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636" r:id="rId2"/>
    <p:sldId id="259" r:id="rId3"/>
    <p:sldId id="637" r:id="rId4"/>
    <p:sldId id="638" r:id="rId5"/>
    <p:sldId id="639" r:id="rId6"/>
    <p:sldId id="257" r:id="rId7"/>
    <p:sldId id="256" r:id="rId8"/>
    <p:sldId id="260" r:id="rId9"/>
    <p:sldId id="642" r:id="rId10"/>
    <p:sldId id="641" r:id="rId11"/>
    <p:sldId id="263" r:id="rId12"/>
    <p:sldId id="649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650" r:id="rId27"/>
    <p:sldId id="277" r:id="rId28"/>
    <p:sldId id="278" r:id="rId29"/>
    <p:sldId id="279" r:id="rId30"/>
    <p:sldId id="280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644" r:id="rId39"/>
    <p:sldId id="645" r:id="rId40"/>
    <p:sldId id="646" r:id="rId41"/>
    <p:sldId id="648" r:id="rId42"/>
    <p:sldId id="643" r:id="rId43"/>
    <p:sldId id="290" r:id="rId44"/>
    <p:sldId id="291" r:id="rId45"/>
    <p:sldId id="292" r:id="rId46"/>
    <p:sldId id="651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8" r:id="rId158"/>
    <p:sldId id="419" r:id="rId159"/>
    <p:sldId id="420" r:id="rId160"/>
    <p:sldId id="421" r:id="rId161"/>
    <p:sldId id="422" r:id="rId162"/>
    <p:sldId id="423" r:id="rId163"/>
    <p:sldId id="424" r:id="rId164"/>
    <p:sldId id="425" r:id="rId165"/>
    <p:sldId id="426" r:id="rId166"/>
    <p:sldId id="427" r:id="rId167"/>
    <p:sldId id="428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455" r:id="rId194"/>
    <p:sldId id="456" r:id="rId195"/>
    <p:sldId id="457" r:id="rId196"/>
    <p:sldId id="458" r:id="rId197"/>
    <p:sldId id="459" r:id="rId198"/>
    <p:sldId id="460" r:id="rId199"/>
    <p:sldId id="461" r:id="rId200"/>
    <p:sldId id="462" r:id="rId201"/>
    <p:sldId id="463" r:id="rId202"/>
    <p:sldId id="464" r:id="rId203"/>
    <p:sldId id="465" r:id="rId204"/>
    <p:sldId id="466" r:id="rId205"/>
    <p:sldId id="467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475" r:id="rId214"/>
    <p:sldId id="476" r:id="rId215"/>
    <p:sldId id="477" r:id="rId216"/>
    <p:sldId id="478" r:id="rId217"/>
    <p:sldId id="479" r:id="rId218"/>
    <p:sldId id="480" r:id="rId219"/>
    <p:sldId id="481" r:id="rId220"/>
    <p:sldId id="482" r:id="rId221"/>
    <p:sldId id="483" r:id="rId222"/>
    <p:sldId id="484" r:id="rId223"/>
    <p:sldId id="485" r:id="rId224"/>
    <p:sldId id="486" r:id="rId225"/>
    <p:sldId id="487" r:id="rId226"/>
    <p:sldId id="488" r:id="rId227"/>
    <p:sldId id="489" r:id="rId228"/>
    <p:sldId id="490" r:id="rId229"/>
    <p:sldId id="491" r:id="rId230"/>
    <p:sldId id="492" r:id="rId231"/>
    <p:sldId id="493" r:id="rId232"/>
    <p:sldId id="494" r:id="rId233"/>
    <p:sldId id="653" r:id="rId234"/>
    <p:sldId id="654" r:id="rId235"/>
    <p:sldId id="495" r:id="rId236"/>
    <p:sldId id="496" r:id="rId237"/>
    <p:sldId id="497" r:id="rId238"/>
    <p:sldId id="498" r:id="rId239"/>
    <p:sldId id="499" r:id="rId240"/>
    <p:sldId id="500" r:id="rId241"/>
    <p:sldId id="501" r:id="rId242"/>
    <p:sldId id="502" r:id="rId243"/>
    <p:sldId id="503" r:id="rId244"/>
    <p:sldId id="504" r:id="rId245"/>
    <p:sldId id="505" r:id="rId246"/>
    <p:sldId id="506" r:id="rId247"/>
    <p:sldId id="507" r:id="rId248"/>
    <p:sldId id="508" r:id="rId249"/>
    <p:sldId id="509" r:id="rId250"/>
    <p:sldId id="510" r:id="rId251"/>
    <p:sldId id="511" r:id="rId252"/>
    <p:sldId id="512" r:id="rId253"/>
    <p:sldId id="513" r:id="rId254"/>
    <p:sldId id="514" r:id="rId255"/>
    <p:sldId id="515" r:id="rId256"/>
    <p:sldId id="516" r:id="rId257"/>
    <p:sldId id="517" r:id="rId258"/>
    <p:sldId id="519" r:id="rId259"/>
    <p:sldId id="520" r:id="rId260"/>
    <p:sldId id="521" r:id="rId261"/>
    <p:sldId id="522" r:id="rId262"/>
    <p:sldId id="523" r:id="rId263"/>
    <p:sldId id="524" r:id="rId264"/>
    <p:sldId id="525" r:id="rId265"/>
    <p:sldId id="526" r:id="rId266"/>
    <p:sldId id="527" r:id="rId267"/>
    <p:sldId id="528" r:id="rId268"/>
    <p:sldId id="529" r:id="rId269"/>
    <p:sldId id="530" r:id="rId270"/>
    <p:sldId id="531" r:id="rId271"/>
    <p:sldId id="532" r:id="rId272"/>
    <p:sldId id="533" r:id="rId273"/>
    <p:sldId id="534" r:id="rId274"/>
    <p:sldId id="535" r:id="rId275"/>
    <p:sldId id="536" r:id="rId276"/>
    <p:sldId id="537" r:id="rId277"/>
    <p:sldId id="538" r:id="rId278"/>
    <p:sldId id="539" r:id="rId279"/>
    <p:sldId id="540" r:id="rId280"/>
    <p:sldId id="541" r:id="rId281"/>
    <p:sldId id="542" r:id="rId282"/>
    <p:sldId id="543" r:id="rId283"/>
    <p:sldId id="544" r:id="rId284"/>
    <p:sldId id="545" r:id="rId285"/>
    <p:sldId id="546" r:id="rId286"/>
    <p:sldId id="547" r:id="rId287"/>
    <p:sldId id="548" r:id="rId288"/>
    <p:sldId id="549" r:id="rId289"/>
    <p:sldId id="550" r:id="rId290"/>
    <p:sldId id="551" r:id="rId291"/>
    <p:sldId id="552" r:id="rId292"/>
    <p:sldId id="553" r:id="rId293"/>
    <p:sldId id="554" r:id="rId294"/>
    <p:sldId id="555" r:id="rId295"/>
    <p:sldId id="556" r:id="rId296"/>
    <p:sldId id="557" r:id="rId297"/>
    <p:sldId id="558" r:id="rId298"/>
    <p:sldId id="559" r:id="rId299"/>
    <p:sldId id="560" r:id="rId300"/>
    <p:sldId id="561" r:id="rId301"/>
    <p:sldId id="562" r:id="rId302"/>
    <p:sldId id="563" r:id="rId303"/>
    <p:sldId id="564" r:id="rId304"/>
    <p:sldId id="565" r:id="rId305"/>
    <p:sldId id="566" r:id="rId306"/>
    <p:sldId id="567" r:id="rId307"/>
    <p:sldId id="568" r:id="rId308"/>
    <p:sldId id="569" r:id="rId309"/>
    <p:sldId id="570" r:id="rId310"/>
    <p:sldId id="571" r:id="rId311"/>
    <p:sldId id="572" r:id="rId312"/>
    <p:sldId id="573" r:id="rId313"/>
    <p:sldId id="574" r:id="rId314"/>
    <p:sldId id="575" r:id="rId315"/>
    <p:sldId id="576" r:id="rId316"/>
    <p:sldId id="577" r:id="rId317"/>
    <p:sldId id="578" r:id="rId318"/>
    <p:sldId id="579" r:id="rId319"/>
    <p:sldId id="580" r:id="rId320"/>
    <p:sldId id="581" r:id="rId321"/>
    <p:sldId id="582" r:id="rId322"/>
    <p:sldId id="583" r:id="rId323"/>
    <p:sldId id="584" r:id="rId324"/>
    <p:sldId id="585" r:id="rId325"/>
    <p:sldId id="586" r:id="rId326"/>
    <p:sldId id="587" r:id="rId327"/>
    <p:sldId id="588" r:id="rId328"/>
    <p:sldId id="589" r:id="rId329"/>
    <p:sldId id="590" r:id="rId330"/>
    <p:sldId id="591" r:id="rId331"/>
    <p:sldId id="592" r:id="rId332"/>
    <p:sldId id="593" r:id="rId333"/>
    <p:sldId id="594" r:id="rId334"/>
    <p:sldId id="595" r:id="rId335"/>
    <p:sldId id="596" r:id="rId336"/>
    <p:sldId id="597" r:id="rId337"/>
    <p:sldId id="598" r:id="rId338"/>
    <p:sldId id="599" r:id="rId339"/>
    <p:sldId id="600" r:id="rId340"/>
    <p:sldId id="601" r:id="rId341"/>
    <p:sldId id="602" r:id="rId342"/>
    <p:sldId id="603" r:id="rId343"/>
    <p:sldId id="604" r:id="rId344"/>
    <p:sldId id="605" r:id="rId345"/>
    <p:sldId id="606" r:id="rId346"/>
    <p:sldId id="607" r:id="rId347"/>
    <p:sldId id="608" r:id="rId348"/>
    <p:sldId id="609" r:id="rId349"/>
    <p:sldId id="610" r:id="rId350"/>
    <p:sldId id="611" r:id="rId351"/>
    <p:sldId id="612" r:id="rId352"/>
    <p:sldId id="613" r:id="rId353"/>
    <p:sldId id="614" r:id="rId354"/>
    <p:sldId id="615" r:id="rId355"/>
    <p:sldId id="616" r:id="rId356"/>
    <p:sldId id="617" r:id="rId357"/>
    <p:sldId id="618" r:id="rId358"/>
    <p:sldId id="619" r:id="rId359"/>
    <p:sldId id="620" r:id="rId360"/>
    <p:sldId id="621" r:id="rId361"/>
    <p:sldId id="622" r:id="rId362"/>
    <p:sldId id="623" r:id="rId363"/>
    <p:sldId id="624" r:id="rId364"/>
    <p:sldId id="625" r:id="rId365"/>
    <p:sldId id="626" r:id="rId366"/>
    <p:sldId id="627" r:id="rId367"/>
    <p:sldId id="628" r:id="rId368"/>
    <p:sldId id="629" r:id="rId369"/>
    <p:sldId id="630" r:id="rId370"/>
    <p:sldId id="631" r:id="rId371"/>
    <p:sldId id="632" r:id="rId372"/>
    <p:sldId id="633" r:id="rId373"/>
    <p:sldId id="634" r:id="rId374"/>
    <p:sldId id="635" r:id="rId375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97" d="100"/>
          <a:sy n="97" d="100"/>
        </p:scale>
        <p:origin x="63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viewProps" Target="viewProp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tableStyles" Target="tableStyles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theme" Target="theme/theme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16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4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7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7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2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4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7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1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4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1581150"/>
            <a:ext cx="7514035" cy="1371599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WELCOME To</a:t>
            </a:r>
            <a:br>
              <a:rPr lang="en-US" sz="4800" dirty="0" smtClean="0">
                <a:solidFill>
                  <a:schemeClr val="tx2"/>
                </a:solidFill>
                <a:latin typeface="Algerian" panose="04020705040A02060702" pitchFamily="82" charset="0"/>
              </a:rPr>
            </a:br>
            <a:r>
              <a:rPr lang="en-US" sz="48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Second Year</a:t>
            </a:r>
            <a:br>
              <a:rPr lang="en-US" sz="4800" dirty="0" smtClean="0">
                <a:solidFill>
                  <a:schemeClr val="tx2"/>
                </a:solidFill>
                <a:latin typeface="Algerian" panose="04020705040A02060702" pitchFamily="82" charset="0"/>
              </a:rPr>
            </a:br>
            <a:r>
              <a:rPr lang="en-US" sz="4800" dirty="0" err="1" smtClean="0">
                <a:solidFill>
                  <a:schemeClr val="tx2"/>
                </a:solidFill>
                <a:latin typeface="Algerian" panose="04020705040A02060702" pitchFamily="82" charset="0"/>
              </a:rPr>
              <a:t>Sem</a:t>
            </a:r>
            <a:r>
              <a:rPr lang="en-US" sz="48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- IV</a:t>
            </a:r>
            <a:endParaRPr lang="en-US" sz="48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4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19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514351"/>
            <a:ext cx="8382000" cy="2771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endParaRPr sz="2000" dirty="0">
              <a:latin typeface="Georgia"/>
              <a:cs typeface="Georgia"/>
            </a:endParaRPr>
          </a:p>
          <a:p>
            <a:pPr marL="316865" marR="5080" indent="-304800" algn="just">
              <a:lnSpc>
                <a:spcPct val="96100"/>
              </a:lnSpc>
              <a:spcBef>
                <a:spcPts val="670"/>
              </a:spcBef>
              <a:buClr>
                <a:srgbClr val="009EA1"/>
              </a:buClr>
              <a:buSzPct val="70000"/>
              <a:buFont typeface="Wingdings"/>
              <a:buChar char=""/>
              <a:tabLst>
                <a:tab pos="355600" algn="l"/>
              </a:tabLst>
            </a:pPr>
            <a:r>
              <a:rPr sz="2000" b="1" i="1" u="heavy" spc="-225" dirty="0">
                <a:uFill>
                  <a:solidFill>
                    <a:srgbClr val="009EA1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10" dirty="0">
                <a:uFill>
                  <a:solidFill>
                    <a:srgbClr val="009EA1"/>
                  </a:solidFill>
                </a:uFill>
                <a:latin typeface="Georgia"/>
                <a:cs typeface="Georgia"/>
              </a:rPr>
              <a:t>Definition:</a:t>
            </a:r>
            <a:r>
              <a:rPr sz="2000" b="1" i="1" spc="2525" dirty="0">
                <a:latin typeface="Georgia"/>
                <a:cs typeface="Georgia"/>
              </a:rPr>
              <a:t> </a:t>
            </a:r>
            <a:r>
              <a:rPr sz="2400" b="1" i="1" spc="65" dirty="0">
                <a:latin typeface="Georgia"/>
                <a:cs typeface="Georgia"/>
              </a:rPr>
              <a:t>“</a:t>
            </a:r>
            <a:r>
              <a:rPr sz="2100" b="1" i="1" spc="65" dirty="0">
                <a:latin typeface="Georgia"/>
                <a:cs typeface="Georgia"/>
              </a:rPr>
              <a:t>An</a:t>
            </a:r>
            <a:r>
              <a:rPr sz="2100" b="1" i="1" spc="2510" dirty="0">
                <a:latin typeface="Georgia"/>
                <a:cs typeface="Georgia"/>
              </a:rPr>
              <a:t> </a:t>
            </a:r>
            <a:r>
              <a:rPr sz="2100" b="1" i="1" spc="-65" dirty="0">
                <a:solidFill>
                  <a:srgbClr val="009EA1"/>
                </a:solidFill>
                <a:latin typeface="Georgia"/>
                <a:cs typeface="Georgia"/>
              </a:rPr>
              <a:t>algorithm</a:t>
            </a:r>
            <a:r>
              <a:rPr sz="2100" b="1" i="1" spc="2490" dirty="0">
                <a:solidFill>
                  <a:srgbClr val="009EA1"/>
                </a:solidFill>
                <a:latin typeface="Georgia"/>
                <a:cs typeface="Georgia"/>
              </a:rPr>
              <a:t> </a:t>
            </a:r>
            <a:r>
              <a:rPr sz="2100" b="1" i="1" spc="-105" dirty="0">
                <a:latin typeface="Georgia"/>
                <a:cs typeface="Georgia"/>
              </a:rPr>
              <a:t>is</a:t>
            </a:r>
            <a:r>
              <a:rPr sz="2100" b="1" i="1" spc="2500" dirty="0">
                <a:latin typeface="Georgia"/>
                <a:cs typeface="Georgia"/>
              </a:rPr>
              <a:t> </a:t>
            </a:r>
            <a:r>
              <a:rPr lang="en-US" sz="2100" b="1" i="1" spc="-35" dirty="0" smtClean="0">
                <a:latin typeface="Georgia"/>
                <a:cs typeface="Georgia"/>
              </a:rPr>
              <a:t>a procedure to solve a particular problem in a finite no. of steps for a finite size  input.”</a:t>
            </a:r>
            <a:endParaRPr sz="1900" dirty="0">
              <a:latin typeface="Georgia"/>
              <a:cs typeface="Georgia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80"/>
              </a:spcBef>
              <a:buClr>
                <a:srgbClr val="009EA1"/>
              </a:buClr>
              <a:buSzPct val="70000"/>
              <a:buFont typeface="Wingdings"/>
              <a:buChar char=""/>
              <a:tabLst>
                <a:tab pos="355600" algn="l"/>
              </a:tabLst>
            </a:pPr>
            <a:r>
              <a:rPr sz="2000" b="1" i="1" spc="229" dirty="0">
                <a:latin typeface="Georgia"/>
                <a:cs typeface="Georgia"/>
              </a:rPr>
              <a:t>An</a:t>
            </a:r>
            <a:r>
              <a:rPr sz="2000" b="1" i="1" spc="2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2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2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thus</a:t>
            </a:r>
            <a:r>
              <a:rPr sz="2000" b="1" i="1" spc="2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</a:t>
            </a:r>
            <a:r>
              <a:rPr sz="2000" b="1" i="1" spc="2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sequence</a:t>
            </a:r>
            <a:r>
              <a:rPr sz="2000" b="1" i="1" spc="2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26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computational</a:t>
            </a:r>
            <a:r>
              <a:rPr sz="2000" b="1" i="1" spc="27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steps </a:t>
            </a:r>
            <a:r>
              <a:rPr sz="2000" b="1" i="1" dirty="0">
                <a:latin typeface="Georgia"/>
                <a:cs typeface="Georgia"/>
              </a:rPr>
              <a:t>that</a:t>
            </a:r>
            <a:r>
              <a:rPr sz="2000" b="1" i="1" spc="20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transform</a:t>
            </a:r>
            <a:r>
              <a:rPr sz="2000" b="1" i="1" spc="20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2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input</a:t>
            </a:r>
            <a:r>
              <a:rPr sz="2000" b="1" i="1" spc="1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into</a:t>
            </a:r>
            <a:r>
              <a:rPr sz="2000" b="1" i="1" spc="20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21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output.</a:t>
            </a:r>
            <a:endParaRPr sz="2000" dirty="0">
              <a:latin typeface="Georgia"/>
              <a:cs typeface="Georgia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600"/>
              </a:spcBef>
              <a:buClr>
                <a:srgbClr val="009EA1"/>
              </a:buClr>
              <a:buSzPct val="70000"/>
              <a:buFont typeface="Wingdings"/>
              <a:buChar char="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We</a:t>
            </a:r>
            <a:r>
              <a:rPr sz="2000" b="1" i="1" spc="4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can</a:t>
            </a:r>
            <a:r>
              <a:rPr sz="2000" b="1" i="1" spc="4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also</a:t>
            </a:r>
            <a:r>
              <a:rPr sz="2000" b="1" i="1" spc="4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view</a:t>
            </a:r>
            <a:r>
              <a:rPr sz="2000" b="1" i="1" spc="4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an</a:t>
            </a:r>
            <a:r>
              <a:rPr sz="2000" b="1" i="1" spc="4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4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as</a:t>
            </a:r>
            <a:r>
              <a:rPr sz="2000" b="1" i="1" spc="4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</a:t>
            </a:r>
            <a:r>
              <a:rPr sz="2000" b="1" i="1" spc="4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tool</a:t>
            </a:r>
            <a:r>
              <a:rPr sz="2000" b="1" i="1" spc="4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4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solving</a:t>
            </a:r>
            <a:r>
              <a:rPr sz="2000" b="1" i="1" spc="434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a </a:t>
            </a:r>
            <a:r>
              <a:rPr sz="2000" b="1" i="1" spc="-55" dirty="0">
                <a:latin typeface="Georgia"/>
                <a:cs typeface="Georgia"/>
              </a:rPr>
              <a:t>well-</a:t>
            </a:r>
            <a:r>
              <a:rPr sz="2000" b="1" i="1" dirty="0">
                <a:latin typeface="Georgia"/>
                <a:cs typeface="Georgia"/>
              </a:rPr>
              <a:t>specified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computational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problem</a:t>
            </a:r>
            <a:endParaRPr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160598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</a:t>
            </a:r>
            <a:r>
              <a:rPr spc="9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1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8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-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1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spc="-55" dirty="0">
                <a:solidFill>
                  <a:srgbClr val="FF0000"/>
                </a:solidFill>
              </a:rPr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>
                <a:solidFill>
                  <a:srgbClr val="FF0000"/>
                </a:solidFill>
              </a:rPr>
              <a:t>min</a:t>
            </a:r>
            <a:r>
              <a:rPr spc="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120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j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i+1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946897" y="197129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44611" y="164820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if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A[j]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&lt;</a:t>
            </a:r>
            <a:r>
              <a:rPr spc="1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A[min]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946897" y="197129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44611" y="164820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35"/>
              </a:spcBef>
            </a:pPr>
            <a:r>
              <a:rPr sz="2000" b="1" i="1" spc="-90" dirty="0">
                <a:latin typeface="Georgia"/>
                <a:cs typeface="Georgia"/>
              </a:rPr>
              <a:t>35&lt;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946897" y="197129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44611" y="164820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35"/>
              </a:spcBef>
            </a:pPr>
            <a:r>
              <a:rPr sz="2000" b="1" i="1" spc="-90" dirty="0">
                <a:latin typeface="Georgia"/>
                <a:cs typeface="Georgia"/>
              </a:rPr>
              <a:t>35&lt;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j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i+1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if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A[j]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&lt;</a:t>
            </a:r>
            <a:r>
              <a:rPr spc="1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A[min]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sz="2000" b="1" i="1" spc="-30" dirty="0">
                <a:latin typeface="Georgia"/>
                <a:cs typeface="Georgia"/>
              </a:rPr>
              <a:t>27&lt;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00"/>
                </a:solidFill>
              </a:rPr>
              <a:t>min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114" dirty="0">
                <a:solidFill>
                  <a:srgbClr val="FF0000"/>
                </a:solidFill>
              </a:rPr>
              <a:t> </a:t>
            </a:r>
            <a:r>
              <a:rPr spc="-130" dirty="0">
                <a:solidFill>
                  <a:srgbClr val="FF0000"/>
                </a:solidFill>
              </a:rPr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sz="2000" b="1" i="1" spc="-30" dirty="0">
                <a:latin typeface="Georgia"/>
                <a:cs typeface="Georgia"/>
              </a:rPr>
              <a:t>27&lt;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sz="2000" b="1" i="1" spc="-30" dirty="0">
                <a:latin typeface="Georgia"/>
                <a:cs typeface="Georgia"/>
              </a:rPr>
              <a:t>27&lt;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22" y="-21337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7145" y="893825"/>
              <a:ext cx="3916679" cy="542925"/>
            </a:xfrm>
            <a:custGeom>
              <a:avLst/>
              <a:gdLst/>
              <a:ahLst/>
              <a:cxnLst/>
              <a:rect l="l" t="t" r="r" b="b"/>
              <a:pathLst>
                <a:path w="3916679" h="542925">
                  <a:moveTo>
                    <a:pt x="3862578" y="0"/>
                  </a:moveTo>
                  <a:lnTo>
                    <a:pt x="54140" y="0"/>
                  </a:lnTo>
                  <a:lnTo>
                    <a:pt x="33063" y="4258"/>
                  </a:lnTo>
                  <a:lnTo>
                    <a:pt x="15854" y="15875"/>
                  </a:lnTo>
                  <a:lnTo>
                    <a:pt x="4253" y="33111"/>
                  </a:lnTo>
                  <a:lnTo>
                    <a:pt x="0" y="54228"/>
                  </a:lnTo>
                  <a:lnTo>
                    <a:pt x="0" y="488314"/>
                  </a:lnTo>
                  <a:lnTo>
                    <a:pt x="4253" y="509432"/>
                  </a:lnTo>
                  <a:lnTo>
                    <a:pt x="15854" y="526669"/>
                  </a:lnTo>
                  <a:lnTo>
                    <a:pt x="33063" y="538285"/>
                  </a:lnTo>
                  <a:lnTo>
                    <a:pt x="54140" y="542544"/>
                  </a:lnTo>
                  <a:lnTo>
                    <a:pt x="3862578" y="542544"/>
                  </a:lnTo>
                  <a:lnTo>
                    <a:pt x="3883622" y="538285"/>
                  </a:lnTo>
                  <a:lnTo>
                    <a:pt x="3900820" y="526669"/>
                  </a:lnTo>
                  <a:lnTo>
                    <a:pt x="3912423" y="509432"/>
                  </a:lnTo>
                  <a:lnTo>
                    <a:pt x="3916679" y="488314"/>
                  </a:lnTo>
                  <a:lnTo>
                    <a:pt x="3916679" y="54228"/>
                  </a:lnTo>
                  <a:lnTo>
                    <a:pt x="3912423" y="33111"/>
                  </a:lnTo>
                  <a:lnTo>
                    <a:pt x="3900820" y="15875"/>
                  </a:lnTo>
                  <a:lnTo>
                    <a:pt x="3883622" y="4258"/>
                  </a:lnTo>
                  <a:lnTo>
                    <a:pt x="3862578" y="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145" y="893825"/>
              <a:ext cx="3916679" cy="542925"/>
            </a:xfrm>
            <a:custGeom>
              <a:avLst/>
              <a:gdLst/>
              <a:ahLst/>
              <a:cxnLst/>
              <a:rect l="l" t="t" r="r" b="b"/>
              <a:pathLst>
                <a:path w="3916679" h="542925">
                  <a:moveTo>
                    <a:pt x="0" y="54228"/>
                  </a:moveTo>
                  <a:lnTo>
                    <a:pt x="4253" y="33111"/>
                  </a:lnTo>
                  <a:lnTo>
                    <a:pt x="15854" y="15875"/>
                  </a:lnTo>
                  <a:lnTo>
                    <a:pt x="33063" y="4258"/>
                  </a:lnTo>
                  <a:lnTo>
                    <a:pt x="54140" y="0"/>
                  </a:lnTo>
                  <a:lnTo>
                    <a:pt x="3862578" y="0"/>
                  </a:lnTo>
                  <a:lnTo>
                    <a:pt x="3883622" y="4258"/>
                  </a:lnTo>
                  <a:lnTo>
                    <a:pt x="3900820" y="15875"/>
                  </a:lnTo>
                  <a:lnTo>
                    <a:pt x="3912423" y="33111"/>
                  </a:lnTo>
                  <a:lnTo>
                    <a:pt x="3916679" y="54228"/>
                  </a:lnTo>
                  <a:lnTo>
                    <a:pt x="3916679" y="488314"/>
                  </a:lnTo>
                  <a:lnTo>
                    <a:pt x="3912423" y="509432"/>
                  </a:lnTo>
                  <a:lnTo>
                    <a:pt x="3900820" y="526669"/>
                  </a:lnTo>
                  <a:lnTo>
                    <a:pt x="3883622" y="538285"/>
                  </a:lnTo>
                  <a:lnTo>
                    <a:pt x="3862578" y="542544"/>
                  </a:lnTo>
                  <a:lnTo>
                    <a:pt x="54140" y="542544"/>
                  </a:lnTo>
                  <a:lnTo>
                    <a:pt x="33063" y="538285"/>
                  </a:lnTo>
                  <a:lnTo>
                    <a:pt x="15854" y="526669"/>
                  </a:lnTo>
                  <a:lnTo>
                    <a:pt x="4253" y="509432"/>
                  </a:lnTo>
                  <a:lnTo>
                    <a:pt x="0" y="488314"/>
                  </a:lnTo>
                  <a:lnTo>
                    <a:pt x="0" y="542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7328" y="979423"/>
            <a:ext cx="374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Properties</a:t>
            </a:r>
            <a:r>
              <a:rPr sz="1800" b="1" i="1" spc="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b="1" i="1" spc="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b="1" i="1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20" dirty="0">
                <a:solidFill>
                  <a:srgbClr val="FFFFFF"/>
                </a:solidFill>
                <a:latin typeface="Georgia"/>
                <a:cs typeface="Georgia"/>
              </a:rPr>
              <a:t>good</a:t>
            </a:r>
            <a:r>
              <a:rPr sz="1800" b="1" i="1" spc="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10" dirty="0">
                <a:solidFill>
                  <a:srgbClr val="FFFFFF"/>
                </a:solidFill>
                <a:latin typeface="Georgia"/>
                <a:cs typeface="Georgia"/>
              </a:rPr>
              <a:t>algorithm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6113" y="1423669"/>
            <a:ext cx="1927860" cy="642620"/>
            <a:chOff x="1166113" y="1423669"/>
            <a:chExt cx="1927860" cy="642620"/>
          </a:xfrm>
        </p:grpSpPr>
        <p:sp>
          <p:nvSpPr>
            <p:cNvPr id="8" name="object 8"/>
            <p:cNvSpPr/>
            <p:nvPr/>
          </p:nvSpPr>
          <p:spPr>
            <a:xfrm>
              <a:off x="1178813" y="1436369"/>
              <a:ext cx="286385" cy="401320"/>
            </a:xfrm>
            <a:custGeom>
              <a:avLst/>
              <a:gdLst/>
              <a:ahLst/>
              <a:cxnLst/>
              <a:rect l="l" t="t" r="r" b="b"/>
              <a:pathLst>
                <a:path w="286384" h="401319">
                  <a:moveTo>
                    <a:pt x="0" y="0"/>
                  </a:moveTo>
                  <a:lnTo>
                    <a:pt x="0" y="401065"/>
                  </a:lnTo>
                  <a:lnTo>
                    <a:pt x="286258" y="401065"/>
                  </a:lnTo>
                </a:path>
              </a:pathLst>
            </a:custGeom>
            <a:ln w="25400">
              <a:solidFill>
                <a:srgbClr val="009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5325" y="1620773"/>
              <a:ext cx="1615440" cy="433070"/>
            </a:xfrm>
            <a:custGeom>
              <a:avLst/>
              <a:gdLst/>
              <a:ahLst/>
              <a:cxnLst/>
              <a:rect l="l" t="t" r="r" b="b"/>
              <a:pathLst>
                <a:path w="1615439" h="433069">
                  <a:moveTo>
                    <a:pt x="1572260" y="0"/>
                  </a:moveTo>
                  <a:lnTo>
                    <a:pt x="43180" y="0"/>
                  </a:lnTo>
                  <a:lnTo>
                    <a:pt x="26360" y="3409"/>
                  </a:lnTo>
                  <a:lnTo>
                    <a:pt x="12636" y="12699"/>
                  </a:lnTo>
                  <a:lnTo>
                    <a:pt x="3389" y="26467"/>
                  </a:lnTo>
                  <a:lnTo>
                    <a:pt x="0" y="43306"/>
                  </a:lnTo>
                  <a:lnTo>
                    <a:pt x="0" y="389508"/>
                  </a:lnTo>
                  <a:lnTo>
                    <a:pt x="3389" y="406348"/>
                  </a:lnTo>
                  <a:lnTo>
                    <a:pt x="12636" y="420115"/>
                  </a:lnTo>
                  <a:lnTo>
                    <a:pt x="26360" y="429406"/>
                  </a:lnTo>
                  <a:lnTo>
                    <a:pt x="43180" y="432815"/>
                  </a:lnTo>
                  <a:lnTo>
                    <a:pt x="1572260" y="432815"/>
                  </a:lnTo>
                  <a:lnTo>
                    <a:pt x="1589079" y="429406"/>
                  </a:lnTo>
                  <a:lnTo>
                    <a:pt x="1602803" y="420115"/>
                  </a:lnTo>
                  <a:lnTo>
                    <a:pt x="1612050" y="406348"/>
                  </a:lnTo>
                  <a:lnTo>
                    <a:pt x="1615440" y="389508"/>
                  </a:lnTo>
                  <a:lnTo>
                    <a:pt x="1615440" y="43306"/>
                  </a:lnTo>
                  <a:lnTo>
                    <a:pt x="1612050" y="26467"/>
                  </a:lnTo>
                  <a:lnTo>
                    <a:pt x="1602803" y="12700"/>
                  </a:lnTo>
                  <a:lnTo>
                    <a:pt x="1589079" y="3409"/>
                  </a:lnTo>
                  <a:lnTo>
                    <a:pt x="157226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5325" y="1620773"/>
              <a:ext cx="1615440" cy="433070"/>
            </a:xfrm>
            <a:custGeom>
              <a:avLst/>
              <a:gdLst/>
              <a:ahLst/>
              <a:cxnLst/>
              <a:rect l="l" t="t" r="r" b="b"/>
              <a:pathLst>
                <a:path w="1615439" h="433069">
                  <a:moveTo>
                    <a:pt x="0" y="43306"/>
                  </a:moveTo>
                  <a:lnTo>
                    <a:pt x="3389" y="26467"/>
                  </a:lnTo>
                  <a:lnTo>
                    <a:pt x="12636" y="12699"/>
                  </a:lnTo>
                  <a:lnTo>
                    <a:pt x="26360" y="3409"/>
                  </a:lnTo>
                  <a:lnTo>
                    <a:pt x="43180" y="0"/>
                  </a:lnTo>
                  <a:lnTo>
                    <a:pt x="1572260" y="0"/>
                  </a:lnTo>
                  <a:lnTo>
                    <a:pt x="1589079" y="3409"/>
                  </a:lnTo>
                  <a:lnTo>
                    <a:pt x="1602803" y="12700"/>
                  </a:lnTo>
                  <a:lnTo>
                    <a:pt x="1612050" y="26467"/>
                  </a:lnTo>
                  <a:lnTo>
                    <a:pt x="1615440" y="43306"/>
                  </a:lnTo>
                  <a:lnTo>
                    <a:pt x="1615440" y="389508"/>
                  </a:lnTo>
                  <a:lnTo>
                    <a:pt x="1612050" y="406348"/>
                  </a:lnTo>
                  <a:lnTo>
                    <a:pt x="1602803" y="420115"/>
                  </a:lnTo>
                  <a:lnTo>
                    <a:pt x="1589079" y="429406"/>
                  </a:lnTo>
                  <a:lnTo>
                    <a:pt x="1572260" y="432815"/>
                  </a:lnTo>
                  <a:lnTo>
                    <a:pt x="43180" y="432815"/>
                  </a:lnTo>
                  <a:lnTo>
                    <a:pt x="26360" y="429406"/>
                  </a:lnTo>
                  <a:lnTo>
                    <a:pt x="12636" y="420115"/>
                  </a:lnTo>
                  <a:lnTo>
                    <a:pt x="3389" y="406348"/>
                  </a:lnTo>
                  <a:lnTo>
                    <a:pt x="0" y="389508"/>
                  </a:lnTo>
                  <a:lnTo>
                    <a:pt x="0" y="43306"/>
                  </a:lnTo>
                  <a:close/>
                </a:path>
              </a:pathLst>
            </a:custGeom>
            <a:ln w="253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98472" y="1670049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solidFill>
                  <a:srgbClr val="EC7C30"/>
                </a:solidFill>
                <a:latin typeface="Georgia"/>
                <a:cs typeface="Georgia"/>
              </a:rPr>
              <a:t>Input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66113" y="1423669"/>
            <a:ext cx="1927860" cy="1254125"/>
            <a:chOff x="1166113" y="1423669"/>
            <a:chExt cx="1927860" cy="1254125"/>
          </a:xfrm>
        </p:grpSpPr>
        <p:sp>
          <p:nvSpPr>
            <p:cNvPr id="13" name="object 13"/>
            <p:cNvSpPr/>
            <p:nvPr/>
          </p:nvSpPr>
          <p:spPr>
            <a:xfrm>
              <a:off x="1178813" y="1436369"/>
              <a:ext cx="286385" cy="1012190"/>
            </a:xfrm>
            <a:custGeom>
              <a:avLst/>
              <a:gdLst/>
              <a:ahLst/>
              <a:cxnLst/>
              <a:rect l="l" t="t" r="r" b="b"/>
              <a:pathLst>
                <a:path w="286384" h="1012189">
                  <a:moveTo>
                    <a:pt x="0" y="0"/>
                  </a:moveTo>
                  <a:lnTo>
                    <a:pt x="0" y="1012062"/>
                  </a:lnTo>
                  <a:lnTo>
                    <a:pt x="286258" y="1012062"/>
                  </a:lnTo>
                </a:path>
              </a:pathLst>
            </a:custGeom>
            <a:ln w="25400">
              <a:solidFill>
                <a:srgbClr val="009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5325" y="2231897"/>
              <a:ext cx="1615440" cy="433070"/>
            </a:xfrm>
            <a:custGeom>
              <a:avLst/>
              <a:gdLst/>
              <a:ahLst/>
              <a:cxnLst/>
              <a:rect l="l" t="t" r="r" b="b"/>
              <a:pathLst>
                <a:path w="1615439" h="433069">
                  <a:moveTo>
                    <a:pt x="1572260" y="0"/>
                  </a:moveTo>
                  <a:lnTo>
                    <a:pt x="43180" y="0"/>
                  </a:lnTo>
                  <a:lnTo>
                    <a:pt x="26360" y="3409"/>
                  </a:lnTo>
                  <a:lnTo>
                    <a:pt x="12636" y="12700"/>
                  </a:lnTo>
                  <a:lnTo>
                    <a:pt x="3389" y="26467"/>
                  </a:lnTo>
                  <a:lnTo>
                    <a:pt x="0" y="43306"/>
                  </a:lnTo>
                  <a:lnTo>
                    <a:pt x="0" y="389508"/>
                  </a:lnTo>
                  <a:lnTo>
                    <a:pt x="3389" y="406348"/>
                  </a:lnTo>
                  <a:lnTo>
                    <a:pt x="12636" y="420115"/>
                  </a:lnTo>
                  <a:lnTo>
                    <a:pt x="26360" y="429406"/>
                  </a:lnTo>
                  <a:lnTo>
                    <a:pt x="43180" y="432815"/>
                  </a:lnTo>
                  <a:lnTo>
                    <a:pt x="1572260" y="432815"/>
                  </a:lnTo>
                  <a:lnTo>
                    <a:pt x="1589079" y="429406"/>
                  </a:lnTo>
                  <a:lnTo>
                    <a:pt x="1602803" y="420115"/>
                  </a:lnTo>
                  <a:lnTo>
                    <a:pt x="1612050" y="406348"/>
                  </a:lnTo>
                  <a:lnTo>
                    <a:pt x="1615440" y="389508"/>
                  </a:lnTo>
                  <a:lnTo>
                    <a:pt x="1615440" y="43306"/>
                  </a:lnTo>
                  <a:lnTo>
                    <a:pt x="1612050" y="26467"/>
                  </a:lnTo>
                  <a:lnTo>
                    <a:pt x="1602803" y="12700"/>
                  </a:lnTo>
                  <a:lnTo>
                    <a:pt x="1589079" y="3409"/>
                  </a:lnTo>
                  <a:lnTo>
                    <a:pt x="157226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5325" y="2231897"/>
              <a:ext cx="1615440" cy="433070"/>
            </a:xfrm>
            <a:custGeom>
              <a:avLst/>
              <a:gdLst/>
              <a:ahLst/>
              <a:cxnLst/>
              <a:rect l="l" t="t" r="r" b="b"/>
              <a:pathLst>
                <a:path w="1615439" h="433069">
                  <a:moveTo>
                    <a:pt x="0" y="43306"/>
                  </a:moveTo>
                  <a:lnTo>
                    <a:pt x="3389" y="26467"/>
                  </a:lnTo>
                  <a:lnTo>
                    <a:pt x="12636" y="12700"/>
                  </a:lnTo>
                  <a:lnTo>
                    <a:pt x="26360" y="3409"/>
                  </a:lnTo>
                  <a:lnTo>
                    <a:pt x="43180" y="0"/>
                  </a:lnTo>
                  <a:lnTo>
                    <a:pt x="1572260" y="0"/>
                  </a:lnTo>
                  <a:lnTo>
                    <a:pt x="1589079" y="3409"/>
                  </a:lnTo>
                  <a:lnTo>
                    <a:pt x="1602803" y="12700"/>
                  </a:lnTo>
                  <a:lnTo>
                    <a:pt x="1612050" y="26467"/>
                  </a:lnTo>
                  <a:lnTo>
                    <a:pt x="1615440" y="43306"/>
                  </a:lnTo>
                  <a:lnTo>
                    <a:pt x="1615440" y="389508"/>
                  </a:lnTo>
                  <a:lnTo>
                    <a:pt x="1612050" y="406348"/>
                  </a:lnTo>
                  <a:lnTo>
                    <a:pt x="1602803" y="420115"/>
                  </a:lnTo>
                  <a:lnTo>
                    <a:pt x="1589079" y="429406"/>
                  </a:lnTo>
                  <a:lnTo>
                    <a:pt x="1572260" y="432815"/>
                  </a:lnTo>
                  <a:lnTo>
                    <a:pt x="43180" y="432815"/>
                  </a:lnTo>
                  <a:lnTo>
                    <a:pt x="26360" y="429406"/>
                  </a:lnTo>
                  <a:lnTo>
                    <a:pt x="12636" y="420115"/>
                  </a:lnTo>
                  <a:lnTo>
                    <a:pt x="3389" y="406348"/>
                  </a:lnTo>
                  <a:lnTo>
                    <a:pt x="0" y="389508"/>
                  </a:lnTo>
                  <a:lnTo>
                    <a:pt x="0" y="43306"/>
                  </a:lnTo>
                  <a:close/>
                </a:path>
              </a:pathLst>
            </a:custGeom>
            <a:ln w="25399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98472" y="2281173"/>
            <a:ext cx="790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solidFill>
                  <a:srgbClr val="333E50"/>
                </a:solidFill>
                <a:latin typeface="Georgia"/>
                <a:cs typeface="Georgia"/>
              </a:rPr>
              <a:t>Output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66113" y="1423669"/>
            <a:ext cx="1927860" cy="1864995"/>
            <a:chOff x="1166113" y="1423669"/>
            <a:chExt cx="1927860" cy="1864995"/>
          </a:xfrm>
        </p:grpSpPr>
        <p:sp>
          <p:nvSpPr>
            <p:cNvPr id="18" name="object 18"/>
            <p:cNvSpPr/>
            <p:nvPr/>
          </p:nvSpPr>
          <p:spPr>
            <a:xfrm>
              <a:off x="1178813" y="1436369"/>
              <a:ext cx="286385" cy="1623695"/>
            </a:xfrm>
            <a:custGeom>
              <a:avLst/>
              <a:gdLst/>
              <a:ahLst/>
              <a:cxnLst/>
              <a:rect l="l" t="t" r="r" b="b"/>
              <a:pathLst>
                <a:path w="286384" h="1623695">
                  <a:moveTo>
                    <a:pt x="0" y="0"/>
                  </a:moveTo>
                  <a:lnTo>
                    <a:pt x="0" y="1623186"/>
                  </a:lnTo>
                  <a:lnTo>
                    <a:pt x="286258" y="1623186"/>
                  </a:lnTo>
                </a:path>
              </a:pathLst>
            </a:custGeom>
            <a:ln w="25400">
              <a:solidFill>
                <a:srgbClr val="009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5325" y="2843022"/>
              <a:ext cx="1615440" cy="433070"/>
            </a:xfrm>
            <a:custGeom>
              <a:avLst/>
              <a:gdLst/>
              <a:ahLst/>
              <a:cxnLst/>
              <a:rect l="l" t="t" r="r" b="b"/>
              <a:pathLst>
                <a:path w="1615439" h="433070">
                  <a:moveTo>
                    <a:pt x="1572260" y="0"/>
                  </a:moveTo>
                  <a:lnTo>
                    <a:pt x="43180" y="0"/>
                  </a:lnTo>
                  <a:lnTo>
                    <a:pt x="26360" y="3409"/>
                  </a:lnTo>
                  <a:lnTo>
                    <a:pt x="12636" y="12700"/>
                  </a:lnTo>
                  <a:lnTo>
                    <a:pt x="3389" y="26467"/>
                  </a:lnTo>
                  <a:lnTo>
                    <a:pt x="0" y="43306"/>
                  </a:lnTo>
                  <a:lnTo>
                    <a:pt x="0" y="389508"/>
                  </a:lnTo>
                  <a:lnTo>
                    <a:pt x="3389" y="406348"/>
                  </a:lnTo>
                  <a:lnTo>
                    <a:pt x="12636" y="420115"/>
                  </a:lnTo>
                  <a:lnTo>
                    <a:pt x="26360" y="429406"/>
                  </a:lnTo>
                  <a:lnTo>
                    <a:pt x="43180" y="432815"/>
                  </a:lnTo>
                  <a:lnTo>
                    <a:pt x="1572260" y="432815"/>
                  </a:lnTo>
                  <a:lnTo>
                    <a:pt x="1589079" y="429406"/>
                  </a:lnTo>
                  <a:lnTo>
                    <a:pt x="1602803" y="420115"/>
                  </a:lnTo>
                  <a:lnTo>
                    <a:pt x="1612050" y="406348"/>
                  </a:lnTo>
                  <a:lnTo>
                    <a:pt x="1615440" y="389508"/>
                  </a:lnTo>
                  <a:lnTo>
                    <a:pt x="1615440" y="43306"/>
                  </a:lnTo>
                  <a:lnTo>
                    <a:pt x="1612050" y="26467"/>
                  </a:lnTo>
                  <a:lnTo>
                    <a:pt x="1602803" y="12700"/>
                  </a:lnTo>
                  <a:lnTo>
                    <a:pt x="1589079" y="3409"/>
                  </a:lnTo>
                  <a:lnTo>
                    <a:pt x="157226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65325" y="2843022"/>
              <a:ext cx="1615440" cy="433070"/>
            </a:xfrm>
            <a:custGeom>
              <a:avLst/>
              <a:gdLst/>
              <a:ahLst/>
              <a:cxnLst/>
              <a:rect l="l" t="t" r="r" b="b"/>
              <a:pathLst>
                <a:path w="1615439" h="433070">
                  <a:moveTo>
                    <a:pt x="0" y="43306"/>
                  </a:moveTo>
                  <a:lnTo>
                    <a:pt x="3389" y="26467"/>
                  </a:lnTo>
                  <a:lnTo>
                    <a:pt x="12636" y="12700"/>
                  </a:lnTo>
                  <a:lnTo>
                    <a:pt x="26360" y="3409"/>
                  </a:lnTo>
                  <a:lnTo>
                    <a:pt x="43180" y="0"/>
                  </a:lnTo>
                  <a:lnTo>
                    <a:pt x="1572260" y="0"/>
                  </a:lnTo>
                  <a:lnTo>
                    <a:pt x="1589079" y="3409"/>
                  </a:lnTo>
                  <a:lnTo>
                    <a:pt x="1602803" y="12700"/>
                  </a:lnTo>
                  <a:lnTo>
                    <a:pt x="1612050" y="26467"/>
                  </a:lnTo>
                  <a:lnTo>
                    <a:pt x="1615440" y="43306"/>
                  </a:lnTo>
                  <a:lnTo>
                    <a:pt x="1615440" y="389508"/>
                  </a:lnTo>
                  <a:lnTo>
                    <a:pt x="1612050" y="406348"/>
                  </a:lnTo>
                  <a:lnTo>
                    <a:pt x="1602803" y="420115"/>
                  </a:lnTo>
                  <a:lnTo>
                    <a:pt x="1589079" y="429406"/>
                  </a:lnTo>
                  <a:lnTo>
                    <a:pt x="1572260" y="432815"/>
                  </a:lnTo>
                  <a:lnTo>
                    <a:pt x="43180" y="432815"/>
                  </a:lnTo>
                  <a:lnTo>
                    <a:pt x="26360" y="429406"/>
                  </a:lnTo>
                  <a:lnTo>
                    <a:pt x="12636" y="420115"/>
                  </a:lnTo>
                  <a:lnTo>
                    <a:pt x="3389" y="406348"/>
                  </a:lnTo>
                  <a:lnTo>
                    <a:pt x="0" y="389508"/>
                  </a:lnTo>
                  <a:lnTo>
                    <a:pt x="0" y="43306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98472" y="2891993"/>
            <a:ext cx="1355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solidFill>
                  <a:srgbClr val="FFC000"/>
                </a:solidFill>
                <a:latin typeface="Georgia"/>
                <a:cs typeface="Georgia"/>
              </a:rPr>
              <a:t>Definiteness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66113" y="1423669"/>
            <a:ext cx="1927860" cy="2474595"/>
            <a:chOff x="1166113" y="1423669"/>
            <a:chExt cx="1927860" cy="2474595"/>
          </a:xfrm>
        </p:grpSpPr>
        <p:sp>
          <p:nvSpPr>
            <p:cNvPr id="23" name="object 23"/>
            <p:cNvSpPr/>
            <p:nvPr/>
          </p:nvSpPr>
          <p:spPr>
            <a:xfrm>
              <a:off x="1178813" y="1436369"/>
              <a:ext cx="286385" cy="2234565"/>
            </a:xfrm>
            <a:custGeom>
              <a:avLst/>
              <a:gdLst/>
              <a:ahLst/>
              <a:cxnLst/>
              <a:rect l="l" t="t" r="r" b="b"/>
              <a:pathLst>
                <a:path w="286384" h="2234565">
                  <a:moveTo>
                    <a:pt x="0" y="0"/>
                  </a:moveTo>
                  <a:lnTo>
                    <a:pt x="0" y="2234183"/>
                  </a:lnTo>
                  <a:lnTo>
                    <a:pt x="286258" y="2234183"/>
                  </a:lnTo>
                </a:path>
              </a:pathLst>
            </a:custGeom>
            <a:ln w="25400">
              <a:solidFill>
                <a:srgbClr val="009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5325" y="3454146"/>
              <a:ext cx="1615440" cy="431800"/>
            </a:xfrm>
            <a:custGeom>
              <a:avLst/>
              <a:gdLst/>
              <a:ahLst/>
              <a:cxnLst/>
              <a:rect l="l" t="t" r="r" b="b"/>
              <a:pathLst>
                <a:path w="1615439" h="431800">
                  <a:moveTo>
                    <a:pt x="1572260" y="0"/>
                  </a:moveTo>
                  <a:lnTo>
                    <a:pt x="43180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79"/>
                  </a:lnTo>
                  <a:lnTo>
                    <a:pt x="0" y="388111"/>
                  </a:lnTo>
                  <a:lnTo>
                    <a:pt x="3389" y="404931"/>
                  </a:lnTo>
                  <a:lnTo>
                    <a:pt x="12636" y="418655"/>
                  </a:lnTo>
                  <a:lnTo>
                    <a:pt x="26360" y="427902"/>
                  </a:lnTo>
                  <a:lnTo>
                    <a:pt x="43180" y="431291"/>
                  </a:lnTo>
                  <a:lnTo>
                    <a:pt x="1572260" y="431291"/>
                  </a:lnTo>
                  <a:lnTo>
                    <a:pt x="1589079" y="427902"/>
                  </a:lnTo>
                  <a:lnTo>
                    <a:pt x="1602803" y="418655"/>
                  </a:lnTo>
                  <a:lnTo>
                    <a:pt x="1612050" y="404931"/>
                  </a:lnTo>
                  <a:lnTo>
                    <a:pt x="1615440" y="388111"/>
                  </a:lnTo>
                  <a:lnTo>
                    <a:pt x="1615440" y="43179"/>
                  </a:lnTo>
                  <a:lnTo>
                    <a:pt x="1612050" y="26360"/>
                  </a:lnTo>
                  <a:lnTo>
                    <a:pt x="1602803" y="12636"/>
                  </a:lnTo>
                  <a:lnTo>
                    <a:pt x="1589079" y="3389"/>
                  </a:lnTo>
                  <a:lnTo>
                    <a:pt x="157226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5325" y="3454146"/>
              <a:ext cx="1615440" cy="431800"/>
            </a:xfrm>
            <a:custGeom>
              <a:avLst/>
              <a:gdLst/>
              <a:ahLst/>
              <a:cxnLst/>
              <a:rect l="l" t="t" r="r" b="b"/>
              <a:pathLst>
                <a:path w="1615439" h="431800">
                  <a:moveTo>
                    <a:pt x="0" y="43179"/>
                  </a:moveTo>
                  <a:lnTo>
                    <a:pt x="3389" y="26360"/>
                  </a:lnTo>
                  <a:lnTo>
                    <a:pt x="12636" y="12636"/>
                  </a:lnTo>
                  <a:lnTo>
                    <a:pt x="26360" y="3389"/>
                  </a:lnTo>
                  <a:lnTo>
                    <a:pt x="43180" y="0"/>
                  </a:lnTo>
                  <a:lnTo>
                    <a:pt x="1572260" y="0"/>
                  </a:lnTo>
                  <a:lnTo>
                    <a:pt x="1589079" y="3389"/>
                  </a:lnTo>
                  <a:lnTo>
                    <a:pt x="1602803" y="12636"/>
                  </a:lnTo>
                  <a:lnTo>
                    <a:pt x="1612050" y="26360"/>
                  </a:lnTo>
                  <a:lnTo>
                    <a:pt x="1615440" y="43179"/>
                  </a:lnTo>
                  <a:lnTo>
                    <a:pt x="1615440" y="388111"/>
                  </a:lnTo>
                  <a:lnTo>
                    <a:pt x="1612050" y="404931"/>
                  </a:lnTo>
                  <a:lnTo>
                    <a:pt x="1602803" y="418655"/>
                  </a:lnTo>
                  <a:lnTo>
                    <a:pt x="1589079" y="427902"/>
                  </a:lnTo>
                  <a:lnTo>
                    <a:pt x="1572260" y="431291"/>
                  </a:lnTo>
                  <a:lnTo>
                    <a:pt x="43180" y="431291"/>
                  </a:lnTo>
                  <a:lnTo>
                    <a:pt x="26360" y="427902"/>
                  </a:lnTo>
                  <a:lnTo>
                    <a:pt x="12636" y="418655"/>
                  </a:lnTo>
                  <a:lnTo>
                    <a:pt x="3389" y="404931"/>
                  </a:lnTo>
                  <a:lnTo>
                    <a:pt x="0" y="388111"/>
                  </a:lnTo>
                  <a:lnTo>
                    <a:pt x="0" y="43179"/>
                  </a:lnTo>
                  <a:close/>
                </a:path>
              </a:pathLst>
            </a:custGeom>
            <a:ln w="253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98472" y="3503802"/>
            <a:ext cx="1120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solidFill>
                  <a:srgbClr val="5B9BD4"/>
                </a:solidFill>
                <a:latin typeface="Georgia"/>
                <a:cs typeface="Georgia"/>
              </a:rPr>
              <a:t>Finiteness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66113" y="1423669"/>
            <a:ext cx="1927860" cy="3079750"/>
            <a:chOff x="1166113" y="1423669"/>
            <a:chExt cx="1927860" cy="3079750"/>
          </a:xfrm>
        </p:grpSpPr>
        <p:sp>
          <p:nvSpPr>
            <p:cNvPr id="28" name="object 28"/>
            <p:cNvSpPr/>
            <p:nvPr/>
          </p:nvSpPr>
          <p:spPr>
            <a:xfrm>
              <a:off x="1178813" y="1436369"/>
              <a:ext cx="286385" cy="2839085"/>
            </a:xfrm>
            <a:custGeom>
              <a:avLst/>
              <a:gdLst/>
              <a:ahLst/>
              <a:cxnLst/>
              <a:rect l="l" t="t" r="r" b="b"/>
              <a:pathLst>
                <a:path w="286384" h="2839085">
                  <a:moveTo>
                    <a:pt x="0" y="0"/>
                  </a:moveTo>
                  <a:lnTo>
                    <a:pt x="0" y="2838996"/>
                  </a:lnTo>
                  <a:lnTo>
                    <a:pt x="286258" y="2838996"/>
                  </a:lnTo>
                </a:path>
              </a:pathLst>
            </a:custGeom>
            <a:ln w="25400">
              <a:solidFill>
                <a:srgbClr val="009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65325" y="4059174"/>
              <a:ext cx="1615440" cy="431800"/>
            </a:xfrm>
            <a:custGeom>
              <a:avLst/>
              <a:gdLst/>
              <a:ahLst/>
              <a:cxnLst/>
              <a:rect l="l" t="t" r="r" b="b"/>
              <a:pathLst>
                <a:path w="1615439" h="431800">
                  <a:moveTo>
                    <a:pt x="1572260" y="0"/>
                  </a:moveTo>
                  <a:lnTo>
                    <a:pt x="43180" y="0"/>
                  </a:lnTo>
                  <a:lnTo>
                    <a:pt x="26360" y="3388"/>
                  </a:lnTo>
                  <a:lnTo>
                    <a:pt x="12636" y="12630"/>
                  </a:lnTo>
                  <a:lnTo>
                    <a:pt x="3389" y="26339"/>
                  </a:lnTo>
                  <a:lnTo>
                    <a:pt x="0" y="43129"/>
                  </a:lnTo>
                  <a:lnTo>
                    <a:pt x="0" y="388162"/>
                  </a:lnTo>
                  <a:lnTo>
                    <a:pt x="3389" y="404952"/>
                  </a:lnTo>
                  <a:lnTo>
                    <a:pt x="12636" y="418661"/>
                  </a:lnTo>
                  <a:lnTo>
                    <a:pt x="26360" y="427903"/>
                  </a:lnTo>
                  <a:lnTo>
                    <a:pt x="43180" y="431291"/>
                  </a:lnTo>
                  <a:lnTo>
                    <a:pt x="1572260" y="431291"/>
                  </a:lnTo>
                  <a:lnTo>
                    <a:pt x="1589079" y="427903"/>
                  </a:lnTo>
                  <a:lnTo>
                    <a:pt x="1602803" y="418661"/>
                  </a:lnTo>
                  <a:lnTo>
                    <a:pt x="1612050" y="404952"/>
                  </a:lnTo>
                  <a:lnTo>
                    <a:pt x="1615440" y="388162"/>
                  </a:lnTo>
                  <a:lnTo>
                    <a:pt x="1615440" y="43129"/>
                  </a:lnTo>
                  <a:lnTo>
                    <a:pt x="1612050" y="26339"/>
                  </a:lnTo>
                  <a:lnTo>
                    <a:pt x="1602803" y="12630"/>
                  </a:lnTo>
                  <a:lnTo>
                    <a:pt x="1589079" y="3388"/>
                  </a:lnTo>
                  <a:lnTo>
                    <a:pt x="157226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5325" y="4059174"/>
              <a:ext cx="1615440" cy="431800"/>
            </a:xfrm>
            <a:custGeom>
              <a:avLst/>
              <a:gdLst/>
              <a:ahLst/>
              <a:cxnLst/>
              <a:rect l="l" t="t" r="r" b="b"/>
              <a:pathLst>
                <a:path w="1615439" h="431800">
                  <a:moveTo>
                    <a:pt x="0" y="43129"/>
                  </a:moveTo>
                  <a:lnTo>
                    <a:pt x="3389" y="26339"/>
                  </a:lnTo>
                  <a:lnTo>
                    <a:pt x="12636" y="12630"/>
                  </a:lnTo>
                  <a:lnTo>
                    <a:pt x="26360" y="3388"/>
                  </a:lnTo>
                  <a:lnTo>
                    <a:pt x="43180" y="0"/>
                  </a:lnTo>
                  <a:lnTo>
                    <a:pt x="1572260" y="0"/>
                  </a:lnTo>
                  <a:lnTo>
                    <a:pt x="1589079" y="3388"/>
                  </a:lnTo>
                  <a:lnTo>
                    <a:pt x="1602803" y="12630"/>
                  </a:lnTo>
                  <a:lnTo>
                    <a:pt x="1612050" y="26339"/>
                  </a:lnTo>
                  <a:lnTo>
                    <a:pt x="1615440" y="43129"/>
                  </a:lnTo>
                  <a:lnTo>
                    <a:pt x="1615440" y="388162"/>
                  </a:lnTo>
                  <a:lnTo>
                    <a:pt x="1612050" y="404952"/>
                  </a:lnTo>
                  <a:lnTo>
                    <a:pt x="1602803" y="418661"/>
                  </a:lnTo>
                  <a:lnTo>
                    <a:pt x="1589079" y="427903"/>
                  </a:lnTo>
                  <a:lnTo>
                    <a:pt x="1572260" y="431291"/>
                  </a:lnTo>
                  <a:lnTo>
                    <a:pt x="43180" y="431291"/>
                  </a:lnTo>
                  <a:lnTo>
                    <a:pt x="26360" y="427903"/>
                  </a:lnTo>
                  <a:lnTo>
                    <a:pt x="12636" y="418661"/>
                  </a:lnTo>
                  <a:lnTo>
                    <a:pt x="3389" y="404952"/>
                  </a:lnTo>
                  <a:lnTo>
                    <a:pt x="0" y="388162"/>
                  </a:lnTo>
                  <a:lnTo>
                    <a:pt x="0" y="43129"/>
                  </a:lnTo>
                  <a:close/>
                </a:path>
              </a:pathLst>
            </a:custGeom>
            <a:ln w="254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98472" y="4108805"/>
            <a:ext cx="1421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solidFill>
                  <a:srgbClr val="6FAC46"/>
                </a:solidFill>
                <a:latin typeface="Georgia"/>
                <a:cs typeface="Georgia"/>
              </a:rPr>
              <a:t>Effectiveness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92602" y="1536953"/>
            <a:ext cx="5783580" cy="462280"/>
          </a:xfrm>
          <a:prstGeom prst="rect">
            <a:avLst/>
          </a:prstGeom>
          <a:solidFill>
            <a:srgbClr val="FAE4D5"/>
          </a:solidFill>
          <a:ln w="28575">
            <a:solidFill>
              <a:srgbClr val="EC7C3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Font typeface="Arial MT"/>
              <a:buChar char="•"/>
              <a:tabLst>
                <a:tab pos="377190" algn="l"/>
              </a:tabLst>
            </a:pPr>
            <a:r>
              <a:rPr sz="1200" b="1" i="1" spc="65" dirty="0">
                <a:solidFill>
                  <a:srgbClr val="EC7C30"/>
                </a:solidFill>
                <a:latin typeface="Georgia"/>
                <a:cs typeface="Georgia"/>
              </a:rPr>
              <a:t>May</a:t>
            </a:r>
            <a:r>
              <a:rPr sz="1200" b="1" i="1" spc="5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take</a:t>
            </a:r>
            <a:r>
              <a:rPr sz="1200" b="1" i="1" spc="55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Zero</a:t>
            </a:r>
            <a:r>
              <a:rPr sz="1200" b="1" i="1" spc="5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or</a:t>
            </a:r>
            <a:r>
              <a:rPr sz="1200" b="1" i="1" spc="75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more</a:t>
            </a:r>
            <a:r>
              <a:rPr sz="1200" b="1" i="1" spc="6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spc="-20" dirty="0">
                <a:solidFill>
                  <a:srgbClr val="EC7C30"/>
                </a:solidFill>
                <a:latin typeface="Georgia"/>
                <a:cs typeface="Georgia"/>
              </a:rPr>
              <a:t>input</a:t>
            </a:r>
            <a:endParaRPr sz="1200">
              <a:latin typeface="Georgia"/>
              <a:cs typeface="Georgia"/>
            </a:endParaRPr>
          </a:p>
          <a:p>
            <a:pPr marL="377190" indent="-2863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Input</a:t>
            </a:r>
            <a:r>
              <a:rPr sz="12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may</a:t>
            </a:r>
            <a:r>
              <a:rPr sz="1200" b="1" i="1" spc="9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be</a:t>
            </a:r>
            <a:r>
              <a:rPr sz="1200" b="1" i="1" spc="105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scalar,</a:t>
            </a:r>
            <a:r>
              <a:rPr sz="12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vector,</a:t>
            </a:r>
            <a:r>
              <a:rPr sz="12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array,</a:t>
            </a:r>
            <a:r>
              <a:rPr sz="12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tree,</a:t>
            </a:r>
            <a:r>
              <a:rPr sz="12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EC7C30"/>
                </a:solidFill>
                <a:latin typeface="Georgia"/>
                <a:cs typeface="Georgia"/>
              </a:rPr>
              <a:t>graph</a:t>
            </a:r>
            <a:r>
              <a:rPr sz="12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200" b="1" i="1" spc="-25" dirty="0">
                <a:solidFill>
                  <a:srgbClr val="EC7C30"/>
                </a:solidFill>
                <a:latin typeface="Georgia"/>
                <a:cs typeface="Georgia"/>
              </a:rPr>
              <a:t>etc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92602" y="2181605"/>
            <a:ext cx="5759450" cy="462280"/>
          </a:xfrm>
          <a:prstGeom prst="rect">
            <a:avLst/>
          </a:prstGeom>
          <a:solidFill>
            <a:srgbClr val="D0CECE"/>
          </a:solidFill>
          <a:ln w="28575">
            <a:solidFill>
              <a:srgbClr val="76707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latin typeface="Georgia"/>
                <a:cs typeface="Georgia"/>
              </a:rPr>
              <a:t>Produce</a:t>
            </a:r>
            <a:r>
              <a:rPr sz="1200" b="1" i="1" spc="65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at</a:t>
            </a:r>
            <a:r>
              <a:rPr sz="1200" b="1" i="1" spc="9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least</a:t>
            </a:r>
            <a:r>
              <a:rPr sz="1200" b="1" i="1" spc="55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one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spc="-10" dirty="0">
                <a:latin typeface="Georgia"/>
                <a:cs typeface="Georgia"/>
              </a:rPr>
              <a:t>output</a:t>
            </a:r>
            <a:endParaRPr sz="1200" dirty="0">
              <a:latin typeface="Georgia"/>
              <a:cs typeface="Georgia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latin typeface="Georgia"/>
                <a:cs typeface="Georgia"/>
              </a:rPr>
              <a:t>Output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may</a:t>
            </a:r>
            <a:r>
              <a:rPr sz="1200" b="1" i="1" spc="9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be</a:t>
            </a:r>
            <a:r>
              <a:rPr sz="1200" b="1" i="1" spc="105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scalar,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vector,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array,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tree,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dirty="0">
                <a:latin typeface="Georgia"/>
                <a:cs typeface="Georgia"/>
              </a:rPr>
              <a:t>graph</a:t>
            </a:r>
            <a:r>
              <a:rPr sz="1200" b="1" i="1" spc="80" dirty="0">
                <a:latin typeface="Georgia"/>
                <a:cs typeface="Georgia"/>
              </a:rPr>
              <a:t> </a:t>
            </a:r>
            <a:r>
              <a:rPr sz="1200" b="1" i="1" spc="-25" dirty="0">
                <a:latin typeface="Georgia"/>
                <a:cs typeface="Georgia"/>
              </a:rPr>
              <a:t>etc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01746" y="2817114"/>
            <a:ext cx="5750560" cy="462280"/>
          </a:xfrm>
          <a:prstGeom prst="rect">
            <a:avLst/>
          </a:prstGeom>
          <a:solidFill>
            <a:srgbClr val="FFF1CC"/>
          </a:solidFill>
          <a:ln w="28575">
            <a:solidFill>
              <a:srgbClr val="FFD966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Instructions</a:t>
            </a:r>
            <a:r>
              <a:rPr sz="1200" b="1" i="1" spc="1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BE9000"/>
                </a:solidFill>
                <a:latin typeface="Georgia"/>
                <a:cs typeface="Georgia"/>
              </a:rPr>
              <a:t>should</a:t>
            </a:r>
            <a:r>
              <a:rPr sz="1200" b="1" i="1" spc="2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be</a:t>
            </a:r>
            <a:r>
              <a:rPr sz="1200" b="1" i="1" spc="45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BE9000"/>
                </a:solidFill>
                <a:latin typeface="Georgia"/>
                <a:cs typeface="Georgia"/>
              </a:rPr>
              <a:t>simple,</a:t>
            </a:r>
            <a:r>
              <a:rPr sz="1200" b="1" i="1" spc="1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precise</a:t>
            </a:r>
            <a:r>
              <a:rPr sz="1200" b="1" i="1" spc="15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and</a:t>
            </a:r>
            <a:r>
              <a:rPr sz="1200" b="1" i="1" spc="25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spc="-10" dirty="0" smtClean="0">
                <a:solidFill>
                  <a:srgbClr val="BE9000"/>
                </a:solidFill>
                <a:latin typeface="Georgia"/>
                <a:cs typeface="Georgia"/>
              </a:rPr>
              <a:t>concise</a:t>
            </a:r>
            <a:endParaRPr sz="1200" dirty="0">
              <a:latin typeface="Georgia"/>
              <a:cs typeface="Georgia"/>
            </a:endParaRPr>
          </a:p>
          <a:p>
            <a:pPr marL="377190" indent="-28638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There</a:t>
            </a:r>
            <a:r>
              <a:rPr sz="1200" b="1" i="1" spc="6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BE9000"/>
                </a:solidFill>
                <a:latin typeface="Georgia"/>
                <a:cs typeface="Georgia"/>
              </a:rPr>
              <a:t>should</a:t>
            </a:r>
            <a:r>
              <a:rPr sz="1200" b="1" i="1" spc="6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not</a:t>
            </a:r>
            <a:r>
              <a:rPr sz="1200" b="1" i="1" spc="85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be</a:t>
            </a:r>
            <a:r>
              <a:rPr sz="1200" b="1" i="1" spc="85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multiple</a:t>
            </a:r>
            <a:r>
              <a:rPr sz="1200" b="1" i="1" spc="7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ways</a:t>
            </a:r>
            <a:r>
              <a:rPr sz="1200" b="1" i="1" spc="65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to</a:t>
            </a:r>
            <a:r>
              <a:rPr sz="1200" b="1" i="1" spc="9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interpret</a:t>
            </a:r>
            <a:r>
              <a:rPr sz="1200" b="1" i="1" spc="7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the</a:t>
            </a:r>
            <a:r>
              <a:rPr sz="1200" b="1" i="1" spc="80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BE9000"/>
                </a:solidFill>
                <a:latin typeface="Georgia"/>
                <a:cs typeface="Georgia"/>
              </a:rPr>
              <a:t>same</a:t>
            </a:r>
            <a:r>
              <a:rPr sz="1200" b="1" i="1" spc="114" dirty="0">
                <a:solidFill>
                  <a:srgbClr val="BE9000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BE9000"/>
                </a:solidFill>
                <a:latin typeface="Georgia"/>
                <a:cs typeface="Georgia"/>
              </a:rPr>
              <a:t>inst</a:t>
            </a:r>
            <a:r>
              <a:rPr sz="1200" b="1" i="1" spc="-15" baseline="24305" dirty="0">
                <a:solidFill>
                  <a:srgbClr val="BE9000"/>
                </a:solidFill>
                <a:latin typeface="Georgia"/>
                <a:cs typeface="Georgia"/>
              </a:rPr>
              <a:t>n</a:t>
            </a:r>
            <a:r>
              <a:rPr sz="1200" b="1" i="1" spc="-10" dirty="0">
                <a:solidFill>
                  <a:srgbClr val="BE9000"/>
                </a:solidFill>
                <a:latin typeface="Georgia"/>
                <a:cs typeface="Georgia"/>
              </a:rPr>
              <a:t>.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92602" y="3556253"/>
            <a:ext cx="5750560" cy="277495"/>
          </a:xfrm>
          <a:prstGeom prst="rect">
            <a:avLst/>
          </a:prstGeom>
          <a:solidFill>
            <a:srgbClr val="DEEBF7"/>
          </a:solidFill>
          <a:ln w="28575">
            <a:solidFill>
              <a:srgbClr val="2D75B6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solidFill>
                  <a:srgbClr val="006FC0"/>
                </a:solidFill>
                <a:latin typeface="Georgia"/>
                <a:cs typeface="Georgia"/>
              </a:rPr>
              <a:t>Every</a:t>
            </a:r>
            <a:r>
              <a:rPr sz="1200" b="1" i="1" spc="12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006FC0"/>
                </a:solidFill>
                <a:latin typeface="Georgia"/>
                <a:cs typeface="Georgia"/>
              </a:rPr>
              <a:t>algorithm</a:t>
            </a:r>
            <a:r>
              <a:rPr sz="1200" b="1" i="1" spc="12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006FC0"/>
                </a:solidFill>
                <a:latin typeface="Georgia"/>
                <a:cs typeface="Georgia"/>
              </a:rPr>
              <a:t>must</a:t>
            </a:r>
            <a:r>
              <a:rPr sz="1200" b="1" i="1" spc="14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006FC0"/>
                </a:solidFill>
                <a:latin typeface="Georgia"/>
                <a:cs typeface="Georgia"/>
              </a:rPr>
              <a:t>terminate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92602" y="4120134"/>
            <a:ext cx="5750560" cy="276225"/>
          </a:xfrm>
          <a:prstGeom prst="rect">
            <a:avLst/>
          </a:prstGeom>
          <a:solidFill>
            <a:srgbClr val="E1EFD9"/>
          </a:solidFill>
          <a:ln w="28575">
            <a:solidFill>
              <a:srgbClr val="538235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Font typeface="Arial MT"/>
              <a:buChar char="•"/>
              <a:tabLst>
                <a:tab pos="377190" algn="l"/>
              </a:tabLst>
            </a:pP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Algorithm</a:t>
            </a:r>
            <a:r>
              <a:rPr sz="1200" b="1" i="1" spc="80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538235"/>
                </a:solidFill>
                <a:latin typeface="Georgia"/>
                <a:cs typeface="Georgia"/>
              </a:rPr>
              <a:t>should</a:t>
            </a:r>
            <a:r>
              <a:rPr sz="1200" b="1" i="1" spc="90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be</a:t>
            </a:r>
            <a:r>
              <a:rPr sz="1200" b="1" i="1" spc="110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written</a:t>
            </a:r>
            <a:r>
              <a:rPr sz="1200" b="1" i="1" spc="70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with</a:t>
            </a:r>
            <a:r>
              <a:rPr sz="1200" b="1" i="1" spc="85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basic</a:t>
            </a:r>
            <a:r>
              <a:rPr sz="1200" b="1" i="1" spc="75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set</a:t>
            </a:r>
            <a:r>
              <a:rPr sz="1200" b="1" i="1" spc="95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dirty="0">
                <a:solidFill>
                  <a:srgbClr val="538235"/>
                </a:solidFill>
                <a:latin typeface="Georgia"/>
                <a:cs typeface="Georgia"/>
              </a:rPr>
              <a:t>of</a:t>
            </a:r>
            <a:r>
              <a:rPr sz="1200" b="1" i="1" spc="114" dirty="0">
                <a:solidFill>
                  <a:srgbClr val="538235"/>
                </a:solidFill>
                <a:latin typeface="Georgia"/>
                <a:cs typeface="Georgia"/>
              </a:rPr>
              <a:t> </a:t>
            </a:r>
            <a:r>
              <a:rPr sz="1200" b="1" i="1" spc="-10" dirty="0">
                <a:solidFill>
                  <a:srgbClr val="538235"/>
                </a:solidFill>
                <a:latin typeface="Georgia"/>
                <a:cs typeface="Georgia"/>
              </a:rPr>
              <a:t>instructions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swap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(A[min],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swap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(A[min],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28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15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11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</a:t>
            </a:r>
            <a:r>
              <a:rPr spc="9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1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8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-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1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spc="-55" dirty="0">
                <a:solidFill>
                  <a:srgbClr val="FF0000"/>
                </a:solidFill>
              </a:rPr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68157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>
                <a:solidFill>
                  <a:srgbClr val="FF0000"/>
                </a:solidFill>
              </a:rPr>
              <a:t>min</a:t>
            </a:r>
            <a:r>
              <a:rPr spc="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120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68157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j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i+1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68157" y="1986152"/>
            <a:ext cx="821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2000" b="1" i="1" spc="-50" dirty="0">
                <a:latin typeface="Georgia"/>
                <a:cs typeface="Georgia"/>
              </a:rPr>
              <a:t>i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3000" b="1" i="1" spc="-75" baseline="2777" dirty="0">
                <a:latin typeface="Georgia"/>
                <a:cs typeface="Georgia"/>
              </a:rPr>
              <a:t>j</a:t>
            </a:r>
            <a:endParaRPr sz="3000" baseline="2777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707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if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A[j]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&lt;</a:t>
            </a:r>
            <a:r>
              <a:rPr spc="1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A[min]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68157" y="1986152"/>
            <a:ext cx="821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2000" b="1" i="1" spc="-50" dirty="0">
                <a:latin typeface="Georgia"/>
                <a:cs typeface="Georgia"/>
              </a:rPr>
              <a:t>i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3000" b="1" i="1" spc="-75" baseline="2777" dirty="0">
                <a:latin typeface="Georgia"/>
                <a:cs typeface="Georgia"/>
              </a:rPr>
              <a:t>j</a:t>
            </a:r>
            <a:endParaRPr sz="3000" baseline="2777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707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35"/>
              </a:spcBef>
            </a:pPr>
            <a:r>
              <a:rPr sz="2000" b="1" i="1" spc="-135" dirty="0">
                <a:latin typeface="Georgia"/>
                <a:cs typeface="Georgia"/>
              </a:rPr>
              <a:t>33&lt;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35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00"/>
                </a:solidFill>
              </a:rPr>
              <a:t>min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114" dirty="0">
                <a:solidFill>
                  <a:srgbClr val="FF0000"/>
                </a:solidFill>
              </a:rPr>
              <a:t> </a:t>
            </a:r>
            <a:r>
              <a:rPr spc="-130" dirty="0">
                <a:solidFill>
                  <a:srgbClr val="FF0000"/>
                </a:solidFill>
              </a:rPr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68157" y="1986152"/>
            <a:ext cx="821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2000" b="1" i="1" spc="-50" dirty="0">
                <a:latin typeface="Georgia"/>
                <a:cs typeface="Georgia"/>
              </a:rPr>
              <a:t>i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3000" b="1" i="1" spc="-75" baseline="2777" dirty="0">
                <a:latin typeface="Georgia"/>
                <a:cs typeface="Georgia"/>
              </a:rPr>
              <a:t>j</a:t>
            </a:r>
            <a:endParaRPr sz="3000" baseline="2777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707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35"/>
              </a:spcBef>
            </a:pPr>
            <a:r>
              <a:rPr sz="2000" b="1" i="1" spc="-135" dirty="0">
                <a:latin typeface="Georgia"/>
                <a:cs typeface="Georgia"/>
              </a:rPr>
              <a:t>33&lt;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35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68157" y="1986152"/>
            <a:ext cx="821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2000" b="1" i="1" spc="-50" dirty="0">
                <a:latin typeface="Georgia"/>
                <a:cs typeface="Georgia"/>
              </a:rPr>
              <a:t>i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3000" b="1" i="1" spc="-75" baseline="2777" dirty="0">
                <a:latin typeface="Georgia"/>
                <a:cs typeface="Georgia"/>
              </a:rPr>
              <a:t>j</a:t>
            </a:r>
            <a:endParaRPr sz="3000" baseline="2777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707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35"/>
              </a:spcBef>
            </a:pPr>
            <a:r>
              <a:rPr sz="2000" b="1" i="1" spc="-135" dirty="0">
                <a:latin typeface="Georgia"/>
                <a:cs typeface="Georgia"/>
              </a:rPr>
              <a:t>33&lt;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35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68157" y="1986152"/>
            <a:ext cx="821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3265" algn="l"/>
              </a:tabLst>
            </a:pPr>
            <a:r>
              <a:rPr sz="2000" b="1" i="1" spc="-50" dirty="0">
                <a:latin typeface="Georgia"/>
                <a:cs typeface="Georgia"/>
              </a:rPr>
              <a:t>i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3000" b="1" i="1" spc="-75" baseline="2777" dirty="0">
                <a:latin typeface="Georgia"/>
                <a:cs typeface="Georgia"/>
              </a:rPr>
              <a:t>j</a:t>
            </a:r>
            <a:endParaRPr sz="3000" baseline="2777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707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swap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(A[min],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68157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xamples of Algorithms and Flow charts in 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7827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swap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(A[min],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68157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98296" y="735575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68157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6688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24970" y="2200592"/>
          <a:ext cx="3646170" cy="517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4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35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4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296153" y="1679701"/>
            <a:ext cx="3346450" cy="648970"/>
            <a:chOff x="5296153" y="1679701"/>
            <a:chExt cx="3346450" cy="648970"/>
          </a:xfrm>
        </p:grpSpPr>
        <p:sp>
          <p:nvSpPr>
            <p:cNvPr id="8" name="object 8"/>
            <p:cNvSpPr/>
            <p:nvPr/>
          </p:nvSpPr>
          <p:spPr>
            <a:xfrm>
              <a:off x="5732271" y="1692401"/>
              <a:ext cx="106680" cy="42545"/>
            </a:xfrm>
            <a:custGeom>
              <a:avLst/>
              <a:gdLst/>
              <a:ahLst/>
              <a:cxnLst/>
              <a:rect l="l" t="t" r="r" b="b"/>
              <a:pathLst>
                <a:path w="106679" h="42544">
                  <a:moveTo>
                    <a:pt x="58165" y="0"/>
                  </a:moveTo>
                  <a:lnTo>
                    <a:pt x="0" y="42418"/>
                  </a:lnTo>
                  <a:lnTo>
                    <a:pt x="106679" y="42418"/>
                  </a:lnTo>
                  <a:lnTo>
                    <a:pt x="5816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853" y="1692401"/>
              <a:ext cx="240792" cy="2133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08853" y="1692401"/>
              <a:ext cx="530225" cy="213360"/>
            </a:xfrm>
            <a:custGeom>
              <a:avLst/>
              <a:gdLst/>
              <a:ahLst/>
              <a:cxnLst/>
              <a:rect l="l" t="t" r="r" b="b"/>
              <a:pathLst>
                <a:path w="530225" h="213360">
                  <a:moveTo>
                    <a:pt x="240792" y="213360"/>
                  </a:moveTo>
                  <a:lnTo>
                    <a:pt x="288739" y="209109"/>
                  </a:lnTo>
                  <a:lnTo>
                    <a:pt x="333692" y="196865"/>
                  </a:lnTo>
                  <a:lnTo>
                    <a:pt x="374599" y="177390"/>
                  </a:lnTo>
                  <a:lnTo>
                    <a:pt x="410410" y="151446"/>
                  </a:lnTo>
                  <a:lnTo>
                    <a:pt x="440074" y="119794"/>
                  </a:lnTo>
                  <a:lnTo>
                    <a:pt x="462540" y="83197"/>
                  </a:lnTo>
                  <a:lnTo>
                    <a:pt x="476758" y="42418"/>
                  </a:lnTo>
                  <a:lnTo>
                    <a:pt x="423418" y="42418"/>
                  </a:lnTo>
                  <a:lnTo>
                    <a:pt x="481584" y="0"/>
                  </a:lnTo>
                  <a:lnTo>
                    <a:pt x="530098" y="42418"/>
                  </a:lnTo>
                  <a:lnTo>
                    <a:pt x="476758" y="42418"/>
                  </a:lnTo>
                  <a:lnTo>
                    <a:pt x="462540" y="83197"/>
                  </a:lnTo>
                  <a:lnTo>
                    <a:pt x="440074" y="119794"/>
                  </a:lnTo>
                  <a:lnTo>
                    <a:pt x="410410" y="151446"/>
                  </a:lnTo>
                  <a:lnTo>
                    <a:pt x="374599" y="177390"/>
                  </a:lnTo>
                  <a:lnTo>
                    <a:pt x="333692" y="196865"/>
                  </a:lnTo>
                  <a:lnTo>
                    <a:pt x="288739" y="209109"/>
                  </a:lnTo>
                  <a:lnTo>
                    <a:pt x="240792" y="213360"/>
                  </a:lnTo>
                  <a:lnTo>
                    <a:pt x="192268" y="209026"/>
                  </a:lnTo>
                  <a:lnTo>
                    <a:pt x="147071" y="196596"/>
                  </a:lnTo>
                  <a:lnTo>
                    <a:pt x="106170" y="176926"/>
                  </a:lnTo>
                  <a:lnTo>
                    <a:pt x="70532" y="150876"/>
                  </a:lnTo>
                  <a:lnTo>
                    <a:pt x="41127" y="119300"/>
                  </a:lnTo>
                  <a:lnTo>
                    <a:pt x="18924" y="83058"/>
                  </a:lnTo>
                  <a:lnTo>
                    <a:pt x="4892" y="43005"/>
                  </a:lnTo>
                  <a:lnTo>
                    <a:pt x="0" y="0"/>
                  </a:lnTo>
                  <a:lnTo>
                    <a:pt x="4892" y="43005"/>
                  </a:lnTo>
                  <a:lnTo>
                    <a:pt x="18924" y="83058"/>
                  </a:lnTo>
                  <a:lnTo>
                    <a:pt x="41127" y="119300"/>
                  </a:lnTo>
                  <a:lnTo>
                    <a:pt x="70532" y="150875"/>
                  </a:lnTo>
                  <a:lnTo>
                    <a:pt x="106170" y="176926"/>
                  </a:lnTo>
                  <a:lnTo>
                    <a:pt x="147071" y="196595"/>
                  </a:lnTo>
                  <a:lnTo>
                    <a:pt x="192268" y="209026"/>
                  </a:lnTo>
                  <a:lnTo>
                    <a:pt x="240792" y="213360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47154" y="1692401"/>
              <a:ext cx="161925" cy="64135"/>
            </a:xfrm>
            <a:custGeom>
              <a:avLst/>
              <a:gdLst/>
              <a:ahLst/>
              <a:cxnLst/>
              <a:rect l="l" t="t" r="r" b="b"/>
              <a:pathLst>
                <a:path w="161925" h="64135">
                  <a:moveTo>
                    <a:pt x="93091" y="0"/>
                  </a:moveTo>
                  <a:lnTo>
                    <a:pt x="0" y="64135"/>
                  </a:lnTo>
                  <a:lnTo>
                    <a:pt x="161544" y="64135"/>
                  </a:lnTo>
                  <a:lnTo>
                    <a:pt x="930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8853" y="1692401"/>
              <a:ext cx="615950" cy="323215"/>
            </a:xfrm>
            <a:custGeom>
              <a:avLst/>
              <a:gdLst/>
              <a:ahLst/>
              <a:cxnLst/>
              <a:rect l="l" t="t" r="r" b="b"/>
              <a:pathLst>
                <a:path w="615950" h="323214">
                  <a:moveTo>
                    <a:pt x="0" y="0"/>
                  </a:moveTo>
                  <a:lnTo>
                    <a:pt x="12511" y="65113"/>
                  </a:lnTo>
                  <a:lnTo>
                    <a:pt x="48392" y="125759"/>
                  </a:lnTo>
                  <a:lnTo>
                    <a:pt x="74323" y="154002"/>
                  </a:lnTo>
                  <a:lnTo>
                    <a:pt x="105167" y="180640"/>
                  </a:lnTo>
                  <a:lnTo>
                    <a:pt x="140614" y="205513"/>
                  </a:lnTo>
                  <a:lnTo>
                    <a:pt x="180355" y="228457"/>
                  </a:lnTo>
                  <a:lnTo>
                    <a:pt x="224081" y="249309"/>
                  </a:lnTo>
                  <a:lnTo>
                    <a:pt x="271481" y="267909"/>
                  </a:lnTo>
                  <a:lnTo>
                    <a:pt x="322245" y="284092"/>
                  </a:lnTo>
                  <a:lnTo>
                    <a:pt x="376064" y="297697"/>
                  </a:lnTo>
                  <a:lnTo>
                    <a:pt x="432629" y="308562"/>
                  </a:lnTo>
                  <a:lnTo>
                    <a:pt x="491629" y="316523"/>
                  </a:lnTo>
                  <a:lnTo>
                    <a:pt x="552754" y="321419"/>
                  </a:lnTo>
                  <a:lnTo>
                    <a:pt x="615696" y="323088"/>
                  </a:lnTo>
                  <a:lnTo>
                    <a:pt x="552754" y="321419"/>
                  </a:lnTo>
                  <a:lnTo>
                    <a:pt x="491629" y="316523"/>
                  </a:lnTo>
                  <a:lnTo>
                    <a:pt x="432629" y="308562"/>
                  </a:lnTo>
                  <a:lnTo>
                    <a:pt x="376064" y="297697"/>
                  </a:lnTo>
                  <a:lnTo>
                    <a:pt x="322245" y="284092"/>
                  </a:lnTo>
                  <a:lnTo>
                    <a:pt x="271481" y="267909"/>
                  </a:lnTo>
                  <a:lnTo>
                    <a:pt x="224081" y="249309"/>
                  </a:lnTo>
                  <a:lnTo>
                    <a:pt x="180355" y="228457"/>
                  </a:lnTo>
                  <a:lnTo>
                    <a:pt x="140614" y="205513"/>
                  </a:lnTo>
                  <a:lnTo>
                    <a:pt x="105167" y="180640"/>
                  </a:lnTo>
                  <a:lnTo>
                    <a:pt x="74323" y="154002"/>
                  </a:lnTo>
                  <a:lnTo>
                    <a:pt x="48392" y="125759"/>
                  </a:lnTo>
                  <a:lnTo>
                    <a:pt x="12511" y="65113"/>
                  </a:lnTo>
                  <a:lnTo>
                    <a:pt x="3179" y="3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8853" y="1692401"/>
              <a:ext cx="1299845" cy="323215"/>
            </a:xfrm>
            <a:custGeom>
              <a:avLst/>
              <a:gdLst/>
              <a:ahLst/>
              <a:cxnLst/>
              <a:rect l="l" t="t" r="r" b="b"/>
              <a:pathLst>
                <a:path w="1299845" h="323214">
                  <a:moveTo>
                    <a:pt x="615696" y="323088"/>
                  </a:moveTo>
                  <a:lnTo>
                    <a:pt x="677776" y="321453"/>
                  </a:lnTo>
                  <a:lnTo>
                    <a:pt x="738279" y="316648"/>
                  </a:lnTo>
                  <a:lnTo>
                    <a:pt x="796871" y="308814"/>
                  </a:lnTo>
                  <a:lnTo>
                    <a:pt x="853214" y="298098"/>
                  </a:lnTo>
                  <a:lnTo>
                    <a:pt x="906974" y="284643"/>
                  </a:lnTo>
                  <a:lnTo>
                    <a:pt x="957812" y="268593"/>
                  </a:lnTo>
                  <a:lnTo>
                    <a:pt x="1005395" y="250094"/>
                  </a:lnTo>
                  <a:lnTo>
                    <a:pt x="1049385" y="229290"/>
                  </a:lnTo>
                  <a:lnTo>
                    <a:pt x="1089447" y="206324"/>
                  </a:lnTo>
                  <a:lnTo>
                    <a:pt x="1125245" y="181342"/>
                  </a:lnTo>
                  <a:lnTo>
                    <a:pt x="1156442" y="154487"/>
                  </a:lnTo>
                  <a:lnTo>
                    <a:pt x="1182703" y="125905"/>
                  </a:lnTo>
                  <a:lnTo>
                    <a:pt x="1219073" y="64135"/>
                  </a:lnTo>
                  <a:lnTo>
                    <a:pt x="1138301" y="64135"/>
                  </a:lnTo>
                  <a:lnTo>
                    <a:pt x="1231392" y="0"/>
                  </a:lnTo>
                  <a:lnTo>
                    <a:pt x="1299845" y="64135"/>
                  </a:lnTo>
                  <a:lnTo>
                    <a:pt x="1219073" y="64135"/>
                  </a:lnTo>
                  <a:lnTo>
                    <a:pt x="1203692" y="95739"/>
                  </a:lnTo>
                  <a:lnTo>
                    <a:pt x="1156442" y="154487"/>
                  </a:lnTo>
                  <a:lnTo>
                    <a:pt x="1125245" y="181342"/>
                  </a:lnTo>
                  <a:lnTo>
                    <a:pt x="1089447" y="206324"/>
                  </a:lnTo>
                  <a:lnTo>
                    <a:pt x="1049385" y="229290"/>
                  </a:lnTo>
                  <a:lnTo>
                    <a:pt x="1005395" y="250094"/>
                  </a:lnTo>
                  <a:lnTo>
                    <a:pt x="957812" y="268593"/>
                  </a:lnTo>
                  <a:lnTo>
                    <a:pt x="906974" y="284643"/>
                  </a:lnTo>
                  <a:lnTo>
                    <a:pt x="853214" y="298098"/>
                  </a:lnTo>
                  <a:lnTo>
                    <a:pt x="796871" y="308814"/>
                  </a:lnTo>
                  <a:lnTo>
                    <a:pt x="738279" y="316648"/>
                  </a:lnTo>
                  <a:lnTo>
                    <a:pt x="677776" y="321453"/>
                  </a:lnTo>
                  <a:lnTo>
                    <a:pt x="615696" y="323088"/>
                  </a:lnTo>
                  <a:lnTo>
                    <a:pt x="552754" y="321419"/>
                  </a:lnTo>
                  <a:lnTo>
                    <a:pt x="491629" y="316523"/>
                  </a:lnTo>
                  <a:lnTo>
                    <a:pt x="432629" y="308562"/>
                  </a:lnTo>
                  <a:lnTo>
                    <a:pt x="376064" y="297697"/>
                  </a:lnTo>
                  <a:lnTo>
                    <a:pt x="322245" y="284092"/>
                  </a:lnTo>
                  <a:lnTo>
                    <a:pt x="271481" y="267909"/>
                  </a:lnTo>
                  <a:lnTo>
                    <a:pt x="224081" y="249309"/>
                  </a:lnTo>
                  <a:lnTo>
                    <a:pt x="180355" y="228457"/>
                  </a:lnTo>
                  <a:lnTo>
                    <a:pt x="140614" y="205513"/>
                  </a:lnTo>
                  <a:lnTo>
                    <a:pt x="105167" y="180640"/>
                  </a:lnTo>
                  <a:lnTo>
                    <a:pt x="74323" y="154002"/>
                  </a:lnTo>
                  <a:lnTo>
                    <a:pt x="48392" y="125759"/>
                  </a:lnTo>
                  <a:lnTo>
                    <a:pt x="12511" y="65113"/>
                  </a:lnTo>
                  <a:lnTo>
                    <a:pt x="0" y="0"/>
                  </a:lnTo>
                  <a:lnTo>
                    <a:pt x="12511" y="65113"/>
                  </a:lnTo>
                  <a:lnTo>
                    <a:pt x="48392" y="125759"/>
                  </a:lnTo>
                  <a:lnTo>
                    <a:pt x="74323" y="154002"/>
                  </a:lnTo>
                  <a:lnTo>
                    <a:pt x="105167" y="180640"/>
                  </a:lnTo>
                  <a:lnTo>
                    <a:pt x="140614" y="205513"/>
                  </a:lnTo>
                  <a:lnTo>
                    <a:pt x="180355" y="228457"/>
                  </a:lnTo>
                  <a:lnTo>
                    <a:pt x="224081" y="249309"/>
                  </a:lnTo>
                  <a:lnTo>
                    <a:pt x="271481" y="267909"/>
                  </a:lnTo>
                  <a:lnTo>
                    <a:pt x="322245" y="284092"/>
                  </a:lnTo>
                  <a:lnTo>
                    <a:pt x="376064" y="297697"/>
                  </a:lnTo>
                  <a:lnTo>
                    <a:pt x="432629" y="308562"/>
                  </a:lnTo>
                  <a:lnTo>
                    <a:pt x="491629" y="316523"/>
                  </a:lnTo>
                  <a:lnTo>
                    <a:pt x="552754" y="321419"/>
                  </a:lnTo>
                  <a:lnTo>
                    <a:pt x="615696" y="323088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9553" y="1692401"/>
              <a:ext cx="201930" cy="80645"/>
            </a:xfrm>
            <a:custGeom>
              <a:avLst/>
              <a:gdLst/>
              <a:ahLst/>
              <a:cxnLst/>
              <a:rect l="l" t="t" r="r" b="b"/>
              <a:pathLst>
                <a:path w="201929" h="80644">
                  <a:moveTo>
                    <a:pt x="120015" y="0"/>
                  </a:moveTo>
                  <a:lnTo>
                    <a:pt x="0" y="80263"/>
                  </a:lnTo>
                  <a:lnTo>
                    <a:pt x="201929" y="80263"/>
                  </a:lnTo>
                  <a:lnTo>
                    <a:pt x="1200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8853" y="1692401"/>
              <a:ext cx="955675" cy="403860"/>
            </a:xfrm>
            <a:custGeom>
              <a:avLst/>
              <a:gdLst/>
              <a:ahLst/>
              <a:cxnLst/>
              <a:rect l="l" t="t" r="r" b="b"/>
              <a:pathLst>
                <a:path w="955675" h="403860">
                  <a:moveTo>
                    <a:pt x="0" y="0"/>
                  </a:moveTo>
                  <a:lnTo>
                    <a:pt x="8721" y="54794"/>
                  </a:lnTo>
                  <a:lnTo>
                    <a:pt x="34127" y="107350"/>
                  </a:lnTo>
                  <a:lnTo>
                    <a:pt x="75078" y="157186"/>
                  </a:lnTo>
                  <a:lnTo>
                    <a:pt x="130438" y="203820"/>
                  </a:lnTo>
                  <a:lnTo>
                    <a:pt x="163165" y="225787"/>
                  </a:lnTo>
                  <a:lnTo>
                    <a:pt x="199067" y="246772"/>
                  </a:lnTo>
                  <a:lnTo>
                    <a:pt x="238002" y="266716"/>
                  </a:lnTo>
                  <a:lnTo>
                    <a:pt x="279828" y="285559"/>
                  </a:lnTo>
                  <a:lnTo>
                    <a:pt x="324402" y="303240"/>
                  </a:lnTo>
                  <a:lnTo>
                    <a:pt x="371582" y="319700"/>
                  </a:lnTo>
                  <a:lnTo>
                    <a:pt x="421227" y="334878"/>
                  </a:lnTo>
                  <a:lnTo>
                    <a:pt x="473192" y="348713"/>
                  </a:lnTo>
                  <a:lnTo>
                    <a:pt x="527337" y="361147"/>
                  </a:lnTo>
                  <a:lnTo>
                    <a:pt x="583519" y="372117"/>
                  </a:lnTo>
                  <a:lnTo>
                    <a:pt x="641595" y="381566"/>
                  </a:lnTo>
                  <a:lnTo>
                    <a:pt x="701425" y="389431"/>
                  </a:lnTo>
                  <a:lnTo>
                    <a:pt x="762864" y="395653"/>
                  </a:lnTo>
                  <a:lnTo>
                    <a:pt x="825771" y="400172"/>
                  </a:lnTo>
                  <a:lnTo>
                    <a:pt x="890004" y="402928"/>
                  </a:lnTo>
                  <a:lnTo>
                    <a:pt x="955421" y="403860"/>
                  </a:lnTo>
                  <a:lnTo>
                    <a:pt x="890004" y="402928"/>
                  </a:lnTo>
                  <a:lnTo>
                    <a:pt x="825771" y="400172"/>
                  </a:lnTo>
                  <a:lnTo>
                    <a:pt x="762864" y="395653"/>
                  </a:lnTo>
                  <a:lnTo>
                    <a:pt x="701425" y="389431"/>
                  </a:lnTo>
                  <a:lnTo>
                    <a:pt x="641595" y="381566"/>
                  </a:lnTo>
                  <a:lnTo>
                    <a:pt x="583519" y="372117"/>
                  </a:lnTo>
                  <a:lnTo>
                    <a:pt x="527337" y="361147"/>
                  </a:lnTo>
                  <a:lnTo>
                    <a:pt x="473192" y="348713"/>
                  </a:lnTo>
                  <a:lnTo>
                    <a:pt x="421227" y="334878"/>
                  </a:lnTo>
                  <a:lnTo>
                    <a:pt x="371582" y="319700"/>
                  </a:lnTo>
                  <a:lnTo>
                    <a:pt x="324402" y="303240"/>
                  </a:lnTo>
                  <a:lnTo>
                    <a:pt x="279828" y="285559"/>
                  </a:lnTo>
                  <a:lnTo>
                    <a:pt x="238002" y="266716"/>
                  </a:lnTo>
                  <a:lnTo>
                    <a:pt x="199067" y="246772"/>
                  </a:lnTo>
                  <a:lnTo>
                    <a:pt x="163165" y="225787"/>
                  </a:lnTo>
                  <a:lnTo>
                    <a:pt x="130438" y="203820"/>
                  </a:lnTo>
                  <a:lnTo>
                    <a:pt x="75078" y="157186"/>
                  </a:lnTo>
                  <a:lnTo>
                    <a:pt x="34127" y="107350"/>
                  </a:lnTo>
                  <a:lnTo>
                    <a:pt x="8721" y="54794"/>
                  </a:lnTo>
                  <a:lnTo>
                    <a:pt x="2204" y="27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08853" y="1692401"/>
              <a:ext cx="1992630" cy="403860"/>
            </a:xfrm>
            <a:custGeom>
              <a:avLst/>
              <a:gdLst/>
              <a:ahLst/>
              <a:cxnLst/>
              <a:rect l="l" t="t" r="r" b="b"/>
              <a:pathLst>
                <a:path w="1992629" h="403860">
                  <a:moveTo>
                    <a:pt x="955421" y="403860"/>
                  </a:moveTo>
                  <a:lnTo>
                    <a:pt x="1019882" y="402947"/>
                  </a:lnTo>
                  <a:lnTo>
                    <a:pt x="1083334" y="400247"/>
                  </a:lnTo>
                  <a:lnTo>
                    <a:pt x="1145622" y="395811"/>
                  </a:lnTo>
                  <a:lnTo>
                    <a:pt x="1206591" y="389695"/>
                  </a:lnTo>
                  <a:lnTo>
                    <a:pt x="1266087" y="381950"/>
                  </a:lnTo>
                  <a:lnTo>
                    <a:pt x="1323956" y="372630"/>
                  </a:lnTo>
                  <a:lnTo>
                    <a:pt x="1380043" y="361790"/>
                  </a:lnTo>
                  <a:lnTo>
                    <a:pt x="1434193" y="349482"/>
                  </a:lnTo>
                  <a:lnTo>
                    <a:pt x="1486252" y="335759"/>
                  </a:lnTo>
                  <a:lnTo>
                    <a:pt x="1536067" y="320677"/>
                  </a:lnTo>
                  <a:lnTo>
                    <a:pt x="1583481" y="304287"/>
                  </a:lnTo>
                  <a:lnTo>
                    <a:pt x="1628341" y="286643"/>
                  </a:lnTo>
                  <a:lnTo>
                    <a:pt x="1670493" y="267800"/>
                  </a:lnTo>
                  <a:lnTo>
                    <a:pt x="1709782" y="247809"/>
                  </a:lnTo>
                  <a:lnTo>
                    <a:pt x="1746053" y="226726"/>
                  </a:lnTo>
                  <a:lnTo>
                    <a:pt x="1779152" y="204603"/>
                  </a:lnTo>
                  <a:lnTo>
                    <a:pt x="1835217" y="157451"/>
                  </a:lnTo>
                  <a:lnTo>
                    <a:pt x="1876741" y="106783"/>
                  </a:lnTo>
                  <a:lnTo>
                    <a:pt x="1891665" y="80263"/>
                  </a:lnTo>
                  <a:lnTo>
                    <a:pt x="1790700" y="80263"/>
                  </a:lnTo>
                  <a:lnTo>
                    <a:pt x="1910715" y="0"/>
                  </a:lnTo>
                  <a:lnTo>
                    <a:pt x="1992629" y="80263"/>
                  </a:lnTo>
                  <a:lnTo>
                    <a:pt x="1891665" y="80263"/>
                  </a:lnTo>
                  <a:lnTo>
                    <a:pt x="1876741" y="106783"/>
                  </a:lnTo>
                  <a:lnTo>
                    <a:pt x="1835217" y="157451"/>
                  </a:lnTo>
                  <a:lnTo>
                    <a:pt x="1779150" y="204603"/>
                  </a:lnTo>
                  <a:lnTo>
                    <a:pt x="1746050" y="226726"/>
                  </a:lnTo>
                  <a:lnTo>
                    <a:pt x="1709777" y="247809"/>
                  </a:lnTo>
                  <a:lnTo>
                    <a:pt x="1670486" y="267800"/>
                  </a:lnTo>
                  <a:lnTo>
                    <a:pt x="1628331" y="286643"/>
                  </a:lnTo>
                  <a:lnTo>
                    <a:pt x="1583467" y="304287"/>
                  </a:lnTo>
                  <a:lnTo>
                    <a:pt x="1536048" y="320677"/>
                  </a:lnTo>
                  <a:lnTo>
                    <a:pt x="1486229" y="335759"/>
                  </a:lnTo>
                  <a:lnTo>
                    <a:pt x="1434163" y="349482"/>
                  </a:lnTo>
                  <a:lnTo>
                    <a:pt x="1380005" y="361790"/>
                  </a:lnTo>
                  <a:lnTo>
                    <a:pt x="1323910" y="372630"/>
                  </a:lnTo>
                  <a:lnTo>
                    <a:pt x="1266031" y="381950"/>
                  </a:lnTo>
                  <a:lnTo>
                    <a:pt x="1206524" y="389695"/>
                  </a:lnTo>
                  <a:lnTo>
                    <a:pt x="1145542" y="395811"/>
                  </a:lnTo>
                  <a:lnTo>
                    <a:pt x="1083240" y="400247"/>
                  </a:lnTo>
                  <a:lnTo>
                    <a:pt x="1019773" y="402947"/>
                  </a:lnTo>
                  <a:lnTo>
                    <a:pt x="955294" y="403860"/>
                  </a:lnTo>
                  <a:lnTo>
                    <a:pt x="890004" y="402928"/>
                  </a:lnTo>
                  <a:lnTo>
                    <a:pt x="825771" y="400172"/>
                  </a:lnTo>
                  <a:lnTo>
                    <a:pt x="762864" y="395653"/>
                  </a:lnTo>
                  <a:lnTo>
                    <a:pt x="701425" y="389431"/>
                  </a:lnTo>
                  <a:lnTo>
                    <a:pt x="641595" y="381566"/>
                  </a:lnTo>
                  <a:lnTo>
                    <a:pt x="583519" y="372117"/>
                  </a:lnTo>
                  <a:lnTo>
                    <a:pt x="527337" y="361147"/>
                  </a:lnTo>
                  <a:lnTo>
                    <a:pt x="473192" y="348713"/>
                  </a:lnTo>
                  <a:lnTo>
                    <a:pt x="421227" y="334878"/>
                  </a:lnTo>
                  <a:lnTo>
                    <a:pt x="371582" y="319700"/>
                  </a:lnTo>
                  <a:lnTo>
                    <a:pt x="324402" y="303240"/>
                  </a:lnTo>
                  <a:lnTo>
                    <a:pt x="279828" y="285559"/>
                  </a:lnTo>
                  <a:lnTo>
                    <a:pt x="238002" y="266716"/>
                  </a:lnTo>
                  <a:lnTo>
                    <a:pt x="199067" y="246772"/>
                  </a:lnTo>
                  <a:lnTo>
                    <a:pt x="163165" y="225787"/>
                  </a:lnTo>
                  <a:lnTo>
                    <a:pt x="130438" y="203820"/>
                  </a:lnTo>
                  <a:lnTo>
                    <a:pt x="75078" y="157186"/>
                  </a:lnTo>
                  <a:lnTo>
                    <a:pt x="34127" y="107350"/>
                  </a:lnTo>
                  <a:lnTo>
                    <a:pt x="8721" y="54794"/>
                  </a:lnTo>
                  <a:lnTo>
                    <a:pt x="0" y="0"/>
                  </a:lnTo>
                  <a:lnTo>
                    <a:pt x="8721" y="54794"/>
                  </a:lnTo>
                  <a:lnTo>
                    <a:pt x="34127" y="107350"/>
                  </a:lnTo>
                  <a:lnTo>
                    <a:pt x="75078" y="157186"/>
                  </a:lnTo>
                  <a:lnTo>
                    <a:pt x="130438" y="203820"/>
                  </a:lnTo>
                  <a:lnTo>
                    <a:pt x="163165" y="225787"/>
                  </a:lnTo>
                  <a:lnTo>
                    <a:pt x="199067" y="246772"/>
                  </a:lnTo>
                  <a:lnTo>
                    <a:pt x="238002" y="266716"/>
                  </a:lnTo>
                  <a:lnTo>
                    <a:pt x="279828" y="285559"/>
                  </a:lnTo>
                  <a:lnTo>
                    <a:pt x="324402" y="303240"/>
                  </a:lnTo>
                  <a:lnTo>
                    <a:pt x="371582" y="319700"/>
                  </a:lnTo>
                  <a:lnTo>
                    <a:pt x="421227" y="334878"/>
                  </a:lnTo>
                  <a:lnTo>
                    <a:pt x="473192" y="348713"/>
                  </a:lnTo>
                  <a:lnTo>
                    <a:pt x="527337" y="361147"/>
                  </a:lnTo>
                  <a:lnTo>
                    <a:pt x="583519" y="372117"/>
                  </a:lnTo>
                  <a:lnTo>
                    <a:pt x="641595" y="381566"/>
                  </a:lnTo>
                  <a:lnTo>
                    <a:pt x="701425" y="389431"/>
                  </a:lnTo>
                  <a:lnTo>
                    <a:pt x="762864" y="395653"/>
                  </a:lnTo>
                  <a:lnTo>
                    <a:pt x="825771" y="400172"/>
                  </a:lnTo>
                  <a:lnTo>
                    <a:pt x="890004" y="402928"/>
                  </a:lnTo>
                  <a:lnTo>
                    <a:pt x="955421" y="403860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629651" y="1698497"/>
              <a:ext cx="257810" cy="102870"/>
            </a:xfrm>
            <a:custGeom>
              <a:avLst/>
              <a:gdLst/>
              <a:ahLst/>
              <a:cxnLst/>
              <a:rect l="l" t="t" r="r" b="b"/>
              <a:pathLst>
                <a:path w="257809" h="102869">
                  <a:moveTo>
                    <a:pt x="153416" y="0"/>
                  </a:moveTo>
                  <a:lnTo>
                    <a:pt x="0" y="102362"/>
                  </a:lnTo>
                  <a:lnTo>
                    <a:pt x="257555" y="102362"/>
                  </a:lnTo>
                  <a:lnTo>
                    <a:pt x="1534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308853" y="1698497"/>
              <a:ext cx="1237615" cy="515620"/>
            </a:xfrm>
            <a:custGeom>
              <a:avLst/>
              <a:gdLst/>
              <a:ahLst/>
              <a:cxnLst/>
              <a:rect l="l" t="t" r="r" b="b"/>
              <a:pathLst>
                <a:path w="1237615" h="515619">
                  <a:moveTo>
                    <a:pt x="0" y="0"/>
                  </a:moveTo>
                  <a:lnTo>
                    <a:pt x="6801" y="54340"/>
                  </a:lnTo>
                  <a:lnTo>
                    <a:pt x="26751" y="107051"/>
                  </a:lnTo>
                  <a:lnTo>
                    <a:pt x="59165" y="157848"/>
                  </a:lnTo>
                  <a:lnTo>
                    <a:pt x="103359" y="206445"/>
                  </a:lnTo>
                  <a:lnTo>
                    <a:pt x="158650" y="252559"/>
                  </a:lnTo>
                  <a:lnTo>
                    <a:pt x="190242" y="274595"/>
                  </a:lnTo>
                  <a:lnTo>
                    <a:pt x="224352" y="295903"/>
                  </a:lnTo>
                  <a:lnTo>
                    <a:pt x="260895" y="316448"/>
                  </a:lnTo>
                  <a:lnTo>
                    <a:pt x="299784" y="336193"/>
                  </a:lnTo>
                  <a:lnTo>
                    <a:pt x="340934" y="355104"/>
                  </a:lnTo>
                  <a:lnTo>
                    <a:pt x="384260" y="373145"/>
                  </a:lnTo>
                  <a:lnTo>
                    <a:pt x="429676" y="390280"/>
                  </a:lnTo>
                  <a:lnTo>
                    <a:pt x="477097" y="406473"/>
                  </a:lnTo>
                  <a:lnTo>
                    <a:pt x="526437" y="421689"/>
                  </a:lnTo>
                  <a:lnTo>
                    <a:pt x="577611" y="435893"/>
                  </a:lnTo>
                  <a:lnTo>
                    <a:pt x="630534" y="449048"/>
                  </a:lnTo>
                  <a:lnTo>
                    <a:pt x="685119" y="461120"/>
                  </a:lnTo>
                  <a:lnTo>
                    <a:pt x="741281" y="472071"/>
                  </a:lnTo>
                  <a:lnTo>
                    <a:pt x="798935" y="481868"/>
                  </a:lnTo>
                  <a:lnTo>
                    <a:pt x="857996" y="490474"/>
                  </a:lnTo>
                  <a:lnTo>
                    <a:pt x="918378" y="497854"/>
                  </a:lnTo>
                  <a:lnTo>
                    <a:pt x="979994" y="503972"/>
                  </a:lnTo>
                  <a:lnTo>
                    <a:pt x="1042761" y="508792"/>
                  </a:lnTo>
                  <a:lnTo>
                    <a:pt x="1106593" y="512279"/>
                  </a:lnTo>
                  <a:lnTo>
                    <a:pt x="1171403" y="514397"/>
                  </a:lnTo>
                  <a:lnTo>
                    <a:pt x="1237106" y="515112"/>
                  </a:lnTo>
                  <a:lnTo>
                    <a:pt x="1171403" y="514397"/>
                  </a:lnTo>
                  <a:lnTo>
                    <a:pt x="1106593" y="512279"/>
                  </a:lnTo>
                  <a:lnTo>
                    <a:pt x="1042761" y="508792"/>
                  </a:lnTo>
                  <a:lnTo>
                    <a:pt x="979994" y="503972"/>
                  </a:lnTo>
                  <a:lnTo>
                    <a:pt x="918378" y="497854"/>
                  </a:lnTo>
                  <a:lnTo>
                    <a:pt x="857996" y="490474"/>
                  </a:lnTo>
                  <a:lnTo>
                    <a:pt x="798935" y="481868"/>
                  </a:lnTo>
                  <a:lnTo>
                    <a:pt x="741281" y="472071"/>
                  </a:lnTo>
                  <a:lnTo>
                    <a:pt x="685119" y="461120"/>
                  </a:lnTo>
                  <a:lnTo>
                    <a:pt x="630534" y="449048"/>
                  </a:lnTo>
                  <a:lnTo>
                    <a:pt x="577611" y="435893"/>
                  </a:lnTo>
                  <a:lnTo>
                    <a:pt x="526437" y="421689"/>
                  </a:lnTo>
                  <a:lnTo>
                    <a:pt x="477097" y="406473"/>
                  </a:lnTo>
                  <a:lnTo>
                    <a:pt x="429676" y="390280"/>
                  </a:lnTo>
                  <a:lnTo>
                    <a:pt x="384260" y="373145"/>
                  </a:lnTo>
                  <a:lnTo>
                    <a:pt x="340934" y="355104"/>
                  </a:lnTo>
                  <a:lnTo>
                    <a:pt x="299784" y="336193"/>
                  </a:lnTo>
                  <a:lnTo>
                    <a:pt x="260895" y="316448"/>
                  </a:lnTo>
                  <a:lnTo>
                    <a:pt x="224352" y="295903"/>
                  </a:lnTo>
                  <a:lnTo>
                    <a:pt x="190242" y="274595"/>
                  </a:lnTo>
                  <a:lnTo>
                    <a:pt x="158650" y="252559"/>
                  </a:lnTo>
                  <a:lnTo>
                    <a:pt x="103359" y="206445"/>
                  </a:lnTo>
                  <a:lnTo>
                    <a:pt x="59165" y="157848"/>
                  </a:lnTo>
                  <a:lnTo>
                    <a:pt x="26751" y="107051"/>
                  </a:lnTo>
                  <a:lnTo>
                    <a:pt x="6801" y="54340"/>
                  </a:lnTo>
                  <a:lnTo>
                    <a:pt x="1714" y="2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8853" y="1698497"/>
              <a:ext cx="2578735" cy="515620"/>
            </a:xfrm>
            <a:custGeom>
              <a:avLst/>
              <a:gdLst/>
              <a:ahLst/>
              <a:cxnLst/>
              <a:rect l="l" t="t" r="r" b="b"/>
              <a:pathLst>
                <a:path w="2578734" h="515619">
                  <a:moveTo>
                    <a:pt x="1237106" y="515112"/>
                  </a:moveTo>
                  <a:lnTo>
                    <a:pt x="1302146" y="514407"/>
                  </a:lnTo>
                  <a:lnTo>
                    <a:pt x="1366421" y="512313"/>
                  </a:lnTo>
                  <a:lnTo>
                    <a:pt x="1429836" y="508863"/>
                  </a:lnTo>
                  <a:lnTo>
                    <a:pt x="1492299" y="504089"/>
                  </a:lnTo>
                  <a:lnTo>
                    <a:pt x="1553714" y="498022"/>
                  </a:lnTo>
                  <a:lnTo>
                    <a:pt x="1613987" y="490695"/>
                  </a:lnTo>
                  <a:lnTo>
                    <a:pt x="1673026" y="482139"/>
                  </a:lnTo>
                  <a:lnTo>
                    <a:pt x="1730735" y="472387"/>
                  </a:lnTo>
                  <a:lnTo>
                    <a:pt x="1787021" y="461470"/>
                  </a:lnTo>
                  <a:lnTo>
                    <a:pt x="1841790" y="449422"/>
                  </a:lnTo>
                  <a:lnTo>
                    <a:pt x="1894947" y="436272"/>
                  </a:lnTo>
                  <a:lnTo>
                    <a:pt x="1946399" y="422055"/>
                  </a:lnTo>
                  <a:lnTo>
                    <a:pt x="1996051" y="406801"/>
                  </a:lnTo>
                  <a:lnTo>
                    <a:pt x="2043809" y="390543"/>
                  </a:lnTo>
                  <a:lnTo>
                    <a:pt x="2089580" y="373312"/>
                  </a:lnTo>
                  <a:lnTo>
                    <a:pt x="2133270" y="355141"/>
                  </a:lnTo>
                  <a:lnTo>
                    <a:pt x="2174784" y="336062"/>
                  </a:lnTo>
                  <a:lnTo>
                    <a:pt x="2214028" y="316107"/>
                  </a:lnTo>
                  <a:lnTo>
                    <a:pt x="2250909" y="295308"/>
                  </a:lnTo>
                  <a:lnTo>
                    <a:pt x="2285331" y="273696"/>
                  </a:lnTo>
                  <a:lnTo>
                    <a:pt x="2317202" y="251304"/>
                  </a:lnTo>
                  <a:lnTo>
                    <a:pt x="2372913" y="204308"/>
                  </a:lnTo>
                  <a:lnTo>
                    <a:pt x="2417288" y="154575"/>
                  </a:lnTo>
                  <a:lnTo>
                    <a:pt x="2449576" y="102362"/>
                  </a:lnTo>
                  <a:lnTo>
                    <a:pt x="2320798" y="102362"/>
                  </a:lnTo>
                  <a:lnTo>
                    <a:pt x="2474214" y="0"/>
                  </a:lnTo>
                  <a:lnTo>
                    <a:pt x="2578354" y="102362"/>
                  </a:lnTo>
                  <a:lnTo>
                    <a:pt x="2449576" y="102362"/>
                  </a:lnTo>
                  <a:lnTo>
                    <a:pt x="2434990" y="128762"/>
                  </a:lnTo>
                  <a:lnTo>
                    <a:pt x="2396565" y="179767"/>
                  </a:lnTo>
                  <a:lnTo>
                    <a:pt x="2346428" y="228164"/>
                  </a:lnTo>
                  <a:lnTo>
                    <a:pt x="2285331" y="273696"/>
                  </a:lnTo>
                  <a:lnTo>
                    <a:pt x="2250909" y="295308"/>
                  </a:lnTo>
                  <a:lnTo>
                    <a:pt x="2214028" y="316107"/>
                  </a:lnTo>
                  <a:lnTo>
                    <a:pt x="2174784" y="336062"/>
                  </a:lnTo>
                  <a:lnTo>
                    <a:pt x="2133270" y="355141"/>
                  </a:lnTo>
                  <a:lnTo>
                    <a:pt x="2089580" y="373312"/>
                  </a:lnTo>
                  <a:lnTo>
                    <a:pt x="2043809" y="390543"/>
                  </a:lnTo>
                  <a:lnTo>
                    <a:pt x="1996051" y="406801"/>
                  </a:lnTo>
                  <a:lnTo>
                    <a:pt x="1946399" y="422055"/>
                  </a:lnTo>
                  <a:lnTo>
                    <a:pt x="1894947" y="436272"/>
                  </a:lnTo>
                  <a:lnTo>
                    <a:pt x="1841790" y="449422"/>
                  </a:lnTo>
                  <a:lnTo>
                    <a:pt x="1787021" y="461470"/>
                  </a:lnTo>
                  <a:lnTo>
                    <a:pt x="1730735" y="472387"/>
                  </a:lnTo>
                  <a:lnTo>
                    <a:pt x="1673026" y="482139"/>
                  </a:lnTo>
                  <a:lnTo>
                    <a:pt x="1613987" y="490695"/>
                  </a:lnTo>
                  <a:lnTo>
                    <a:pt x="1553714" y="498022"/>
                  </a:lnTo>
                  <a:lnTo>
                    <a:pt x="1492299" y="504089"/>
                  </a:lnTo>
                  <a:lnTo>
                    <a:pt x="1429836" y="508863"/>
                  </a:lnTo>
                  <a:lnTo>
                    <a:pt x="1366421" y="512313"/>
                  </a:lnTo>
                  <a:lnTo>
                    <a:pt x="1302146" y="514407"/>
                  </a:lnTo>
                  <a:lnTo>
                    <a:pt x="1237106" y="515112"/>
                  </a:lnTo>
                  <a:lnTo>
                    <a:pt x="1171403" y="514397"/>
                  </a:lnTo>
                  <a:lnTo>
                    <a:pt x="1106593" y="512279"/>
                  </a:lnTo>
                  <a:lnTo>
                    <a:pt x="1042761" y="508792"/>
                  </a:lnTo>
                  <a:lnTo>
                    <a:pt x="979994" y="503972"/>
                  </a:lnTo>
                  <a:lnTo>
                    <a:pt x="918378" y="497854"/>
                  </a:lnTo>
                  <a:lnTo>
                    <a:pt x="857996" y="490474"/>
                  </a:lnTo>
                  <a:lnTo>
                    <a:pt x="798935" y="481868"/>
                  </a:lnTo>
                  <a:lnTo>
                    <a:pt x="741281" y="472071"/>
                  </a:lnTo>
                  <a:lnTo>
                    <a:pt x="685119" y="461120"/>
                  </a:lnTo>
                  <a:lnTo>
                    <a:pt x="630534" y="449048"/>
                  </a:lnTo>
                  <a:lnTo>
                    <a:pt x="577611" y="435893"/>
                  </a:lnTo>
                  <a:lnTo>
                    <a:pt x="526437" y="421689"/>
                  </a:lnTo>
                  <a:lnTo>
                    <a:pt x="477097" y="406473"/>
                  </a:lnTo>
                  <a:lnTo>
                    <a:pt x="429676" y="390280"/>
                  </a:lnTo>
                  <a:lnTo>
                    <a:pt x="384260" y="373145"/>
                  </a:lnTo>
                  <a:lnTo>
                    <a:pt x="340934" y="355104"/>
                  </a:lnTo>
                  <a:lnTo>
                    <a:pt x="299784" y="336193"/>
                  </a:lnTo>
                  <a:lnTo>
                    <a:pt x="260895" y="316448"/>
                  </a:lnTo>
                  <a:lnTo>
                    <a:pt x="224352" y="295903"/>
                  </a:lnTo>
                  <a:lnTo>
                    <a:pt x="190242" y="274595"/>
                  </a:lnTo>
                  <a:lnTo>
                    <a:pt x="158650" y="252559"/>
                  </a:lnTo>
                  <a:lnTo>
                    <a:pt x="103359" y="206445"/>
                  </a:lnTo>
                  <a:lnTo>
                    <a:pt x="59165" y="157848"/>
                  </a:lnTo>
                  <a:lnTo>
                    <a:pt x="26751" y="107051"/>
                  </a:lnTo>
                  <a:lnTo>
                    <a:pt x="6801" y="54340"/>
                  </a:lnTo>
                  <a:lnTo>
                    <a:pt x="0" y="0"/>
                  </a:lnTo>
                  <a:lnTo>
                    <a:pt x="6801" y="54340"/>
                  </a:lnTo>
                  <a:lnTo>
                    <a:pt x="26751" y="107051"/>
                  </a:lnTo>
                  <a:lnTo>
                    <a:pt x="59165" y="157848"/>
                  </a:lnTo>
                  <a:lnTo>
                    <a:pt x="103359" y="206445"/>
                  </a:lnTo>
                  <a:lnTo>
                    <a:pt x="158650" y="252559"/>
                  </a:lnTo>
                  <a:lnTo>
                    <a:pt x="190242" y="274595"/>
                  </a:lnTo>
                  <a:lnTo>
                    <a:pt x="224352" y="295903"/>
                  </a:lnTo>
                  <a:lnTo>
                    <a:pt x="260895" y="316448"/>
                  </a:lnTo>
                  <a:lnTo>
                    <a:pt x="299784" y="336193"/>
                  </a:lnTo>
                  <a:lnTo>
                    <a:pt x="340934" y="355104"/>
                  </a:lnTo>
                  <a:lnTo>
                    <a:pt x="384260" y="373145"/>
                  </a:lnTo>
                  <a:lnTo>
                    <a:pt x="429676" y="390280"/>
                  </a:lnTo>
                  <a:lnTo>
                    <a:pt x="477097" y="406473"/>
                  </a:lnTo>
                  <a:lnTo>
                    <a:pt x="526437" y="421689"/>
                  </a:lnTo>
                  <a:lnTo>
                    <a:pt x="577611" y="435893"/>
                  </a:lnTo>
                  <a:lnTo>
                    <a:pt x="630534" y="449048"/>
                  </a:lnTo>
                  <a:lnTo>
                    <a:pt x="685119" y="461120"/>
                  </a:lnTo>
                  <a:lnTo>
                    <a:pt x="741281" y="472071"/>
                  </a:lnTo>
                  <a:lnTo>
                    <a:pt x="798935" y="481868"/>
                  </a:lnTo>
                  <a:lnTo>
                    <a:pt x="857996" y="490474"/>
                  </a:lnTo>
                  <a:lnTo>
                    <a:pt x="918378" y="497854"/>
                  </a:lnTo>
                  <a:lnTo>
                    <a:pt x="979994" y="503972"/>
                  </a:lnTo>
                  <a:lnTo>
                    <a:pt x="1042761" y="508792"/>
                  </a:lnTo>
                  <a:lnTo>
                    <a:pt x="1106593" y="512279"/>
                  </a:lnTo>
                  <a:lnTo>
                    <a:pt x="1171403" y="514397"/>
                  </a:lnTo>
                  <a:lnTo>
                    <a:pt x="1237106" y="515112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318118" y="1692401"/>
              <a:ext cx="311785" cy="123825"/>
            </a:xfrm>
            <a:custGeom>
              <a:avLst/>
              <a:gdLst/>
              <a:ahLst/>
              <a:cxnLst/>
              <a:rect l="l" t="t" r="r" b="b"/>
              <a:pathLst>
                <a:path w="311784" h="123825">
                  <a:moveTo>
                    <a:pt x="187705" y="0"/>
                  </a:moveTo>
                  <a:lnTo>
                    <a:pt x="0" y="123825"/>
                  </a:lnTo>
                  <a:lnTo>
                    <a:pt x="311657" y="123825"/>
                  </a:lnTo>
                  <a:lnTo>
                    <a:pt x="18770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308853" y="1692401"/>
              <a:ext cx="3321050" cy="623570"/>
            </a:xfrm>
            <a:custGeom>
              <a:avLst/>
              <a:gdLst/>
              <a:ahLst/>
              <a:cxnLst/>
              <a:rect l="l" t="t" r="r" b="b"/>
              <a:pathLst>
                <a:path w="3321050" h="623569">
                  <a:moveTo>
                    <a:pt x="1598549" y="623316"/>
                  </a:moveTo>
                  <a:lnTo>
                    <a:pt x="1663454" y="622807"/>
                  </a:lnTo>
                  <a:lnTo>
                    <a:pt x="1727789" y="621293"/>
                  </a:lnTo>
                  <a:lnTo>
                    <a:pt x="1791498" y="618791"/>
                  </a:lnTo>
                  <a:lnTo>
                    <a:pt x="1854524" y="615319"/>
                  </a:lnTo>
                  <a:lnTo>
                    <a:pt x="1916811" y="610896"/>
                  </a:lnTo>
                  <a:lnTo>
                    <a:pt x="1978304" y="605538"/>
                  </a:lnTo>
                  <a:lnTo>
                    <a:pt x="2038947" y="599264"/>
                  </a:lnTo>
                  <a:lnTo>
                    <a:pt x="2098684" y="592091"/>
                  </a:lnTo>
                  <a:lnTo>
                    <a:pt x="2157459" y="584037"/>
                  </a:lnTo>
                  <a:lnTo>
                    <a:pt x="2215217" y="575121"/>
                  </a:lnTo>
                  <a:lnTo>
                    <a:pt x="2271901" y="565359"/>
                  </a:lnTo>
                  <a:lnTo>
                    <a:pt x="2327456" y="554770"/>
                  </a:lnTo>
                  <a:lnTo>
                    <a:pt x="2381826" y="543371"/>
                  </a:lnTo>
                  <a:lnTo>
                    <a:pt x="2434954" y="531181"/>
                  </a:lnTo>
                  <a:lnTo>
                    <a:pt x="2486786" y="518216"/>
                  </a:lnTo>
                  <a:lnTo>
                    <a:pt x="2537265" y="504496"/>
                  </a:lnTo>
                  <a:lnTo>
                    <a:pt x="2586336" y="490037"/>
                  </a:lnTo>
                  <a:lnTo>
                    <a:pt x="2633942" y="474857"/>
                  </a:lnTo>
                  <a:lnTo>
                    <a:pt x="2680029" y="458975"/>
                  </a:lnTo>
                  <a:lnTo>
                    <a:pt x="2724539" y="442408"/>
                  </a:lnTo>
                  <a:lnTo>
                    <a:pt x="2767417" y="425174"/>
                  </a:lnTo>
                  <a:lnTo>
                    <a:pt x="2808607" y="407291"/>
                  </a:lnTo>
                  <a:lnTo>
                    <a:pt x="2848054" y="388776"/>
                  </a:lnTo>
                  <a:lnTo>
                    <a:pt x="2885702" y="369647"/>
                  </a:lnTo>
                  <a:lnTo>
                    <a:pt x="2921494" y="349923"/>
                  </a:lnTo>
                  <a:lnTo>
                    <a:pt x="2955375" y="329621"/>
                  </a:lnTo>
                  <a:lnTo>
                    <a:pt x="2987290" y="308758"/>
                  </a:lnTo>
                  <a:lnTo>
                    <a:pt x="3044994" y="265423"/>
                  </a:lnTo>
                  <a:lnTo>
                    <a:pt x="3094161" y="220061"/>
                  </a:lnTo>
                  <a:lnTo>
                    <a:pt x="3134343" y="172814"/>
                  </a:lnTo>
                  <a:lnTo>
                    <a:pt x="3165094" y="123825"/>
                  </a:lnTo>
                  <a:lnTo>
                    <a:pt x="3009265" y="123825"/>
                  </a:lnTo>
                  <a:lnTo>
                    <a:pt x="3196971" y="0"/>
                  </a:lnTo>
                  <a:lnTo>
                    <a:pt x="3320923" y="123825"/>
                  </a:lnTo>
                  <a:lnTo>
                    <a:pt x="3165094" y="123825"/>
                  </a:lnTo>
                  <a:lnTo>
                    <a:pt x="3150915" y="148528"/>
                  </a:lnTo>
                  <a:lnTo>
                    <a:pt x="3115375" y="196664"/>
                  </a:lnTo>
                  <a:lnTo>
                    <a:pt x="3070632" y="242986"/>
                  </a:lnTo>
                  <a:lnTo>
                    <a:pt x="3017131" y="287353"/>
                  </a:lnTo>
                  <a:lnTo>
                    <a:pt x="2955319" y="329621"/>
                  </a:lnTo>
                  <a:lnTo>
                    <a:pt x="2921436" y="349923"/>
                  </a:lnTo>
                  <a:lnTo>
                    <a:pt x="2885642" y="369647"/>
                  </a:lnTo>
                  <a:lnTo>
                    <a:pt x="2847993" y="388776"/>
                  </a:lnTo>
                  <a:lnTo>
                    <a:pt x="2808545" y="407291"/>
                  </a:lnTo>
                  <a:lnTo>
                    <a:pt x="2767354" y="425174"/>
                  </a:lnTo>
                  <a:lnTo>
                    <a:pt x="2724475" y="442408"/>
                  </a:lnTo>
                  <a:lnTo>
                    <a:pt x="2679965" y="458975"/>
                  </a:lnTo>
                  <a:lnTo>
                    <a:pt x="2633879" y="474857"/>
                  </a:lnTo>
                  <a:lnTo>
                    <a:pt x="2586273" y="490037"/>
                  </a:lnTo>
                  <a:lnTo>
                    <a:pt x="2537202" y="504496"/>
                  </a:lnTo>
                  <a:lnTo>
                    <a:pt x="2486722" y="518216"/>
                  </a:lnTo>
                  <a:lnTo>
                    <a:pt x="2434890" y="531181"/>
                  </a:lnTo>
                  <a:lnTo>
                    <a:pt x="2381761" y="543371"/>
                  </a:lnTo>
                  <a:lnTo>
                    <a:pt x="2327390" y="554770"/>
                  </a:lnTo>
                  <a:lnTo>
                    <a:pt x="2271834" y="565359"/>
                  </a:lnTo>
                  <a:lnTo>
                    <a:pt x="2215148" y="575121"/>
                  </a:lnTo>
                  <a:lnTo>
                    <a:pt x="2157388" y="584037"/>
                  </a:lnTo>
                  <a:lnTo>
                    <a:pt x="2098610" y="592091"/>
                  </a:lnTo>
                  <a:lnTo>
                    <a:pt x="2038870" y="599264"/>
                  </a:lnTo>
                  <a:lnTo>
                    <a:pt x="1978222" y="605538"/>
                  </a:lnTo>
                  <a:lnTo>
                    <a:pt x="1916724" y="610896"/>
                  </a:lnTo>
                  <a:lnTo>
                    <a:pt x="1854431" y="615319"/>
                  </a:lnTo>
                  <a:lnTo>
                    <a:pt x="1791398" y="618791"/>
                  </a:lnTo>
                  <a:lnTo>
                    <a:pt x="1727682" y="621293"/>
                  </a:lnTo>
                  <a:lnTo>
                    <a:pt x="1663338" y="622807"/>
                  </a:lnTo>
                  <a:lnTo>
                    <a:pt x="1598422" y="623316"/>
                  </a:lnTo>
                  <a:lnTo>
                    <a:pt x="1530972" y="622769"/>
                  </a:lnTo>
                  <a:lnTo>
                    <a:pt x="1464111" y="621143"/>
                  </a:lnTo>
                  <a:lnTo>
                    <a:pt x="1398020" y="618460"/>
                  </a:lnTo>
                  <a:lnTo>
                    <a:pt x="1332756" y="614741"/>
                  </a:lnTo>
                  <a:lnTo>
                    <a:pt x="1268373" y="610008"/>
                  </a:lnTo>
                  <a:lnTo>
                    <a:pt x="1204928" y="604282"/>
                  </a:lnTo>
                  <a:lnTo>
                    <a:pt x="1142475" y="597585"/>
                  </a:lnTo>
                  <a:lnTo>
                    <a:pt x="1081070" y="589939"/>
                  </a:lnTo>
                  <a:lnTo>
                    <a:pt x="1020769" y="581365"/>
                  </a:lnTo>
                  <a:lnTo>
                    <a:pt x="961626" y="571885"/>
                  </a:lnTo>
                  <a:lnTo>
                    <a:pt x="903698" y="561521"/>
                  </a:lnTo>
                  <a:lnTo>
                    <a:pt x="847041" y="550294"/>
                  </a:lnTo>
                  <a:lnTo>
                    <a:pt x="791708" y="538226"/>
                  </a:lnTo>
                  <a:lnTo>
                    <a:pt x="737757" y="525337"/>
                  </a:lnTo>
                  <a:lnTo>
                    <a:pt x="685241" y="511651"/>
                  </a:lnTo>
                  <a:lnTo>
                    <a:pt x="634218" y="497189"/>
                  </a:lnTo>
                  <a:lnTo>
                    <a:pt x="584742" y="481972"/>
                  </a:lnTo>
                  <a:lnTo>
                    <a:pt x="536869" y="466022"/>
                  </a:lnTo>
                  <a:lnTo>
                    <a:pt x="490653" y="449360"/>
                  </a:lnTo>
                  <a:lnTo>
                    <a:pt x="446152" y="432008"/>
                  </a:lnTo>
                  <a:lnTo>
                    <a:pt x="403420" y="413988"/>
                  </a:lnTo>
                  <a:lnTo>
                    <a:pt x="362512" y="395322"/>
                  </a:lnTo>
                  <a:lnTo>
                    <a:pt x="323485" y="376030"/>
                  </a:lnTo>
                  <a:lnTo>
                    <a:pt x="286393" y="356135"/>
                  </a:lnTo>
                  <a:lnTo>
                    <a:pt x="251292" y="335658"/>
                  </a:lnTo>
                  <a:lnTo>
                    <a:pt x="218237" y="314621"/>
                  </a:lnTo>
                  <a:lnTo>
                    <a:pt x="158490" y="270953"/>
                  </a:lnTo>
                  <a:lnTo>
                    <a:pt x="107594" y="225303"/>
                  </a:lnTo>
                  <a:lnTo>
                    <a:pt x="65993" y="177845"/>
                  </a:lnTo>
                  <a:lnTo>
                    <a:pt x="34132" y="128752"/>
                  </a:lnTo>
                  <a:lnTo>
                    <a:pt x="12454" y="78197"/>
                  </a:lnTo>
                  <a:lnTo>
                    <a:pt x="1402" y="26352"/>
                  </a:lnTo>
                  <a:lnTo>
                    <a:pt x="0" y="0"/>
                  </a:lnTo>
                  <a:lnTo>
                    <a:pt x="5572" y="52424"/>
                  </a:lnTo>
                  <a:lnTo>
                    <a:pt x="21992" y="103646"/>
                  </a:lnTo>
                  <a:lnTo>
                    <a:pt x="48818" y="153492"/>
                  </a:lnTo>
                  <a:lnTo>
                    <a:pt x="85604" y="201789"/>
                  </a:lnTo>
                  <a:lnTo>
                    <a:pt x="131908" y="248365"/>
                  </a:lnTo>
                  <a:lnTo>
                    <a:pt x="187285" y="293045"/>
                  </a:lnTo>
                  <a:lnTo>
                    <a:pt x="251292" y="335658"/>
                  </a:lnTo>
                  <a:lnTo>
                    <a:pt x="286393" y="356135"/>
                  </a:lnTo>
                  <a:lnTo>
                    <a:pt x="323485" y="376030"/>
                  </a:lnTo>
                  <a:lnTo>
                    <a:pt x="362512" y="395322"/>
                  </a:lnTo>
                  <a:lnTo>
                    <a:pt x="403420" y="413988"/>
                  </a:lnTo>
                  <a:lnTo>
                    <a:pt x="446152" y="432008"/>
                  </a:lnTo>
                  <a:lnTo>
                    <a:pt x="490653" y="449360"/>
                  </a:lnTo>
                  <a:lnTo>
                    <a:pt x="536869" y="466022"/>
                  </a:lnTo>
                  <a:lnTo>
                    <a:pt x="584742" y="481972"/>
                  </a:lnTo>
                  <a:lnTo>
                    <a:pt x="634218" y="497189"/>
                  </a:lnTo>
                  <a:lnTo>
                    <a:pt x="685241" y="511651"/>
                  </a:lnTo>
                  <a:lnTo>
                    <a:pt x="737757" y="525337"/>
                  </a:lnTo>
                  <a:lnTo>
                    <a:pt x="791708" y="538226"/>
                  </a:lnTo>
                  <a:lnTo>
                    <a:pt x="847041" y="550294"/>
                  </a:lnTo>
                  <a:lnTo>
                    <a:pt x="903698" y="561521"/>
                  </a:lnTo>
                  <a:lnTo>
                    <a:pt x="961626" y="571885"/>
                  </a:lnTo>
                  <a:lnTo>
                    <a:pt x="1020769" y="581365"/>
                  </a:lnTo>
                  <a:lnTo>
                    <a:pt x="1081070" y="589939"/>
                  </a:lnTo>
                  <a:lnTo>
                    <a:pt x="1142475" y="597585"/>
                  </a:lnTo>
                  <a:lnTo>
                    <a:pt x="1204928" y="604282"/>
                  </a:lnTo>
                  <a:lnTo>
                    <a:pt x="1268373" y="610008"/>
                  </a:lnTo>
                  <a:lnTo>
                    <a:pt x="1332756" y="614741"/>
                  </a:lnTo>
                  <a:lnTo>
                    <a:pt x="1398020" y="618460"/>
                  </a:lnTo>
                  <a:lnTo>
                    <a:pt x="1464111" y="621143"/>
                  </a:lnTo>
                  <a:lnTo>
                    <a:pt x="1530972" y="622769"/>
                  </a:lnTo>
                  <a:lnTo>
                    <a:pt x="1598549" y="623316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247830" y="2525331"/>
          <a:ext cx="3646170" cy="904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47830" y="2525331"/>
          <a:ext cx="3646170" cy="904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728970" y="1679701"/>
            <a:ext cx="2917825" cy="648970"/>
            <a:chOff x="5728970" y="1679701"/>
            <a:chExt cx="2917825" cy="648970"/>
          </a:xfrm>
        </p:grpSpPr>
        <p:sp>
          <p:nvSpPr>
            <p:cNvPr id="8" name="object 8"/>
            <p:cNvSpPr/>
            <p:nvPr/>
          </p:nvSpPr>
          <p:spPr>
            <a:xfrm>
              <a:off x="6451473" y="1692401"/>
              <a:ext cx="161925" cy="64135"/>
            </a:xfrm>
            <a:custGeom>
              <a:avLst/>
              <a:gdLst/>
              <a:ahLst/>
              <a:cxnLst/>
              <a:rect l="l" t="t" r="r" b="b"/>
              <a:pathLst>
                <a:path w="161925" h="64135">
                  <a:moveTo>
                    <a:pt x="88773" y="0"/>
                  </a:moveTo>
                  <a:lnTo>
                    <a:pt x="0" y="64135"/>
                  </a:lnTo>
                  <a:lnTo>
                    <a:pt x="161544" y="64135"/>
                  </a:lnTo>
                  <a:lnTo>
                    <a:pt x="887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70" y="1692401"/>
              <a:ext cx="399415" cy="323215"/>
            </a:xfrm>
            <a:custGeom>
              <a:avLst/>
              <a:gdLst/>
              <a:ahLst/>
              <a:cxnLst/>
              <a:rect l="l" t="t" r="r" b="b"/>
              <a:pathLst>
                <a:path w="399414" h="323214">
                  <a:moveTo>
                    <a:pt x="0" y="0"/>
                  </a:moveTo>
                  <a:lnTo>
                    <a:pt x="3645" y="43840"/>
                  </a:lnTo>
                  <a:lnTo>
                    <a:pt x="14266" y="85889"/>
                  </a:lnTo>
                  <a:lnTo>
                    <a:pt x="31384" y="125759"/>
                  </a:lnTo>
                  <a:lnTo>
                    <a:pt x="54525" y="163068"/>
                  </a:lnTo>
                  <a:lnTo>
                    <a:pt x="83211" y="197428"/>
                  </a:lnTo>
                  <a:lnTo>
                    <a:pt x="116966" y="228457"/>
                  </a:lnTo>
                  <a:lnTo>
                    <a:pt x="155315" y="255768"/>
                  </a:lnTo>
                  <a:lnTo>
                    <a:pt x="197781" y="278976"/>
                  </a:lnTo>
                  <a:lnTo>
                    <a:pt x="243887" y="297697"/>
                  </a:lnTo>
                  <a:lnTo>
                    <a:pt x="293158" y="311546"/>
                  </a:lnTo>
                  <a:lnTo>
                    <a:pt x="345117" y="320138"/>
                  </a:lnTo>
                  <a:lnTo>
                    <a:pt x="399288" y="323088"/>
                  </a:lnTo>
                  <a:lnTo>
                    <a:pt x="345117" y="320138"/>
                  </a:lnTo>
                  <a:lnTo>
                    <a:pt x="293158" y="311546"/>
                  </a:lnTo>
                  <a:lnTo>
                    <a:pt x="243887" y="297697"/>
                  </a:lnTo>
                  <a:lnTo>
                    <a:pt x="197781" y="278976"/>
                  </a:lnTo>
                  <a:lnTo>
                    <a:pt x="155315" y="255768"/>
                  </a:lnTo>
                  <a:lnTo>
                    <a:pt x="116967" y="228457"/>
                  </a:lnTo>
                  <a:lnTo>
                    <a:pt x="83211" y="197428"/>
                  </a:lnTo>
                  <a:lnTo>
                    <a:pt x="54525" y="163067"/>
                  </a:lnTo>
                  <a:lnTo>
                    <a:pt x="31384" y="125759"/>
                  </a:lnTo>
                  <a:lnTo>
                    <a:pt x="14266" y="85889"/>
                  </a:lnTo>
                  <a:lnTo>
                    <a:pt x="3645" y="4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41670" y="1692401"/>
              <a:ext cx="871855" cy="323215"/>
            </a:xfrm>
            <a:custGeom>
              <a:avLst/>
              <a:gdLst/>
              <a:ahLst/>
              <a:cxnLst/>
              <a:rect l="l" t="t" r="r" b="b"/>
              <a:pathLst>
                <a:path w="871854" h="323214">
                  <a:moveTo>
                    <a:pt x="399288" y="323088"/>
                  </a:moveTo>
                  <a:lnTo>
                    <a:pt x="450374" y="320451"/>
                  </a:lnTo>
                  <a:lnTo>
                    <a:pt x="499702" y="312741"/>
                  </a:lnTo>
                  <a:lnTo>
                    <a:pt x="546824" y="300254"/>
                  </a:lnTo>
                  <a:lnTo>
                    <a:pt x="591291" y="283289"/>
                  </a:lnTo>
                  <a:lnTo>
                    <a:pt x="632655" y="262142"/>
                  </a:lnTo>
                  <a:lnTo>
                    <a:pt x="670468" y="237113"/>
                  </a:lnTo>
                  <a:lnTo>
                    <a:pt x="704281" y="208497"/>
                  </a:lnTo>
                  <a:lnTo>
                    <a:pt x="733647" y="176594"/>
                  </a:lnTo>
                  <a:lnTo>
                    <a:pt x="758117" y="141701"/>
                  </a:lnTo>
                  <a:lnTo>
                    <a:pt x="777242" y="104115"/>
                  </a:lnTo>
                  <a:lnTo>
                    <a:pt x="790575" y="64135"/>
                  </a:lnTo>
                  <a:lnTo>
                    <a:pt x="709802" y="64135"/>
                  </a:lnTo>
                  <a:lnTo>
                    <a:pt x="798576" y="0"/>
                  </a:lnTo>
                  <a:lnTo>
                    <a:pt x="871347" y="64135"/>
                  </a:lnTo>
                  <a:lnTo>
                    <a:pt x="790575" y="64135"/>
                  </a:lnTo>
                  <a:lnTo>
                    <a:pt x="777242" y="104115"/>
                  </a:lnTo>
                  <a:lnTo>
                    <a:pt x="758117" y="141701"/>
                  </a:lnTo>
                  <a:lnTo>
                    <a:pt x="733647" y="176594"/>
                  </a:lnTo>
                  <a:lnTo>
                    <a:pt x="704281" y="208497"/>
                  </a:lnTo>
                  <a:lnTo>
                    <a:pt x="670468" y="237113"/>
                  </a:lnTo>
                  <a:lnTo>
                    <a:pt x="632655" y="262142"/>
                  </a:lnTo>
                  <a:lnTo>
                    <a:pt x="591291" y="283289"/>
                  </a:lnTo>
                  <a:lnTo>
                    <a:pt x="546824" y="300254"/>
                  </a:lnTo>
                  <a:lnTo>
                    <a:pt x="499702" y="312741"/>
                  </a:lnTo>
                  <a:lnTo>
                    <a:pt x="450374" y="320451"/>
                  </a:lnTo>
                  <a:lnTo>
                    <a:pt x="399288" y="323088"/>
                  </a:lnTo>
                  <a:lnTo>
                    <a:pt x="345117" y="320138"/>
                  </a:lnTo>
                  <a:lnTo>
                    <a:pt x="293158" y="311546"/>
                  </a:lnTo>
                  <a:lnTo>
                    <a:pt x="243887" y="297697"/>
                  </a:lnTo>
                  <a:lnTo>
                    <a:pt x="197781" y="278976"/>
                  </a:lnTo>
                  <a:lnTo>
                    <a:pt x="155315" y="255768"/>
                  </a:lnTo>
                  <a:lnTo>
                    <a:pt x="116966" y="228457"/>
                  </a:lnTo>
                  <a:lnTo>
                    <a:pt x="83211" y="197428"/>
                  </a:lnTo>
                  <a:lnTo>
                    <a:pt x="54525" y="163068"/>
                  </a:lnTo>
                  <a:lnTo>
                    <a:pt x="31384" y="125759"/>
                  </a:lnTo>
                  <a:lnTo>
                    <a:pt x="14266" y="85889"/>
                  </a:lnTo>
                  <a:lnTo>
                    <a:pt x="3645" y="43840"/>
                  </a:lnTo>
                  <a:lnTo>
                    <a:pt x="0" y="0"/>
                  </a:lnTo>
                  <a:lnTo>
                    <a:pt x="3645" y="43840"/>
                  </a:lnTo>
                  <a:lnTo>
                    <a:pt x="14266" y="85889"/>
                  </a:lnTo>
                  <a:lnTo>
                    <a:pt x="31384" y="125759"/>
                  </a:lnTo>
                  <a:lnTo>
                    <a:pt x="54525" y="163067"/>
                  </a:lnTo>
                  <a:lnTo>
                    <a:pt x="83211" y="197428"/>
                  </a:lnTo>
                  <a:lnTo>
                    <a:pt x="116967" y="228457"/>
                  </a:lnTo>
                  <a:lnTo>
                    <a:pt x="155315" y="255768"/>
                  </a:lnTo>
                  <a:lnTo>
                    <a:pt x="197781" y="278976"/>
                  </a:lnTo>
                  <a:lnTo>
                    <a:pt x="243887" y="297697"/>
                  </a:lnTo>
                  <a:lnTo>
                    <a:pt x="293158" y="311546"/>
                  </a:lnTo>
                  <a:lnTo>
                    <a:pt x="345117" y="320138"/>
                  </a:lnTo>
                  <a:lnTo>
                    <a:pt x="399288" y="323088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03872" y="1692401"/>
              <a:ext cx="201930" cy="80645"/>
            </a:xfrm>
            <a:custGeom>
              <a:avLst/>
              <a:gdLst/>
              <a:ahLst/>
              <a:cxnLst/>
              <a:rect l="l" t="t" r="r" b="b"/>
              <a:pathLst>
                <a:path w="201929" h="80644">
                  <a:moveTo>
                    <a:pt x="115697" y="0"/>
                  </a:moveTo>
                  <a:lnTo>
                    <a:pt x="0" y="80263"/>
                  </a:lnTo>
                  <a:lnTo>
                    <a:pt x="201929" y="80263"/>
                  </a:lnTo>
                  <a:lnTo>
                    <a:pt x="11569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41670" y="1692401"/>
              <a:ext cx="1564640" cy="403860"/>
            </a:xfrm>
            <a:custGeom>
              <a:avLst/>
              <a:gdLst/>
              <a:ahLst/>
              <a:cxnLst/>
              <a:rect l="l" t="t" r="r" b="b"/>
              <a:pathLst>
                <a:path w="1564640" h="403860">
                  <a:moveTo>
                    <a:pt x="738885" y="403860"/>
                  </a:moveTo>
                  <a:lnTo>
                    <a:pt x="800379" y="402471"/>
                  </a:lnTo>
                  <a:lnTo>
                    <a:pt x="860637" y="398373"/>
                  </a:lnTo>
                  <a:lnTo>
                    <a:pt x="919435" y="391665"/>
                  </a:lnTo>
                  <a:lnTo>
                    <a:pt x="976548" y="382449"/>
                  </a:lnTo>
                  <a:lnTo>
                    <a:pt x="1031749" y="370826"/>
                  </a:lnTo>
                  <a:lnTo>
                    <a:pt x="1084816" y="356896"/>
                  </a:lnTo>
                  <a:lnTo>
                    <a:pt x="1135520" y="340761"/>
                  </a:lnTo>
                  <a:lnTo>
                    <a:pt x="1183639" y="322520"/>
                  </a:lnTo>
                  <a:lnTo>
                    <a:pt x="1228946" y="302275"/>
                  </a:lnTo>
                  <a:lnTo>
                    <a:pt x="1271217" y="280127"/>
                  </a:lnTo>
                  <a:lnTo>
                    <a:pt x="1310226" y="256176"/>
                  </a:lnTo>
                  <a:lnTo>
                    <a:pt x="1345747" y="230524"/>
                  </a:lnTo>
                  <a:lnTo>
                    <a:pt x="1377556" y="203270"/>
                  </a:lnTo>
                  <a:lnTo>
                    <a:pt x="1405428" y="174517"/>
                  </a:lnTo>
                  <a:lnTo>
                    <a:pt x="1429137" y="144364"/>
                  </a:lnTo>
                  <a:lnTo>
                    <a:pt x="1463166" y="80263"/>
                  </a:lnTo>
                  <a:lnTo>
                    <a:pt x="1362202" y="80263"/>
                  </a:lnTo>
                  <a:lnTo>
                    <a:pt x="1477899" y="0"/>
                  </a:lnTo>
                  <a:lnTo>
                    <a:pt x="1564131" y="80263"/>
                  </a:lnTo>
                  <a:lnTo>
                    <a:pt x="1463166" y="80263"/>
                  </a:lnTo>
                  <a:lnTo>
                    <a:pt x="1448458" y="112913"/>
                  </a:lnTo>
                  <a:lnTo>
                    <a:pt x="1405429" y="174517"/>
                  </a:lnTo>
                  <a:lnTo>
                    <a:pt x="1377558" y="203270"/>
                  </a:lnTo>
                  <a:lnTo>
                    <a:pt x="1345750" y="230524"/>
                  </a:lnTo>
                  <a:lnTo>
                    <a:pt x="1310231" y="256176"/>
                  </a:lnTo>
                  <a:lnTo>
                    <a:pt x="1271226" y="280127"/>
                  </a:lnTo>
                  <a:lnTo>
                    <a:pt x="1228960" y="302275"/>
                  </a:lnTo>
                  <a:lnTo>
                    <a:pt x="1183658" y="322520"/>
                  </a:lnTo>
                  <a:lnTo>
                    <a:pt x="1135546" y="340761"/>
                  </a:lnTo>
                  <a:lnTo>
                    <a:pt x="1084850" y="356896"/>
                  </a:lnTo>
                  <a:lnTo>
                    <a:pt x="1031794" y="370826"/>
                  </a:lnTo>
                  <a:lnTo>
                    <a:pt x="976604" y="382449"/>
                  </a:lnTo>
                  <a:lnTo>
                    <a:pt x="919506" y="391665"/>
                  </a:lnTo>
                  <a:lnTo>
                    <a:pt x="860724" y="398373"/>
                  </a:lnTo>
                  <a:lnTo>
                    <a:pt x="800485" y="402471"/>
                  </a:lnTo>
                  <a:lnTo>
                    <a:pt x="739013" y="403860"/>
                  </a:lnTo>
                  <a:lnTo>
                    <a:pt x="738885" y="403860"/>
                  </a:lnTo>
                  <a:lnTo>
                    <a:pt x="678289" y="402520"/>
                  </a:lnTo>
                  <a:lnTo>
                    <a:pt x="619040" y="398573"/>
                  </a:lnTo>
                  <a:lnTo>
                    <a:pt x="561331" y="392120"/>
                  </a:lnTo>
                  <a:lnTo>
                    <a:pt x="505350" y="383267"/>
                  </a:lnTo>
                  <a:lnTo>
                    <a:pt x="451288" y="372117"/>
                  </a:lnTo>
                  <a:lnTo>
                    <a:pt x="399336" y="358775"/>
                  </a:lnTo>
                  <a:lnTo>
                    <a:pt x="349683" y="343344"/>
                  </a:lnTo>
                  <a:lnTo>
                    <a:pt x="302520" y="325928"/>
                  </a:lnTo>
                  <a:lnTo>
                    <a:pt x="258036" y="306632"/>
                  </a:lnTo>
                  <a:lnTo>
                    <a:pt x="216423" y="285559"/>
                  </a:lnTo>
                  <a:lnTo>
                    <a:pt x="177871" y="262813"/>
                  </a:lnTo>
                  <a:lnTo>
                    <a:pt x="142569" y="238499"/>
                  </a:lnTo>
                  <a:lnTo>
                    <a:pt x="110707" y="212721"/>
                  </a:lnTo>
                  <a:lnTo>
                    <a:pt x="82477" y="185582"/>
                  </a:lnTo>
                  <a:lnTo>
                    <a:pt x="37671" y="127638"/>
                  </a:lnTo>
                  <a:lnTo>
                    <a:pt x="9671" y="65499"/>
                  </a:lnTo>
                  <a:lnTo>
                    <a:pt x="0" y="0"/>
                  </a:lnTo>
                  <a:lnTo>
                    <a:pt x="9671" y="65499"/>
                  </a:lnTo>
                  <a:lnTo>
                    <a:pt x="37671" y="127638"/>
                  </a:lnTo>
                  <a:lnTo>
                    <a:pt x="82477" y="185582"/>
                  </a:lnTo>
                  <a:lnTo>
                    <a:pt x="110707" y="212721"/>
                  </a:lnTo>
                  <a:lnTo>
                    <a:pt x="142569" y="238499"/>
                  </a:lnTo>
                  <a:lnTo>
                    <a:pt x="177871" y="262813"/>
                  </a:lnTo>
                  <a:lnTo>
                    <a:pt x="216423" y="285559"/>
                  </a:lnTo>
                  <a:lnTo>
                    <a:pt x="258036" y="306632"/>
                  </a:lnTo>
                  <a:lnTo>
                    <a:pt x="302520" y="325928"/>
                  </a:lnTo>
                  <a:lnTo>
                    <a:pt x="349683" y="343344"/>
                  </a:lnTo>
                  <a:lnTo>
                    <a:pt x="399336" y="358775"/>
                  </a:lnTo>
                  <a:lnTo>
                    <a:pt x="451288" y="372117"/>
                  </a:lnTo>
                  <a:lnTo>
                    <a:pt x="505350" y="383267"/>
                  </a:lnTo>
                  <a:lnTo>
                    <a:pt x="561331" y="392120"/>
                  </a:lnTo>
                  <a:lnTo>
                    <a:pt x="619040" y="398573"/>
                  </a:lnTo>
                  <a:lnTo>
                    <a:pt x="678289" y="402520"/>
                  </a:lnTo>
                  <a:lnTo>
                    <a:pt x="738885" y="403860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634732" y="1692401"/>
              <a:ext cx="257175" cy="102235"/>
            </a:xfrm>
            <a:custGeom>
              <a:avLst/>
              <a:gdLst/>
              <a:ahLst/>
              <a:cxnLst/>
              <a:rect l="l" t="t" r="r" b="b"/>
              <a:pathLst>
                <a:path w="257175" h="102235">
                  <a:moveTo>
                    <a:pt x="148717" y="0"/>
                  </a:moveTo>
                  <a:lnTo>
                    <a:pt x="0" y="101981"/>
                  </a:lnTo>
                  <a:lnTo>
                    <a:pt x="256794" y="101981"/>
                  </a:lnTo>
                  <a:lnTo>
                    <a:pt x="14871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1670" y="1692401"/>
              <a:ext cx="1021080" cy="513715"/>
            </a:xfrm>
            <a:custGeom>
              <a:avLst/>
              <a:gdLst/>
              <a:ahLst/>
              <a:cxnLst/>
              <a:rect l="l" t="t" r="r" b="b"/>
              <a:pathLst>
                <a:path w="1021079" h="513714">
                  <a:moveTo>
                    <a:pt x="0" y="0"/>
                  </a:moveTo>
                  <a:lnTo>
                    <a:pt x="7381" y="62066"/>
                  </a:lnTo>
                  <a:lnTo>
                    <a:pt x="28956" y="121938"/>
                  </a:lnTo>
                  <a:lnTo>
                    <a:pt x="63869" y="179184"/>
                  </a:lnTo>
                  <a:lnTo>
                    <a:pt x="111266" y="233376"/>
                  </a:lnTo>
                  <a:lnTo>
                    <a:pt x="139380" y="259192"/>
                  </a:lnTo>
                  <a:lnTo>
                    <a:pt x="170294" y="284083"/>
                  </a:lnTo>
                  <a:lnTo>
                    <a:pt x="203901" y="307995"/>
                  </a:lnTo>
                  <a:lnTo>
                    <a:pt x="240096" y="330875"/>
                  </a:lnTo>
                  <a:lnTo>
                    <a:pt x="278771" y="352668"/>
                  </a:lnTo>
                  <a:lnTo>
                    <a:pt x="319819" y="373321"/>
                  </a:lnTo>
                  <a:lnTo>
                    <a:pt x="363134" y="392780"/>
                  </a:lnTo>
                  <a:lnTo>
                    <a:pt x="408609" y="410991"/>
                  </a:lnTo>
                  <a:lnTo>
                    <a:pt x="456136" y="427901"/>
                  </a:lnTo>
                  <a:lnTo>
                    <a:pt x="505610" y="443455"/>
                  </a:lnTo>
                  <a:lnTo>
                    <a:pt x="556923" y="457601"/>
                  </a:lnTo>
                  <a:lnTo>
                    <a:pt x="609969" y="470284"/>
                  </a:lnTo>
                  <a:lnTo>
                    <a:pt x="664640" y="481450"/>
                  </a:lnTo>
                  <a:lnTo>
                    <a:pt x="720830" y="491046"/>
                  </a:lnTo>
                  <a:lnTo>
                    <a:pt x="778432" y="499017"/>
                  </a:lnTo>
                  <a:lnTo>
                    <a:pt x="837340" y="505311"/>
                  </a:lnTo>
                  <a:lnTo>
                    <a:pt x="897446" y="509873"/>
                  </a:lnTo>
                  <a:lnTo>
                    <a:pt x="958643" y="512650"/>
                  </a:lnTo>
                  <a:lnTo>
                    <a:pt x="1020826" y="513588"/>
                  </a:lnTo>
                  <a:lnTo>
                    <a:pt x="958643" y="512650"/>
                  </a:lnTo>
                  <a:lnTo>
                    <a:pt x="897446" y="509873"/>
                  </a:lnTo>
                  <a:lnTo>
                    <a:pt x="837340" y="505311"/>
                  </a:lnTo>
                  <a:lnTo>
                    <a:pt x="778432" y="499017"/>
                  </a:lnTo>
                  <a:lnTo>
                    <a:pt x="720830" y="491046"/>
                  </a:lnTo>
                  <a:lnTo>
                    <a:pt x="664640" y="481450"/>
                  </a:lnTo>
                  <a:lnTo>
                    <a:pt x="609969" y="470284"/>
                  </a:lnTo>
                  <a:lnTo>
                    <a:pt x="556923" y="457601"/>
                  </a:lnTo>
                  <a:lnTo>
                    <a:pt x="505610" y="443455"/>
                  </a:lnTo>
                  <a:lnTo>
                    <a:pt x="456136" y="427901"/>
                  </a:lnTo>
                  <a:lnTo>
                    <a:pt x="408609" y="410991"/>
                  </a:lnTo>
                  <a:lnTo>
                    <a:pt x="363134" y="392780"/>
                  </a:lnTo>
                  <a:lnTo>
                    <a:pt x="319819" y="373321"/>
                  </a:lnTo>
                  <a:lnTo>
                    <a:pt x="278771" y="352668"/>
                  </a:lnTo>
                  <a:lnTo>
                    <a:pt x="240096" y="330875"/>
                  </a:lnTo>
                  <a:lnTo>
                    <a:pt x="203901" y="307995"/>
                  </a:lnTo>
                  <a:lnTo>
                    <a:pt x="170294" y="284083"/>
                  </a:lnTo>
                  <a:lnTo>
                    <a:pt x="139380" y="259192"/>
                  </a:lnTo>
                  <a:lnTo>
                    <a:pt x="111266" y="233376"/>
                  </a:lnTo>
                  <a:lnTo>
                    <a:pt x="63869" y="179184"/>
                  </a:lnTo>
                  <a:lnTo>
                    <a:pt x="28956" y="121938"/>
                  </a:lnTo>
                  <a:lnTo>
                    <a:pt x="7381" y="62066"/>
                  </a:lnTo>
                  <a:lnTo>
                    <a:pt x="1863" y="31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41670" y="1692401"/>
              <a:ext cx="2150110" cy="513715"/>
            </a:xfrm>
            <a:custGeom>
              <a:avLst/>
              <a:gdLst/>
              <a:ahLst/>
              <a:cxnLst/>
              <a:rect l="l" t="t" r="r" b="b"/>
              <a:pathLst>
                <a:path w="2150109" h="513714">
                  <a:moveTo>
                    <a:pt x="1020826" y="513588"/>
                  </a:moveTo>
                  <a:lnTo>
                    <a:pt x="1081163" y="512699"/>
                  </a:lnTo>
                  <a:lnTo>
                    <a:pt x="1140690" y="510063"/>
                  </a:lnTo>
                  <a:lnTo>
                    <a:pt x="1199297" y="505725"/>
                  </a:lnTo>
                  <a:lnTo>
                    <a:pt x="1256871" y="499732"/>
                  </a:lnTo>
                  <a:lnTo>
                    <a:pt x="1313304" y="492127"/>
                  </a:lnTo>
                  <a:lnTo>
                    <a:pt x="1368484" y="482957"/>
                  </a:lnTo>
                  <a:lnTo>
                    <a:pt x="1422301" y="472266"/>
                  </a:lnTo>
                  <a:lnTo>
                    <a:pt x="1474644" y="460102"/>
                  </a:lnTo>
                  <a:lnTo>
                    <a:pt x="1525402" y="446508"/>
                  </a:lnTo>
                  <a:lnTo>
                    <a:pt x="1574465" y="431530"/>
                  </a:lnTo>
                  <a:lnTo>
                    <a:pt x="1621723" y="415214"/>
                  </a:lnTo>
                  <a:lnTo>
                    <a:pt x="1667065" y="397605"/>
                  </a:lnTo>
                  <a:lnTo>
                    <a:pt x="1710380" y="378748"/>
                  </a:lnTo>
                  <a:lnTo>
                    <a:pt x="1751558" y="358690"/>
                  </a:lnTo>
                  <a:lnTo>
                    <a:pt x="1790488" y="337474"/>
                  </a:lnTo>
                  <a:lnTo>
                    <a:pt x="1827059" y="315148"/>
                  </a:lnTo>
                  <a:lnTo>
                    <a:pt x="1861162" y="291755"/>
                  </a:lnTo>
                  <a:lnTo>
                    <a:pt x="1892684" y="267342"/>
                  </a:lnTo>
                  <a:lnTo>
                    <a:pt x="1921517" y="241955"/>
                  </a:lnTo>
                  <a:lnTo>
                    <a:pt x="1970670" y="188436"/>
                  </a:lnTo>
                  <a:lnTo>
                    <a:pt x="2007735" y="131562"/>
                  </a:lnTo>
                  <a:lnTo>
                    <a:pt x="2021458" y="101981"/>
                  </a:lnTo>
                  <a:lnTo>
                    <a:pt x="1893061" y="101981"/>
                  </a:lnTo>
                  <a:lnTo>
                    <a:pt x="2041778" y="0"/>
                  </a:lnTo>
                  <a:lnTo>
                    <a:pt x="2149855" y="101981"/>
                  </a:lnTo>
                  <a:lnTo>
                    <a:pt x="2021458" y="101981"/>
                  </a:lnTo>
                  <a:lnTo>
                    <a:pt x="2007735" y="131562"/>
                  </a:lnTo>
                  <a:lnTo>
                    <a:pt x="1970670" y="188436"/>
                  </a:lnTo>
                  <a:lnTo>
                    <a:pt x="1921517" y="241955"/>
                  </a:lnTo>
                  <a:lnTo>
                    <a:pt x="1892684" y="267342"/>
                  </a:lnTo>
                  <a:lnTo>
                    <a:pt x="1861162" y="291755"/>
                  </a:lnTo>
                  <a:lnTo>
                    <a:pt x="1827059" y="315148"/>
                  </a:lnTo>
                  <a:lnTo>
                    <a:pt x="1790488" y="337474"/>
                  </a:lnTo>
                  <a:lnTo>
                    <a:pt x="1751558" y="358690"/>
                  </a:lnTo>
                  <a:lnTo>
                    <a:pt x="1710380" y="378748"/>
                  </a:lnTo>
                  <a:lnTo>
                    <a:pt x="1667065" y="397605"/>
                  </a:lnTo>
                  <a:lnTo>
                    <a:pt x="1621723" y="415214"/>
                  </a:lnTo>
                  <a:lnTo>
                    <a:pt x="1574465" y="431530"/>
                  </a:lnTo>
                  <a:lnTo>
                    <a:pt x="1525402" y="446508"/>
                  </a:lnTo>
                  <a:lnTo>
                    <a:pt x="1474644" y="460102"/>
                  </a:lnTo>
                  <a:lnTo>
                    <a:pt x="1422301" y="472266"/>
                  </a:lnTo>
                  <a:lnTo>
                    <a:pt x="1368484" y="482957"/>
                  </a:lnTo>
                  <a:lnTo>
                    <a:pt x="1313304" y="492127"/>
                  </a:lnTo>
                  <a:lnTo>
                    <a:pt x="1256871" y="499732"/>
                  </a:lnTo>
                  <a:lnTo>
                    <a:pt x="1199297" y="505725"/>
                  </a:lnTo>
                  <a:lnTo>
                    <a:pt x="1140690" y="510063"/>
                  </a:lnTo>
                  <a:lnTo>
                    <a:pt x="1081163" y="512699"/>
                  </a:lnTo>
                  <a:lnTo>
                    <a:pt x="1020826" y="513588"/>
                  </a:lnTo>
                  <a:lnTo>
                    <a:pt x="958643" y="512650"/>
                  </a:lnTo>
                  <a:lnTo>
                    <a:pt x="897446" y="509873"/>
                  </a:lnTo>
                  <a:lnTo>
                    <a:pt x="837340" y="505311"/>
                  </a:lnTo>
                  <a:lnTo>
                    <a:pt x="778432" y="499017"/>
                  </a:lnTo>
                  <a:lnTo>
                    <a:pt x="720830" y="491046"/>
                  </a:lnTo>
                  <a:lnTo>
                    <a:pt x="664640" y="481450"/>
                  </a:lnTo>
                  <a:lnTo>
                    <a:pt x="609969" y="470284"/>
                  </a:lnTo>
                  <a:lnTo>
                    <a:pt x="556923" y="457601"/>
                  </a:lnTo>
                  <a:lnTo>
                    <a:pt x="505610" y="443455"/>
                  </a:lnTo>
                  <a:lnTo>
                    <a:pt x="456136" y="427901"/>
                  </a:lnTo>
                  <a:lnTo>
                    <a:pt x="408609" y="410991"/>
                  </a:lnTo>
                  <a:lnTo>
                    <a:pt x="363134" y="392780"/>
                  </a:lnTo>
                  <a:lnTo>
                    <a:pt x="319819" y="373321"/>
                  </a:lnTo>
                  <a:lnTo>
                    <a:pt x="278771" y="352668"/>
                  </a:lnTo>
                  <a:lnTo>
                    <a:pt x="240096" y="330875"/>
                  </a:lnTo>
                  <a:lnTo>
                    <a:pt x="203901" y="307995"/>
                  </a:lnTo>
                  <a:lnTo>
                    <a:pt x="170294" y="284083"/>
                  </a:lnTo>
                  <a:lnTo>
                    <a:pt x="139380" y="259192"/>
                  </a:lnTo>
                  <a:lnTo>
                    <a:pt x="111266" y="233376"/>
                  </a:lnTo>
                  <a:lnTo>
                    <a:pt x="63869" y="179184"/>
                  </a:lnTo>
                  <a:lnTo>
                    <a:pt x="28956" y="121938"/>
                  </a:lnTo>
                  <a:lnTo>
                    <a:pt x="7381" y="62066"/>
                  </a:lnTo>
                  <a:lnTo>
                    <a:pt x="0" y="0"/>
                  </a:lnTo>
                  <a:lnTo>
                    <a:pt x="7381" y="62066"/>
                  </a:lnTo>
                  <a:lnTo>
                    <a:pt x="28956" y="121938"/>
                  </a:lnTo>
                  <a:lnTo>
                    <a:pt x="63869" y="179184"/>
                  </a:lnTo>
                  <a:lnTo>
                    <a:pt x="111266" y="233376"/>
                  </a:lnTo>
                  <a:lnTo>
                    <a:pt x="139380" y="259192"/>
                  </a:lnTo>
                  <a:lnTo>
                    <a:pt x="170294" y="284083"/>
                  </a:lnTo>
                  <a:lnTo>
                    <a:pt x="203901" y="307995"/>
                  </a:lnTo>
                  <a:lnTo>
                    <a:pt x="240096" y="330875"/>
                  </a:lnTo>
                  <a:lnTo>
                    <a:pt x="278771" y="352668"/>
                  </a:lnTo>
                  <a:lnTo>
                    <a:pt x="319819" y="373321"/>
                  </a:lnTo>
                  <a:lnTo>
                    <a:pt x="363134" y="392780"/>
                  </a:lnTo>
                  <a:lnTo>
                    <a:pt x="408609" y="410991"/>
                  </a:lnTo>
                  <a:lnTo>
                    <a:pt x="456136" y="427901"/>
                  </a:lnTo>
                  <a:lnTo>
                    <a:pt x="505610" y="443455"/>
                  </a:lnTo>
                  <a:lnTo>
                    <a:pt x="556923" y="457601"/>
                  </a:lnTo>
                  <a:lnTo>
                    <a:pt x="609969" y="470284"/>
                  </a:lnTo>
                  <a:lnTo>
                    <a:pt x="664640" y="481450"/>
                  </a:lnTo>
                  <a:lnTo>
                    <a:pt x="720830" y="491046"/>
                  </a:lnTo>
                  <a:lnTo>
                    <a:pt x="778432" y="499017"/>
                  </a:lnTo>
                  <a:lnTo>
                    <a:pt x="837340" y="505311"/>
                  </a:lnTo>
                  <a:lnTo>
                    <a:pt x="897446" y="509873"/>
                  </a:lnTo>
                  <a:lnTo>
                    <a:pt x="958643" y="512650"/>
                  </a:lnTo>
                  <a:lnTo>
                    <a:pt x="1020826" y="513588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22437" y="1692401"/>
              <a:ext cx="311785" cy="123825"/>
            </a:xfrm>
            <a:custGeom>
              <a:avLst/>
              <a:gdLst/>
              <a:ahLst/>
              <a:cxnLst/>
              <a:rect l="l" t="t" r="r" b="b"/>
              <a:pathLst>
                <a:path w="311784" h="123825">
                  <a:moveTo>
                    <a:pt x="183388" y="0"/>
                  </a:moveTo>
                  <a:lnTo>
                    <a:pt x="0" y="123825"/>
                  </a:lnTo>
                  <a:lnTo>
                    <a:pt x="311658" y="123825"/>
                  </a:lnTo>
                  <a:lnTo>
                    <a:pt x="1833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41670" y="1692401"/>
              <a:ext cx="1382395" cy="623570"/>
            </a:xfrm>
            <a:custGeom>
              <a:avLst/>
              <a:gdLst/>
              <a:ahLst/>
              <a:cxnLst/>
              <a:rect l="l" t="t" r="r" b="b"/>
              <a:pathLst>
                <a:path w="1382395" h="623569">
                  <a:moveTo>
                    <a:pt x="0" y="0"/>
                  </a:moveTo>
                  <a:lnTo>
                    <a:pt x="5972" y="58343"/>
                  </a:lnTo>
                  <a:lnTo>
                    <a:pt x="23536" y="115167"/>
                  </a:lnTo>
                  <a:lnTo>
                    <a:pt x="52161" y="170235"/>
                  </a:lnTo>
                  <a:lnTo>
                    <a:pt x="91315" y="223305"/>
                  </a:lnTo>
                  <a:lnTo>
                    <a:pt x="140468" y="274140"/>
                  </a:lnTo>
                  <a:lnTo>
                    <a:pt x="199089" y="322499"/>
                  </a:lnTo>
                  <a:lnTo>
                    <a:pt x="231784" y="345675"/>
                  </a:lnTo>
                  <a:lnTo>
                    <a:pt x="266647" y="368143"/>
                  </a:lnTo>
                  <a:lnTo>
                    <a:pt x="303611" y="389872"/>
                  </a:lnTo>
                  <a:lnTo>
                    <a:pt x="342610" y="410834"/>
                  </a:lnTo>
                  <a:lnTo>
                    <a:pt x="383579" y="430996"/>
                  </a:lnTo>
                  <a:lnTo>
                    <a:pt x="426449" y="450331"/>
                  </a:lnTo>
                  <a:lnTo>
                    <a:pt x="471156" y="468807"/>
                  </a:lnTo>
                  <a:lnTo>
                    <a:pt x="517632" y="486395"/>
                  </a:lnTo>
                  <a:lnTo>
                    <a:pt x="565812" y="503066"/>
                  </a:lnTo>
                  <a:lnTo>
                    <a:pt x="615629" y="518788"/>
                  </a:lnTo>
                  <a:lnTo>
                    <a:pt x="667016" y="533533"/>
                  </a:lnTo>
                  <a:lnTo>
                    <a:pt x="719907" y="547270"/>
                  </a:lnTo>
                  <a:lnTo>
                    <a:pt x="774237" y="559970"/>
                  </a:lnTo>
                  <a:lnTo>
                    <a:pt x="829938" y="571601"/>
                  </a:lnTo>
                  <a:lnTo>
                    <a:pt x="886944" y="582136"/>
                  </a:lnTo>
                  <a:lnTo>
                    <a:pt x="945188" y="591543"/>
                  </a:lnTo>
                  <a:lnTo>
                    <a:pt x="1004606" y="599793"/>
                  </a:lnTo>
                  <a:lnTo>
                    <a:pt x="1065129" y="606856"/>
                  </a:lnTo>
                  <a:lnTo>
                    <a:pt x="1126692" y="612702"/>
                  </a:lnTo>
                  <a:lnTo>
                    <a:pt x="1189228" y="617300"/>
                  </a:lnTo>
                  <a:lnTo>
                    <a:pt x="1252671" y="620622"/>
                  </a:lnTo>
                  <a:lnTo>
                    <a:pt x="1316955" y="622637"/>
                  </a:lnTo>
                  <a:lnTo>
                    <a:pt x="1382013" y="623316"/>
                  </a:lnTo>
                  <a:lnTo>
                    <a:pt x="1316955" y="622637"/>
                  </a:lnTo>
                  <a:lnTo>
                    <a:pt x="1252671" y="620622"/>
                  </a:lnTo>
                  <a:lnTo>
                    <a:pt x="1189228" y="617300"/>
                  </a:lnTo>
                  <a:lnTo>
                    <a:pt x="1126692" y="612702"/>
                  </a:lnTo>
                  <a:lnTo>
                    <a:pt x="1065129" y="606856"/>
                  </a:lnTo>
                  <a:lnTo>
                    <a:pt x="1004606" y="599793"/>
                  </a:lnTo>
                  <a:lnTo>
                    <a:pt x="945188" y="591543"/>
                  </a:lnTo>
                  <a:lnTo>
                    <a:pt x="886944" y="582136"/>
                  </a:lnTo>
                  <a:lnTo>
                    <a:pt x="829938" y="571601"/>
                  </a:lnTo>
                  <a:lnTo>
                    <a:pt x="774237" y="559970"/>
                  </a:lnTo>
                  <a:lnTo>
                    <a:pt x="719907" y="547270"/>
                  </a:lnTo>
                  <a:lnTo>
                    <a:pt x="667016" y="533533"/>
                  </a:lnTo>
                  <a:lnTo>
                    <a:pt x="615629" y="518788"/>
                  </a:lnTo>
                  <a:lnTo>
                    <a:pt x="565812" y="503066"/>
                  </a:lnTo>
                  <a:lnTo>
                    <a:pt x="517632" y="486395"/>
                  </a:lnTo>
                  <a:lnTo>
                    <a:pt x="471156" y="468807"/>
                  </a:lnTo>
                  <a:lnTo>
                    <a:pt x="426449" y="450331"/>
                  </a:lnTo>
                  <a:lnTo>
                    <a:pt x="383579" y="430996"/>
                  </a:lnTo>
                  <a:lnTo>
                    <a:pt x="342610" y="410834"/>
                  </a:lnTo>
                  <a:lnTo>
                    <a:pt x="303611" y="389872"/>
                  </a:lnTo>
                  <a:lnTo>
                    <a:pt x="266647" y="368143"/>
                  </a:lnTo>
                  <a:lnTo>
                    <a:pt x="231784" y="345675"/>
                  </a:lnTo>
                  <a:lnTo>
                    <a:pt x="199089" y="322499"/>
                  </a:lnTo>
                  <a:lnTo>
                    <a:pt x="168628" y="298643"/>
                  </a:lnTo>
                  <a:lnTo>
                    <a:pt x="114675" y="249017"/>
                  </a:lnTo>
                  <a:lnTo>
                    <a:pt x="70455" y="197034"/>
                  </a:lnTo>
                  <a:lnTo>
                    <a:pt x="36499" y="142936"/>
                  </a:lnTo>
                  <a:lnTo>
                    <a:pt x="13338" y="86960"/>
                  </a:lnTo>
                  <a:lnTo>
                    <a:pt x="1504" y="29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41670" y="1692401"/>
              <a:ext cx="2892425" cy="623570"/>
            </a:xfrm>
            <a:custGeom>
              <a:avLst/>
              <a:gdLst/>
              <a:ahLst/>
              <a:cxnLst/>
              <a:rect l="l" t="t" r="r" b="b"/>
              <a:pathLst>
                <a:path w="2892425" h="623569">
                  <a:moveTo>
                    <a:pt x="1382013" y="623316"/>
                  </a:moveTo>
                  <a:lnTo>
                    <a:pt x="1445345" y="622668"/>
                  </a:lnTo>
                  <a:lnTo>
                    <a:pt x="1508039" y="620741"/>
                  </a:lnTo>
                  <a:lnTo>
                    <a:pt x="1570027" y="617561"/>
                  </a:lnTo>
                  <a:lnTo>
                    <a:pt x="1631238" y="613154"/>
                  </a:lnTo>
                  <a:lnTo>
                    <a:pt x="1691604" y="607545"/>
                  </a:lnTo>
                  <a:lnTo>
                    <a:pt x="1751054" y="600760"/>
                  </a:lnTo>
                  <a:lnTo>
                    <a:pt x="1809520" y="592824"/>
                  </a:lnTo>
                  <a:lnTo>
                    <a:pt x="1866932" y="583763"/>
                  </a:lnTo>
                  <a:lnTo>
                    <a:pt x="1923220" y="573603"/>
                  </a:lnTo>
                  <a:lnTo>
                    <a:pt x="1978314" y="562369"/>
                  </a:lnTo>
                  <a:lnTo>
                    <a:pt x="2032146" y="550087"/>
                  </a:lnTo>
                  <a:lnTo>
                    <a:pt x="2084646" y="536783"/>
                  </a:lnTo>
                  <a:lnTo>
                    <a:pt x="2135744" y="522482"/>
                  </a:lnTo>
                  <a:lnTo>
                    <a:pt x="2185371" y="507209"/>
                  </a:lnTo>
                  <a:lnTo>
                    <a:pt x="2233457" y="490992"/>
                  </a:lnTo>
                  <a:lnTo>
                    <a:pt x="2279933" y="473854"/>
                  </a:lnTo>
                  <a:lnTo>
                    <a:pt x="2324729" y="455822"/>
                  </a:lnTo>
                  <a:lnTo>
                    <a:pt x="2367777" y="436921"/>
                  </a:lnTo>
                  <a:lnTo>
                    <a:pt x="2409005" y="417177"/>
                  </a:lnTo>
                  <a:lnTo>
                    <a:pt x="2448346" y="396616"/>
                  </a:lnTo>
                  <a:lnTo>
                    <a:pt x="2485728" y="375263"/>
                  </a:lnTo>
                  <a:lnTo>
                    <a:pt x="2521084" y="353144"/>
                  </a:lnTo>
                  <a:lnTo>
                    <a:pt x="2554343" y="330284"/>
                  </a:lnTo>
                  <a:lnTo>
                    <a:pt x="2585436" y="306710"/>
                  </a:lnTo>
                  <a:lnTo>
                    <a:pt x="2640845" y="257519"/>
                  </a:lnTo>
                  <a:lnTo>
                    <a:pt x="2686755" y="205776"/>
                  </a:lnTo>
                  <a:lnTo>
                    <a:pt x="2722612" y="151686"/>
                  </a:lnTo>
                  <a:lnTo>
                    <a:pt x="2736596" y="123825"/>
                  </a:lnTo>
                  <a:lnTo>
                    <a:pt x="2580766" y="123825"/>
                  </a:lnTo>
                  <a:lnTo>
                    <a:pt x="2764154" y="0"/>
                  </a:lnTo>
                  <a:lnTo>
                    <a:pt x="2892425" y="123825"/>
                  </a:lnTo>
                  <a:lnTo>
                    <a:pt x="2736596" y="123825"/>
                  </a:lnTo>
                  <a:lnTo>
                    <a:pt x="2722612" y="151686"/>
                  </a:lnTo>
                  <a:lnTo>
                    <a:pt x="2686756" y="205776"/>
                  </a:lnTo>
                  <a:lnTo>
                    <a:pt x="2640845" y="257519"/>
                  </a:lnTo>
                  <a:lnTo>
                    <a:pt x="2585437" y="306710"/>
                  </a:lnTo>
                  <a:lnTo>
                    <a:pt x="2554345" y="330284"/>
                  </a:lnTo>
                  <a:lnTo>
                    <a:pt x="2521087" y="353144"/>
                  </a:lnTo>
                  <a:lnTo>
                    <a:pt x="2485732" y="375263"/>
                  </a:lnTo>
                  <a:lnTo>
                    <a:pt x="2448351" y="396616"/>
                  </a:lnTo>
                  <a:lnTo>
                    <a:pt x="2409012" y="417177"/>
                  </a:lnTo>
                  <a:lnTo>
                    <a:pt x="2367786" y="436921"/>
                  </a:lnTo>
                  <a:lnTo>
                    <a:pt x="2324741" y="455822"/>
                  </a:lnTo>
                  <a:lnTo>
                    <a:pt x="2279947" y="473854"/>
                  </a:lnTo>
                  <a:lnTo>
                    <a:pt x="2233474" y="490992"/>
                  </a:lnTo>
                  <a:lnTo>
                    <a:pt x="2185392" y="507209"/>
                  </a:lnTo>
                  <a:lnTo>
                    <a:pt x="2135769" y="522482"/>
                  </a:lnTo>
                  <a:lnTo>
                    <a:pt x="2084675" y="536783"/>
                  </a:lnTo>
                  <a:lnTo>
                    <a:pt x="2032180" y="550087"/>
                  </a:lnTo>
                  <a:lnTo>
                    <a:pt x="1978354" y="562369"/>
                  </a:lnTo>
                  <a:lnTo>
                    <a:pt x="1923265" y="573603"/>
                  </a:lnTo>
                  <a:lnTo>
                    <a:pt x="1866984" y="583763"/>
                  </a:lnTo>
                  <a:lnTo>
                    <a:pt x="1809579" y="592824"/>
                  </a:lnTo>
                  <a:lnTo>
                    <a:pt x="1751121" y="600760"/>
                  </a:lnTo>
                  <a:lnTo>
                    <a:pt x="1691679" y="607545"/>
                  </a:lnTo>
                  <a:lnTo>
                    <a:pt x="1631322" y="613154"/>
                  </a:lnTo>
                  <a:lnTo>
                    <a:pt x="1570121" y="617561"/>
                  </a:lnTo>
                  <a:lnTo>
                    <a:pt x="1508143" y="620741"/>
                  </a:lnTo>
                  <a:lnTo>
                    <a:pt x="1445460" y="622668"/>
                  </a:lnTo>
                  <a:lnTo>
                    <a:pt x="1382140" y="623316"/>
                  </a:lnTo>
                  <a:lnTo>
                    <a:pt x="1316955" y="622637"/>
                  </a:lnTo>
                  <a:lnTo>
                    <a:pt x="1252671" y="620622"/>
                  </a:lnTo>
                  <a:lnTo>
                    <a:pt x="1189228" y="617300"/>
                  </a:lnTo>
                  <a:lnTo>
                    <a:pt x="1126692" y="612702"/>
                  </a:lnTo>
                  <a:lnTo>
                    <a:pt x="1065129" y="606856"/>
                  </a:lnTo>
                  <a:lnTo>
                    <a:pt x="1004606" y="599793"/>
                  </a:lnTo>
                  <a:lnTo>
                    <a:pt x="945188" y="591543"/>
                  </a:lnTo>
                  <a:lnTo>
                    <a:pt x="886944" y="582136"/>
                  </a:lnTo>
                  <a:lnTo>
                    <a:pt x="829938" y="571601"/>
                  </a:lnTo>
                  <a:lnTo>
                    <a:pt x="774237" y="559970"/>
                  </a:lnTo>
                  <a:lnTo>
                    <a:pt x="719907" y="547270"/>
                  </a:lnTo>
                  <a:lnTo>
                    <a:pt x="667016" y="533533"/>
                  </a:lnTo>
                  <a:lnTo>
                    <a:pt x="615629" y="518788"/>
                  </a:lnTo>
                  <a:lnTo>
                    <a:pt x="565812" y="503066"/>
                  </a:lnTo>
                  <a:lnTo>
                    <a:pt x="517632" y="486395"/>
                  </a:lnTo>
                  <a:lnTo>
                    <a:pt x="471156" y="468807"/>
                  </a:lnTo>
                  <a:lnTo>
                    <a:pt x="426449" y="450331"/>
                  </a:lnTo>
                  <a:lnTo>
                    <a:pt x="383579" y="430996"/>
                  </a:lnTo>
                  <a:lnTo>
                    <a:pt x="342610" y="410834"/>
                  </a:lnTo>
                  <a:lnTo>
                    <a:pt x="303611" y="389872"/>
                  </a:lnTo>
                  <a:lnTo>
                    <a:pt x="266647" y="368143"/>
                  </a:lnTo>
                  <a:lnTo>
                    <a:pt x="231784" y="345675"/>
                  </a:lnTo>
                  <a:lnTo>
                    <a:pt x="199089" y="322499"/>
                  </a:lnTo>
                  <a:lnTo>
                    <a:pt x="168628" y="298643"/>
                  </a:lnTo>
                  <a:lnTo>
                    <a:pt x="114675" y="249017"/>
                  </a:lnTo>
                  <a:lnTo>
                    <a:pt x="70455" y="197034"/>
                  </a:lnTo>
                  <a:lnTo>
                    <a:pt x="36499" y="142936"/>
                  </a:lnTo>
                  <a:lnTo>
                    <a:pt x="13338" y="86960"/>
                  </a:lnTo>
                  <a:lnTo>
                    <a:pt x="1504" y="29346"/>
                  </a:lnTo>
                  <a:lnTo>
                    <a:pt x="0" y="0"/>
                  </a:lnTo>
                  <a:lnTo>
                    <a:pt x="5972" y="58343"/>
                  </a:lnTo>
                  <a:lnTo>
                    <a:pt x="23536" y="115167"/>
                  </a:lnTo>
                  <a:lnTo>
                    <a:pt x="52161" y="170235"/>
                  </a:lnTo>
                  <a:lnTo>
                    <a:pt x="91315" y="223305"/>
                  </a:lnTo>
                  <a:lnTo>
                    <a:pt x="140468" y="274140"/>
                  </a:lnTo>
                  <a:lnTo>
                    <a:pt x="199089" y="322499"/>
                  </a:lnTo>
                  <a:lnTo>
                    <a:pt x="231784" y="345675"/>
                  </a:lnTo>
                  <a:lnTo>
                    <a:pt x="266647" y="368143"/>
                  </a:lnTo>
                  <a:lnTo>
                    <a:pt x="303611" y="389872"/>
                  </a:lnTo>
                  <a:lnTo>
                    <a:pt x="342610" y="410834"/>
                  </a:lnTo>
                  <a:lnTo>
                    <a:pt x="383579" y="430996"/>
                  </a:lnTo>
                  <a:lnTo>
                    <a:pt x="426449" y="450331"/>
                  </a:lnTo>
                  <a:lnTo>
                    <a:pt x="471156" y="468807"/>
                  </a:lnTo>
                  <a:lnTo>
                    <a:pt x="517632" y="486395"/>
                  </a:lnTo>
                  <a:lnTo>
                    <a:pt x="565812" y="503066"/>
                  </a:lnTo>
                  <a:lnTo>
                    <a:pt x="615629" y="518788"/>
                  </a:lnTo>
                  <a:lnTo>
                    <a:pt x="667016" y="533533"/>
                  </a:lnTo>
                  <a:lnTo>
                    <a:pt x="719907" y="547270"/>
                  </a:lnTo>
                  <a:lnTo>
                    <a:pt x="774237" y="559970"/>
                  </a:lnTo>
                  <a:lnTo>
                    <a:pt x="829938" y="571601"/>
                  </a:lnTo>
                  <a:lnTo>
                    <a:pt x="886944" y="582136"/>
                  </a:lnTo>
                  <a:lnTo>
                    <a:pt x="945188" y="591543"/>
                  </a:lnTo>
                  <a:lnTo>
                    <a:pt x="1004606" y="599793"/>
                  </a:lnTo>
                  <a:lnTo>
                    <a:pt x="1065129" y="606856"/>
                  </a:lnTo>
                  <a:lnTo>
                    <a:pt x="1126692" y="612702"/>
                  </a:lnTo>
                  <a:lnTo>
                    <a:pt x="1189228" y="617300"/>
                  </a:lnTo>
                  <a:lnTo>
                    <a:pt x="1252671" y="620622"/>
                  </a:lnTo>
                  <a:lnTo>
                    <a:pt x="1316955" y="622637"/>
                  </a:lnTo>
                  <a:lnTo>
                    <a:pt x="1382013" y="623316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247830" y="2525331"/>
          <a:ext cx="3646170" cy="1291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47830" y="2525331"/>
          <a:ext cx="3646170" cy="1291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6469634" y="1679701"/>
            <a:ext cx="2180590" cy="678180"/>
            <a:chOff x="6469634" y="1679701"/>
            <a:chExt cx="2180590" cy="678180"/>
          </a:xfrm>
        </p:grpSpPr>
        <p:sp>
          <p:nvSpPr>
            <p:cNvPr id="8" name="object 8"/>
            <p:cNvSpPr/>
            <p:nvPr/>
          </p:nvSpPr>
          <p:spPr>
            <a:xfrm>
              <a:off x="7065391" y="1692401"/>
              <a:ext cx="161925" cy="64135"/>
            </a:xfrm>
            <a:custGeom>
              <a:avLst/>
              <a:gdLst/>
              <a:ahLst/>
              <a:cxnLst/>
              <a:rect l="l" t="t" r="r" b="b"/>
              <a:pathLst>
                <a:path w="161925" h="64135">
                  <a:moveTo>
                    <a:pt x="87502" y="0"/>
                  </a:moveTo>
                  <a:lnTo>
                    <a:pt x="0" y="64135"/>
                  </a:lnTo>
                  <a:lnTo>
                    <a:pt x="161543" y="64135"/>
                  </a:lnTo>
                  <a:lnTo>
                    <a:pt x="8750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6482334" y="1692401"/>
              <a:ext cx="744855" cy="323215"/>
            </a:xfrm>
            <a:custGeom>
              <a:avLst/>
              <a:gdLst/>
              <a:ahLst/>
              <a:cxnLst/>
              <a:rect l="l" t="t" r="r" b="b"/>
              <a:pathLst>
                <a:path w="744854" h="323214">
                  <a:moveTo>
                    <a:pt x="335280" y="323088"/>
                  </a:moveTo>
                  <a:lnTo>
                    <a:pt x="382386" y="319904"/>
                  </a:lnTo>
                  <a:lnTo>
                    <a:pt x="427665" y="310616"/>
                  </a:lnTo>
                  <a:lnTo>
                    <a:pt x="470614" y="295621"/>
                  </a:lnTo>
                  <a:lnTo>
                    <a:pt x="510731" y="275315"/>
                  </a:lnTo>
                  <a:lnTo>
                    <a:pt x="547512" y="250094"/>
                  </a:lnTo>
                  <a:lnTo>
                    <a:pt x="580458" y="220355"/>
                  </a:lnTo>
                  <a:lnTo>
                    <a:pt x="609064" y="186493"/>
                  </a:lnTo>
                  <a:lnTo>
                    <a:pt x="632829" y="148904"/>
                  </a:lnTo>
                  <a:lnTo>
                    <a:pt x="651252" y="107986"/>
                  </a:lnTo>
                  <a:lnTo>
                    <a:pt x="663829" y="64135"/>
                  </a:lnTo>
                  <a:lnTo>
                    <a:pt x="583057" y="64135"/>
                  </a:lnTo>
                  <a:lnTo>
                    <a:pt x="670560" y="0"/>
                  </a:lnTo>
                  <a:lnTo>
                    <a:pt x="744600" y="64135"/>
                  </a:lnTo>
                  <a:lnTo>
                    <a:pt x="663829" y="64135"/>
                  </a:lnTo>
                  <a:lnTo>
                    <a:pt x="651252" y="107986"/>
                  </a:lnTo>
                  <a:lnTo>
                    <a:pt x="632829" y="148904"/>
                  </a:lnTo>
                  <a:lnTo>
                    <a:pt x="609064" y="186493"/>
                  </a:lnTo>
                  <a:lnTo>
                    <a:pt x="580458" y="220355"/>
                  </a:lnTo>
                  <a:lnTo>
                    <a:pt x="547512" y="250094"/>
                  </a:lnTo>
                  <a:lnTo>
                    <a:pt x="510731" y="275315"/>
                  </a:lnTo>
                  <a:lnTo>
                    <a:pt x="470614" y="295621"/>
                  </a:lnTo>
                  <a:lnTo>
                    <a:pt x="427665" y="310616"/>
                  </a:lnTo>
                  <a:lnTo>
                    <a:pt x="382386" y="319904"/>
                  </a:lnTo>
                  <a:lnTo>
                    <a:pt x="335280" y="323088"/>
                  </a:lnTo>
                  <a:lnTo>
                    <a:pt x="285735" y="319584"/>
                  </a:lnTo>
                  <a:lnTo>
                    <a:pt x="238448" y="309408"/>
                  </a:lnTo>
                  <a:lnTo>
                    <a:pt x="193936" y="293059"/>
                  </a:lnTo>
                  <a:lnTo>
                    <a:pt x="152718" y="271036"/>
                  </a:lnTo>
                  <a:lnTo>
                    <a:pt x="115313" y="243839"/>
                  </a:lnTo>
                  <a:lnTo>
                    <a:pt x="82239" y="211968"/>
                  </a:lnTo>
                  <a:lnTo>
                    <a:pt x="54016" y="175924"/>
                  </a:lnTo>
                  <a:lnTo>
                    <a:pt x="31162" y="136205"/>
                  </a:lnTo>
                  <a:lnTo>
                    <a:pt x="14195" y="93311"/>
                  </a:lnTo>
                  <a:lnTo>
                    <a:pt x="3635" y="47743"/>
                  </a:lnTo>
                  <a:lnTo>
                    <a:pt x="0" y="0"/>
                  </a:lnTo>
                  <a:lnTo>
                    <a:pt x="3635" y="47743"/>
                  </a:lnTo>
                  <a:lnTo>
                    <a:pt x="14195" y="93311"/>
                  </a:lnTo>
                  <a:lnTo>
                    <a:pt x="31162" y="136205"/>
                  </a:lnTo>
                  <a:lnTo>
                    <a:pt x="54016" y="175924"/>
                  </a:lnTo>
                  <a:lnTo>
                    <a:pt x="82239" y="211968"/>
                  </a:lnTo>
                  <a:lnTo>
                    <a:pt x="115313" y="243839"/>
                  </a:lnTo>
                  <a:lnTo>
                    <a:pt x="152718" y="271036"/>
                  </a:lnTo>
                  <a:lnTo>
                    <a:pt x="193936" y="293059"/>
                  </a:lnTo>
                  <a:lnTo>
                    <a:pt x="238448" y="309408"/>
                  </a:lnTo>
                  <a:lnTo>
                    <a:pt x="285735" y="319584"/>
                  </a:lnTo>
                  <a:lnTo>
                    <a:pt x="335280" y="323088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310880" y="1692401"/>
              <a:ext cx="326390" cy="129539"/>
            </a:xfrm>
            <a:custGeom>
              <a:avLst/>
              <a:gdLst/>
              <a:ahLst/>
              <a:cxnLst/>
              <a:rect l="l" t="t" r="r" b="b"/>
              <a:pathLst>
                <a:path w="326390" h="129539">
                  <a:moveTo>
                    <a:pt x="183134" y="0"/>
                  </a:moveTo>
                  <a:lnTo>
                    <a:pt x="0" y="129539"/>
                  </a:lnTo>
                  <a:lnTo>
                    <a:pt x="326136" y="129539"/>
                  </a:lnTo>
                  <a:lnTo>
                    <a:pt x="1831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482334" y="1692401"/>
              <a:ext cx="1005840" cy="652780"/>
            </a:xfrm>
            <a:custGeom>
              <a:avLst/>
              <a:gdLst/>
              <a:ahLst/>
              <a:cxnLst/>
              <a:rect l="l" t="t" r="r" b="b"/>
              <a:pathLst>
                <a:path w="1005840" h="652780">
                  <a:moveTo>
                    <a:pt x="0" y="0"/>
                  </a:moveTo>
                  <a:lnTo>
                    <a:pt x="6312" y="73496"/>
                  </a:lnTo>
                  <a:lnTo>
                    <a:pt x="24797" y="144602"/>
                  </a:lnTo>
                  <a:lnTo>
                    <a:pt x="54775" y="212878"/>
                  </a:lnTo>
                  <a:lnTo>
                    <a:pt x="95566" y="277884"/>
                  </a:lnTo>
                  <a:lnTo>
                    <a:pt x="119804" y="309023"/>
                  </a:lnTo>
                  <a:lnTo>
                    <a:pt x="146491" y="339179"/>
                  </a:lnTo>
                  <a:lnTo>
                    <a:pt x="175542" y="368298"/>
                  </a:lnTo>
                  <a:lnTo>
                    <a:pt x="206872" y="396324"/>
                  </a:lnTo>
                  <a:lnTo>
                    <a:pt x="240395" y="423202"/>
                  </a:lnTo>
                  <a:lnTo>
                    <a:pt x="276027" y="448878"/>
                  </a:lnTo>
                  <a:lnTo>
                    <a:pt x="313684" y="473296"/>
                  </a:lnTo>
                  <a:lnTo>
                    <a:pt x="353279" y="496401"/>
                  </a:lnTo>
                  <a:lnTo>
                    <a:pt x="394729" y="518138"/>
                  </a:lnTo>
                  <a:lnTo>
                    <a:pt x="437948" y="538453"/>
                  </a:lnTo>
                  <a:lnTo>
                    <a:pt x="482851" y="557289"/>
                  </a:lnTo>
                  <a:lnTo>
                    <a:pt x="529353" y="574593"/>
                  </a:lnTo>
                  <a:lnTo>
                    <a:pt x="577371" y="590309"/>
                  </a:lnTo>
                  <a:lnTo>
                    <a:pt x="626817" y="604382"/>
                  </a:lnTo>
                  <a:lnTo>
                    <a:pt x="677609" y="616757"/>
                  </a:lnTo>
                  <a:lnTo>
                    <a:pt x="729660" y="627380"/>
                  </a:lnTo>
                  <a:lnTo>
                    <a:pt x="782886" y="636194"/>
                  </a:lnTo>
                  <a:lnTo>
                    <a:pt x="837202" y="643145"/>
                  </a:lnTo>
                  <a:lnTo>
                    <a:pt x="892523" y="648179"/>
                  </a:lnTo>
                  <a:lnTo>
                    <a:pt x="948763" y="651239"/>
                  </a:lnTo>
                  <a:lnTo>
                    <a:pt x="1005839" y="652272"/>
                  </a:lnTo>
                  <a:lnTo>
                    <a:pt x="948763" y="651239"/>
                  </a:lnTo>
                  <a:lnTo>
                    <a:pt x="892523" y="648179"/>
                  </a:lnTo>
                  <a:lnTo>
                    <a:pt x="837202" y="643145"/>
                  </a:lnTo>
                  <a:lnTo>
                    <a:pt x="782886" y="636194"/>
                  </a:lnTo>
                  <a:lnTo>
                    <a:pt x="729660" y="627380"/>
                  </a:lnTo>
                  <a:lnTo>
                    <a:pt x="677609" y="616757"/>
                  </a:lnTo>
                  <a:lnTo>
                    <a:pt x="626817" y="604382"/>
                  </a:lnTo>
                  <a:lnTo>
                    <a:pt x="577371" y="590309"/>
                  </a:lnTo>
                  <a:lnTo>
                    <a:pt x="529353" y="574593"/>
                  </a:lnTo>
                  <a:lnTo>
                    <a:pt x="482851" y="557289"/>
                  </a:lnTo>
                  <a:lnTo>
                    <a:pt x="437948" y="538453"/>
                  </a:lnTo>
                  <a:lnTo>
                    <a:pt x="394729" y="518138"/>
                  </a:lnTo>
                  <a:lnTo>
                    <a:pt x="353279" y="496401"/>
                  </a:lnTo>
                  <a:lnTo>
                    <a:pt x="313684" y="473296"/>
                  </a:lnTo>
                  <a:lnTo>
                    <a:pt x="276027" y="448878"/>
                  </a:lnTo>
                  <a:lnTo>
                    <a:pt x="240395" y="423202"/>
                  </a:lnTo>
                  <a:lnTo>
                    <a:pt x="206872" y="396324"/>
                  </a:lnTo>
                  <a:lnTo>
                    <a:pt x="175542" y="368298"/>
                  </a:lnTo>
                  <a:lnTo>
                    <a:pt x="146491" y="339179"/>
                  </a:lnTo>
                  <a:lnTo>
                    <a:pt x="119804" y="309023"/>
                  </a:lnTo>
                  <a:lnTo>
                    <a:pt x="95566" y="277884"/>
                  </a:lnTo>
                  <a:lnTo>
                    <a:pt x="73861" y="245818"/>
                  </a:lnTo>
                  <a:lnTo>
                    <a:pt x="38392" y="179122"/>
                  </a:lnTo>
                  <a:lnTo>
                    <a:pt x="14075" y="109375"/>
                  </a:lnTo>
                  <a:lnTo>
                    <a:pt x="1592" y="37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82334" y="1692401"/>
              <a:ext cx="2155190" cy="652780"/>
            </a:xfrm>
            <a:custGeom>
              <a:avLst/>
              <a:gdLst/>
              <a:ahLst/>
              <a:cxnLst/>
              <a:rect l="l" t="t" r="r" b="b"/>
              <a:pathLst>
                <a:path w="2155190" h="652780">
                  <a:moveTo>
                    <a:pt x="1005839" y="652272"/>
                  </a:moveTo>
                  <a:lnTo>
                    <a:pt x="1062930" y="651231"/>
                  </a:lnTo>
                  <a:lnTo>
                    <a:pt x="1119287" y="648143"/>
                  </a:lnTo>
                  <a:lnTo>
                    <a:pt x="1174815" y="643059"/>
                  </a:lnTo>
                  <a:lnTo>
                    <a:pt x="1229418" y="636030"/>
                  </a:lnTo>
                  <a:lnTo>
                    <a:pt x="1282998" y="627107"/>
                  </a:lnTo>
                  <a:lnTo>
                    <a:pt x="1335461" y="616341"/>
                  </a:lnTo>
                  <a:lnTo>
                    <a:pt x="1386708" y="603783"/>
                  </a:lnTo>
                  <a:lnTo>
                    <a:pt x="1436645" y="589485"/>
                  </a:lnTo>
                  <a:lnTo>
                    <a:pt x="1485175" y="573496"/>
                  </a:lnTo>
                  <a:lnTo>
                    <a:pt x="1532201" y="555869"/>
                  </a:lnTo>
                  <a:lnTo>
                    <a:pt x="1577626" y="536655"/>
                  </a:lnTo>
                  <a:lnTo>
                    <a:pt x="1621356" y="515903"/>
                  </a:lnTo>
                  <a:lnTo>
                    <a:pt x="1663292" y="493666"/>
                  </a:lnTo>
                  <a:lnTo>
                    <a:pt x="1703339" y="469995"/>
                  </a:lnTo>
                  <a:lnTo>
                    <a:pt x="1741401" y="444940"/>
                  </a:lnTo>
                  <a:lnTo>
                    <a:pt x="1777381" y="418553"/>
                  </a:lnTo>
                  <a:lnTo>
                    <a:pt x="1811183" y="390885"/>
                  </a:lnTo>
                  <a:lnTo>
                    <a:pt x="1842709" y="361987"/>
                  </a:lnTo>
                  <a:lnTo>
                    <a:pt x="1871865" y="331909"/>
                  </a:lnTo>
                  <a:lnTo>
                    <a:pt x="1898554" y="300703"/>
                  </a:lnTo>
                  <a:lnTo>
                    <a:pt x="1922679" y="268420"/>
                  </a:lnTo>
                  <a:lnTo>
                    <a:pt x="1944144" y="235111"/>
                  </a:lnTo>
                  <a:lnTo>
                    <a:pt x="1962852" y="200828"/>
                  </a:lnTo>
                  <a:lnTo>
                    <a:pt x="1978707" y="165620"/>
                  </a:lnTo>
                  <a:lnTo>
                    <a:pt x="1991614" y="129539"/>
                  </a:lnTo>
                  <a:lnTo>
                    <a:pt x="1828545" y="129539"/>
                  </a:lnTo>
                  <a:lnTo>
                    <a:pt x="2011680" y="0"/>
                  </a:lnTo>
                  <a:lnTo>
                    <a:pt x="2154682" y="129539"/>
                  </a:lnTo>
                  <a:lnTo>
                    <a:pt x="1991614" y="129539"/>
                  </a:lnTo>
                  <a:lnTo>
                    <a:pt x="1978707" y="165620"/>
                  </a:lnTo>
                  <a:lnTo>
                    <a:pt x="1962852" y="200828"/>
                  </a:lnTo>
                  <a:lnTo>
                    <a:pt x="1944144" y="235111"/>
                  </a:lnTo>
                  <a:lnTo>
                    <a:pt x="1922679" y="268420"/>
                  </a:lnTo>
                  <a:lnTo>
                    <a:pt x="1898554" y="300703"/>
                  </a:lnTo>
                  <a:lnTo>
                    <a:pt x="1871865" y="331909"/>
                  </a:lnTo>
                  <a:lnTo>
                    <a:pt x="1842709" y="361987"/>
                  </a:lnTo>
                  <a:lnTo>
                    <a:pt x="1811183" y="390885"/>
                  </a:lnTo>
                  <a:lnTo>
                    <a:pt x="1777381" y="418553"/>
                  </a:lnTo>
                  <a:lnTo>
                    <a:pt x="1741401" y="444940"/>
                  </a:lnTo>
                  <a:lnTo>
                    <a:pt x="1703339" y="469995"/>
                  </a:lnTo>
                  <a:lnTo>
                    <a:pt x="1663292" y="493666"/>
                  </a:lnTo>
                  <a:lnTo>
                    <a:pt x="1621356" y="515903"/>
                  </a:lnTo>
                  <a:lnTo>
                    <a:pt x="1577626" y="536655"/>
                  </a:lnTo>
                  <a:lnTo>
                    <a:pt x="1532201" y="555869"/>
                  </a:lnTo>
                  <a:lnTo>
                    <a:pt x="1485175" y="573496"/>
                  </a:lnTo>
                  <a:lnTo>
                    <a:pt x="1436645" y="589485"/>
                  </a:lnTo>
                  <a:lnTo>
                    <a:pt x="1386708" y="603783"/>
                  </a:lnTo>
                  <a:lnTo>
                    <a:pt x="1335461" y="616341"/>
                  </a:lnTo>
                  <a:lnTo>
                    <a:pt x="1282998" y="627107"/>
                  </a:lnTo>
                  <a:lnTo>
                    <a:pt x="1229418" y="636030"/>
                  </a:lnTo>
                  <a:lnTo>
                    <a:pt x="1174815" y="643059"/>
                  </a:lnTo>
                  <a:lnTo>
                    <a:pt x="1119287" y="648143"/>
                  </a:lnTo>
                  <a:lnTo>
                    <a:pt x="1062930" y="651231"/>
                  </a:lnTo>
                  <a:lnTo>
                    <a:pt x="1005839" y="652272"/>
                  </a:lnTo>
                  <a:lnTo>
                    <a:pt x="948763" y="651239"/>
                  </a:lnTo>
                  <a:lnTo>
                    <a:pt x="892523" y="648179"/>
                  </a:lnTo>
                  <a:lnTo>
                    <a:pt x="837202" y="643145"/>
                  </a:lnTo>
                  <a:lnTo>
                    <a:pt x="782886" y="636194"/>
                  </a:lnTo>
                  <a:lnTo>
                    <a:pt x="729660" y="627380"/>
                  </a:lnTo>
                  <a:lnTo>
                    <a:pt x="677609" y="616757"/>
                  </a:lnTo>
                  <a:lnTo>
                    <a:pt x="626817" y="604382"/>
                  </a:lnTo>
                  <a:lnTo>
                    <a:pt x="577371" y="590309"/>
                  </a:lnTo>
                  <a:lnTo>
                    <a:pt x="529353" y="574593"/>
                  </a:lnTo>
                  <a:lnTo>
                    <a:pt x="482851" y="557289"/>
                  </a:lnTo>
                  <a:lnTo>
                    <a:pt x="437948" y="538453"/>
                  </a:lnTo>
                  <a:lnTo>
                    <a:pt x="394729" y="518138"/>
                  </a:lnTo>
                  <a:lnTo>
                    <a:pt x="353279" y="496401"/>
                  </a:lnTo>
                  <a:lnTo>
                    <a:pt x="313684" y="473296"/>
                  </a:lnTo>
                  <a:lnTo>
                    <a:pt x="276027" y="448878"/>
                  </a:lnTo>
                  <a:lnTo>
                    <a:pt x="240395" y="423202"/>
                  </a:lnTo>
                  <a:lnTo>
                    <a:pt x="206872" y="396324"/>
                  </a:lnTo>
                  <a:lnTo>
                    <a:pt x="175542" y="368298"/>
                  </a:lnTo>
                  <a:lnTo>
                    <a:pt x="146491" y="339179"/>
                  </a:lnTo>
                  <a:lnTo>
                    <a:pt x="119804" y="309023"/>
                  </a:lnTo>
                  <a:lnTo>
                    <a:pt x="95566" y="277884"/>
                  </a:lnTo>
                  <a:lnTo>
                    <a:pt x="73861" y="245818"/>
                  </a:lnTo>
                  <a:lnTo>
                    <a:pt x="38392" y="179122"/>
                  </a:lnTo>
                  <a:lnTo>
                    <a:pt x="14075" y="109375"/>
                  </a:lnTo>
                  <a:lnTo>
                    <a:pt x="1592" y="37019"/>
                  </a:lnTo>
                  <a:lnTo>
                    <a:pt x="0" y="0"/>
                  </a:lnTo>
                  <a:lnTo>
                    <a:pt x="6312" y="73496"/>
                  </a:lnTo>
                  <a:lnTo>
                    <a:pt x="24797" y="144602"/>
                  </a:lnTo>
                  <a:lnTo>
                    <a:pt x="54775" y="212878"/>
                  </a:lnTo>
                  <a:lnTo>
                    <a:pt x="95566" y="277884"/>
                  </a:lnTo>
                  <a:lnTo>
                    <a:pt x="119804" y="309023"/>
                  </a:lnTo>
                  <a:lnTo>
                    <a:pt x="146491" y="339179"/>
                  </a:lnTo>
                  <a:lnTo>
                    <a:pt x="175542" y="368298"/>
                  </a:lnTo>
                  <a:lnTo>
                    <a:pt x="206872" y="396324"/>
                  </a:lnTo>
                  <a:lnTo>
                    <a:pt x="240395" y="423202"/>
                  </a:lnTo>
                  <a:lnTo>
                    <a:pt x="276027" y="448878"/>
                  </a:lnTo>
                  <a:lnTo>
                    <a:pt x="313684" y="473296"/>
                  </a:lnTo>
                  <a:lnTo>
                    <a:pt x="353279" y="496401"/>
                  </a:lnTo>
                  <a:lnTo>
                    <a:pt x="394729" y="518138"/>
                  </a:lnTo>
                  <a:lnTo>
                    <a:pt x="437948" y="538453"/>
                  </a:lnTo>
                  <a:lnTo>
                    <a:pt x="482851" y="557289"/>
                  </a:lnTo>
                  <a:lnTo>
                    <a:pt x="529353" y="574593"/>
                  </a:lnTo>
                  <a:lnTo>
                    <a:pt x="577371" y="590309"/>
                  </a:lnTo>
                  <a:lnTo>
                    <a:pt x="626817" y="604382"/>
                  </a:lnTo>
                  <a:lnTo>
                    <a:pt x="677609" y="616757"/>
                  </a:lnTo>
                  <a:lnTo>
                    <a:pt x="729660" y="627380"/>
                  </a:lnTo>
                  <a:lnTo>
                    <a:pt x="782886" y="636194"/>
                  </a:lnTo>
                  <a:lnTo>
                    <a:pt x="837202" y="643145"/>
                  </a:lnTo>
                  <a:lnTo>
                    <a:pt x="892523" y="648179"/>
                  </a:lnTo>
                  <a:lnTo>
                    <a:pt x="948763" y="651239"/>
                  </a:lnTo>
                  <a:lnTo>
                    <a:pt x="1005839" y="652272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2098" y="1692401"/>
              <a:ext cx="257175" cy="102235"/>
            </a:xfrm>
            <a:custGeom>
              <a:avLst/>
              <a:gdLst/>
              <a:ahLst/>
              <a:cxnLst/>
              <a:rect l="l" t="t" r="r" b="b"/>
              <a:pathLst>
                <a:path w="257175" h="102235">
                  <a:moveTo>
                    <a:pt x="141350" y="0"/>
                  </a:moveTo>
                  <a:lnTo>
                    <a:pt x="0" y="101981"/>
                  </a:lnTo>
                  <a:lnTo>
                    <a:pt x="256794" y="101981"/>
                  </a:lnTo>
                  <a:lnTo>
                    <a:pt x="1413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82334" y="1692401"/>
              <a:ext cx="1416685" cy="513715"/>
            </a:xfrm>
            <a:custGeom>
              <a:avLst/>
              <a:gdLst/>
              <a:ahLst/>
              <a:cxnLst/>
              <a:rect l="l" t="t" r="r" b="b"/>
              <a:pathLst>
                <a:path w="1416684" h="513714">
                  <a:moveTo>
                    <a:pt x="650620" y="513588"/>
                  </a:moveTo>
                  <a:lnTo>
                    <a:pt x="704740" y="511822"/>
                  </a:lnTo>
                  <a:lnTo>
                    <a:pt x="757774" y="506613"/>
                  </a:lnTo>
                  <a:lnTo>
                    <a:pt x="809526" y="498085"/>
                  </a:lnTo>
                  <a:lnTo>
                    <a:pt x="859796" y="486369"/>
                  </a:lnTo>
                  <a:lnTo>
                    <a:pt x="908386" y="471591"/>
                  </a:lnTo>
                  <a:lnTo>
                    <a:pt x="955097" y="453880"/>
                  </a:lnTo>
                  <a:lnTo>
                    <a:pt x="999732" y="433362"/>
                  </a:lnTo>
                  <a:lnTo>
                    <a:pt x="1042090" y="410167"/>
                  </a:lnTo>
                  <a:lnTo>
                    <a:pt x="1081975" y="384421"/>
                  </a:lnTo>
                  <a:lnTo>
                    <a:pt x="1119187" y="356253"/>
                  </a:lnTo>
                  <a:lnTo>
                    <a:pt x="1153528" y="325790"/>
                  </a:lnTo>
                  <a:lnTo>
                    <a:pt x="1184799" y="293160"/>
                  </a:lnTo>
                  <a:lnTo>
                    <a:pt x="1212802" y="258491"/>
                  </a:lnTo>
                  <a:lnTo>
                    <a:pt x="1237338" y="221911"/>
                  </a:lnTo>
                  <a:lnTo>
                    <a:pt x="1258209" y="183547"/>
                  </a:lnTo>
                  <a:lnTo>
                    <a:pt x="1275216" y="143528"/>
                  </a:lnTo>
                  <a:lnTo>
                    <a:pt x="1288161" y="101981"/>
                  </a:lnTo>
                  <a:lnTo>
                    <a:pt x="1159764" y="101981"/>
                  </a:lnTo>
                  <a:lnTo>
                    <a:pt x="1301114" y="0"/>
                  </a:lnTo>
                  <a:lnTo>
                    <a:pt x="1416558" y="101981"/>
                  </a:lnTo>
                  <a:lnTo>
                    <a:pt x="1288161" y="101981"/>
                  </a:lnTo>
                  <a:lnTo>
                    <a:pt x="1275216" y="143528"/>
                  </a:lnTo>
                  <a:lnTo>
                    <a:pt x="1258209" y="183547"/>
                  </a:lnTo>
                  <a:lnTo>
                    <a:pt x="1237338" y="221911"/>
                  </a:lnTo>
                  <a:lnTo>
                    <a:pt x="1212802" y="258491"/>
                  </a:lnTo>
                  <a:lnTo>
                    <a:pt x="1184799" y="293160"/>
                  </a:lnTo>
                  <a:lnTo>
                    <a:pt x="1153528" y="325790"/>
                  </a:lnTo>
                  <a:lnTo>
                    <a:pt x="1119187" y="356253"/>
                  </a:lnTo>
                  <a:lnTo>
                    <a:pt x="1081975" y="384421"/>
                  </a:lnTo>
                  <a:lnTo>
                    <a:pt x="1042090" y="410167"/>
                  </a:lnTo>
                  <a:lnTo>
                    <a:pt x="999732" y="433362"/>
                  </a:lnTo>
                  <a:lnTo>
                    <a:pt x="955097" y="453880"/>
                  </a:lnTo>
                  <a:lnTo>
                    <a:pt x="908386" y="471591"/>
                  </a:lnTo>
                  <a:lnTo>
                    <a:pt x="859796" y="486369"/>
                  </a:lnTo>
                  <a:lnTo>
                    <a:pt x="809526" y="498085"/>
                  </a:lnTo>
                  <a:lnTo>
                    <a:pt x="757774" y="506613"/>
                  </a:lnTo>
                  <a:lnTo>
                    <a:pt x="704740" y="511822"/>
                  </a:lnTo>
                  <a:lnTo>
                    <a:pt x="650620" y="513588"/>
                  </a:lnTo>
                  <a:lnTo>
                    <a:pt x="597248" y="511885"/>
                  </a:lnTo>
                  <a:lnTo>
                    <a:pt x="545066" y="506864"/>
                  </a:lnTo>
                  <a:lnTo>
                    <a:pt x="494242" y="498658"/>
                  </a:lnTo>
                  <a:lnTo>
                    <a:pt x="444942" y="487399"/>
                  </a:lnTo>
                  <a:lnTo>
                    <a:pt x="397335" y="473219"/>
                  </a:lnTo>
                  <a:lnTo>
                    <a:pt x="351587" y="456251"/>
                  </a:lnTo>
                  <a:lnTo>
                    <a:pt x="307865" y="436627"/>
                  </a:lnTo>
                  <a:lnTo>
                    <a:pt x="266337" y="414479"/>
                  </a:lnTo>
                  <a:lnTo>
                    <a:pt x="227170" y="389939"/>
                  </a:lnTo>
                  <a:lnTo>
                    <a:pt x="190531" y="363140"/>
                  </a:lnTo>
                  <a:lnTo>
                    <a:pt x="156588" y="334214"/>
                  </a:lnTo>
                  <a:lnTo>
                    <a:pt x="125508" y="303294"/>
                  </a:lnTo>
                  <a:lnTo>
                    <a:pt x="97458" y="270511"/>
                  </a:lnTo>
                  <a:lnTo>
                    <a:pt x="72605" y="235998"/>
                  </a:lnTo>
                  <a:lnTo>
                    <a:pt x="51117" y="199888"/>
                  </a:lnTo>
                  <a:lnTo>
                    <a:pt x="33161" y="162312"/>
                  </a:lnTo>
                  <a:lnTo>
                    <a:pt x="18904" y="123402"/>
                  </a:lnTo>
                  <a:lnTo>
                    <a:pt x="8513" y="83293"/>
                  </a:lnTo>
                  <a:lnTo>
                    <a:pt x="2156" y="42114"/>
                  </a:lnTo>
                  <a:lnTo>
                    <a:pt x="0" y="0"/>
                  </a:lnTo>
                  <a:lnTo>
                    <a:pt x="2156" y="42114"/>
                  </a:lnTo>
                  <a:lnTo>
                    <a:pt x="8513" y="83293"/>
                  </a:lnTo>
                  <a:lnTo>
                    <a:pt x="18904" y="123402"/>
                  </a:lnTo>
                  <a:lnTo>
                    <a:pt x="33161" y="162312"/>
                  </a:lnTo>
                  <a:lnTo>
                    <a:pt x="51117" y="199888"/>
                  </a:lnTo>
                  <a:lnTo>
                    <a:pt x="72605" y="235998"/>
                  </a:lnTo>
                  <a:lnTo>
                    <a:pt x="97458" y="270511"/>
                  </a:lnTo>
                  <a:lnTo>
                    <a:pt x="125508" y="303294"/>
                  </a:lnTo>
                  <a:lnTo>
                    <a:pt x="156588" y="334214"/>
                  </a:lnTo>
                  <a:lnTo>
                    <a:pt x="190531" y="363140"/>
                  </a:lnTo>
                  <a:lnTo>
                    <a:pt x="227170" y="389939"/>
                  </a:lnTo>
                  <a:lnTo>
                    <a:pt x="266337" y="414479"/>
                  </a:lnTo>
                  <a:lnTo>
                    <a:pt x="307865" y="436627"/>
                  </a:lnTo>
                  <a:lnTo>
                    <a:pt x="351587" y="456251"/>
                  </a:lnTo>
                  <a:lnTo>
                    <a:pt x="397335" y="473219"/>
                  </a:lnTo>
                  <a:lnTo>
                    <a:pt x="444942" y="487399"/>
                  </a:lnTo>
                  <a:lnTo>
                    <a:pt x="494242" y="498658"/>
                  </a:lnTo>
                  <a:lnTo>
                    <a:pt x="545066" y="506864"/>
                  </a:lnTo>
                  <a:lnTo>
                    <a:pt x="597248" y="511885"/>
                  </a:lnTo>
                  <a:lnTo>
                    <a:pt x="650620" y="513588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247830" y="2525331"/>
          <a:ext cx="3646170" cy="1678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47830" y="2525331"/>
          <a:ext cx="3646170" cy="1678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247830" y="2525331"/>
          <a:ext cx="3646170" cy="2065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i="1" spc="-1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05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0588" y="896152"/>
            <a:ext cx="7045959" cy="2110834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28930" lvl="2" indent="-316230">
              <a:lnSpc>
                <a:spcPct val="100000"/>
              </a:lnSpc>
              <a:spcBef>
                <a:spcPts val="640"/>
              </a:spcBef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 smtClean="0">
                <a:solidFill>
                  <a:srgbClr val="FF0000"/>
                </a:solidFill>
                <a:latin typeface="Georgia"/>
                <a:cs typeface="Georgia"/>
              </a:rPr>
              <a:t>Introduction</a:t>
            </a:r>
            <a:r>
              <a:rPr sz="2000" b="1" i="1" spc="160" dirty="0" smtClean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to</a:t>
            </a:r>
            <a:r>
              <a:rPr sz="2000" b="1" i="1" spc="19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algorithm</a:t>
            </a:r>
            <a:endParaRPr sz="2000" dirty="0">
              <a:latin typeface="Georgia"/>
              <a:cs typeface="Georgia"/>
            </a:endParaRPr>
          </a:p>
          <a:p>
            <a:pPr marL="12700" lvl="2">
              <a:lnSpc>
                <a:spcPct val="100000"/>
              </a:lnSpc>
              <a:spcBef>
                <a:spcPts val="600"/>
              </a:spcBef>
              <a:buSzPct val="97500"/>
              <a:tabLst>
                <a:tab pos="328930" algn="l"/>
              </a:tabLst>
            </a:pPr>
            <a:r>
              <a:rPr sz="2000" b="1" i="1" dirty="0" smtClean="0">
                <a:solidFill>
                  <a:srgbClr val="7030A0"/>
                </a:solidFill>
                <a:latin typeface="Georgia"/>
                <a:cs typeface="Georgia"/>
              </a:rPr>
              <a:t>Performance</a:t>
            </a:r>
            <a:r>
              <a:rPr sz="2000" b="1" i="1" spc="310" dirty="0" smtClean="0">
                <a:solidFill>
                  <a:srgbClr val="7030A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7030A0"/>
                </a:solidFill>
                <a:latin typeface="Georgia"/>
                <a:cs typeface="Georgia"/>
              </a:rPr>
              <a:t>Analysis</a:t>
            </a:r>
            <a:endParaRPr sz="2000" dirty="0">
              <a:solidFill>
                <a:srgbClr val="7030A0"/>
              </a:solidFill>
              <a:latin typeface="Georgia"/>
              <a:cs typeface="Georgia"/>
            </a:endParaRPr>
          </a:p>
          <a:p>
            <a:pPr marL="786765" lvl="3" indent="-381000">
              <a:lnSpc>
                <a:spcPct val="100000"/>
              </a:lnSpc>
              <a:spcBef>
                <a:spcPts val="1045"/>
              </a:spcBef>
              <a:buClr>
                <a:srgbClr val="4471C4"/>
              </a:buClr>
              <a:buSzPct val="97500"/>
              <a:buFont typeface="Wingdings"/>
              <a:buChar char=""/>
              <a:tabLst>
                <a:tab pos="786765" algn="l"/>
              </a:tabLst>
            </a:pPr>
            <a:r>
              <a:rPr sz="2000" b="1" i="1" dirty="0">
                <a:latin typeface="Georgia"/>
                <a:cs typeface="Georgia"/>
              </a:rPr>
              <a:t>Space</a:t>
            </a:r>
            <a:r>
              <a:rPr sz="2000" b="1" i="1" spc="1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and</a:t>
            </a:r>
            <a:r>
              <a:rPr sz="2000" b="1" i="1" spc="1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complexity</a:t>
            </a:r>
            <a:endParaRPr sz="2000" dirty="0">
              <a:latin typeface="Georgia"/>
              <a:cs typeface="Georgia"/>
            </a:endParaRPr>
          </a:p>
          <a:p>
            <a:pPr marL="786765" lvl="3" indent="-381000">
              <a:lnSpc>
                <a:spcPct val="100000"/>
              </a:lnSpc>
              <a:spcBef>
                <a:spcPts val="960"/>
              </a:spcBef>
              <a:buClr>
                <a:srgbClr val="4471C4"/>
              </a:buClr>
              <a:buSzPct val="97500"/>
              <a:buFont typeface="Wingdings"/>
              <a:buChar char=""/>
              <a:tabLst>
                <a:tab pos="786765" algn="l"/>
              </a:tabLst>
            </a:pPr>
            <a:r>
              <a:rPr sz="2000" b="1" i="1" dirty="0">
                <a:latin typeface="Georgia"/>
                <a:cs typeface="Georgia"/>
              </a:rPr>
              <a:t>Growth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function</a:t>
            </a:r>
            <a:endParaRPr sz="2000" dirty="0">
              <a:latin typeface="Georgia"/>
              <a:cs typeface="Georgia"/>
            </a:endParaRPr>
          </a:p>
          <a:p>
            <a:pPr marL="786765" lvl="3" indent="-381000">
              <a:lnSpc>
                <a:spcPct val="100000"/>
              </a:lnSpc>
              <a:spcBef>
                <a:spcPts val="1000"/>
              </a:spcBef>
              <a:buClr>
                <a:srgbClr val="4471C4"/>
              </a:buClr>
              <a:buSzPct val="97500"/>
              <a:buFont typeface="Wingdings"/>
              <a:buChar char=""/>
              <a:tabLst>
                <a:tab pos="786765" algn="l"/>
              </a:tabLst>
            </a:pPr>
            <a:r>
              <a:rPr sz="2000" b="1" i="1" dirty="0">
                <a:latin typeface="Georgia"/>
                <a:cs typeface="Georgia"/>
              </a:rPr>
              <a:t>Big-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Oh,</a:t>
            </a:r>
            <a:r>
              <a:rPr sz="2000" b="1" i="1" spc="20" dirty="0">
                <a:latin typeface="Georgia"/>
                <a:cs typeface="Georgia"/>
              </a:rPr>
              <a:t> </a:t>
            </a:r>
            <a:r>
              <a:rPr sz="2000" b="1" i="1" dirty="0" smtClean="0">
                <a:latin typeface="Georgia"/>
                <a:cs typeface="Georgia"/>
              </a:rPr>
              <a:t>Omega</a:t>
            </a:r>
            <a:r>
              <a:rPr lang="en-US" sz="2000" b="1" i="1" dirty="0" smtClean="0">
                <a:latin typeface="Georgia"/>
                <a:cs typeface="Georgia"/>
              </a:rPr>
              <a:t>,</a:t>
            </a:r>
            <a:r>
              <a:rPr sz="2000" b="1" i="1" spc="15" dirty="0" smtClean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Theta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spc="-10" dirty="0" smtClean="0">
                <a:latin typeface="Georgia"/>
                <a:cs typeface="Georgia"/>
              </a:rPr>
              <a:t>notation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186870" y="2423096"/>
          <a:ext cx="3646170" cy="2451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4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35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4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7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186870" y="2423096"/>
          <a:ext cx="3646170" cy="2451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4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35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226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40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7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97297" y="3958844"/>
            <a:ext cx="4174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[(n-1)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(n-2)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(n-3)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…..+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1]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-10" dirty="0">
                <a:latin typeface="Georgia"/>
                <a:cs typeface="Georgia"/>
              </a:rPr>
              <a:t>[1+1..+1]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8070" y="4528959"/>
            <a:ext cx="548640" cy="179070"/>
          </a:xfrm>
          <a:custGeom>
            <a:avLst/>
            <a:gdLst/>
            <a:ahLst/>
            <a:cxnLst/>
            <a:rect l="l" t="t" r="r" b="b"/>
            <a:pathLst>
              <a:path w="548639" h="179070">
                <a:moveTo>
                  <a:pt x="191135" y="5549"/>
                </a:moveTo>
                <a:lnTo>
                  <a:pt x="189230" y="0"/>
                </a:lnTo>
                <a:lnTo>
                  <a:pt x="179273" y="3581"/>
                </a:lnTo>
                <a:lnTo>
                  <a:pt x="170561" y="8775"/>
                </a:lnTo>
                <a:lnTo>
                  <a:pt x="148374" y="44348"/>
                </a:lnTo>
                <a:lnTo>
                  <a:pt x="145542" y="68491"/>
                </a:lnTo>
                <a:lnTo>
                  <a:pt x="146164" y="79857"/>
                </a:lnTo>
                <a:lnTo>
                  <a:pt x="146227" y="81076"/>
                </a:lnTo>
                <a:lnTo>
                  <a:pt x="163080" y="121386"/>
                </a:lnTo>
                <a:lnTo>
                  <a:pt x="189230" y="136918"/>
                </a:lnTo>
                <a:lnTo>
                  <a:pt x="190881" y="131368"/>
                </a:lnTo>
                <a:lnTo>
                  <a:pt x="183108" y="127914"/>
                </a:lnTo>
                <a:lnTo>
                  <a:pt x="176403" y="123101"/>
                </a:lnTo>
                <a:lnTo>
                  <a:pt x="158496" y="79857"/>
                </a:lnTo>
                <a:lnTo>
                  <a:pt x="157988" y="67779"/>
                </a:lnTo>
                <a:lnTo>
                  <a:pt x="158496" y="56095"/>
                </a:lnTo>
                <a:lnTo>
                  <a:pt x="170738" y="19837"/>
                </a:lnTo>
                <a:lnTo>
                  <a:pt x="183222" y="8991"/>
                </a:lnTo>
                <a:lnTo>
                  <a:pt x="191135" y="5549"/>
                </a:lnTo>
                <a:close/>
              </a:path>
              <a:path w="548639" h="179070">
                <a:moveTo>
                  <a:pt x="535940" y="68491"/>
                </a:moveTo>
                <a:lnTo>
                  <a:pt x="535241" y="56095"/>
                </a:lnTo>
                <a:lnTo>
                  <a:pt x="535241" y="55956"/>
                </a:lnTo>
                <a:lnTo>
                  <a:pt x="533146" y="44348"/>
                </a:lnTo>
                <a:lnTo>
                  <a:pt x="510933" y="8775"/>
                </a:lnTo>
                <a:lnTo>
                  <a:pt x="492379" y="0"/>
                </a:lnTo>
                <a:lnTo>
                  <a:pt x="490347" y="5549"/>
                </a:lnTo>
                <a:lnTo>
                  <a:pt x="498271" y="8991"/>
                </a:lnTo>
                <a:lnTo>
                  <a:pt x="505091" y="13754"/>
                </a:lnTo>
                <a:lnTo>
                  <a:pt x="522960" y="55956"/>
                </a:lnTo>
                <a:lnTo>
                  <a:pt x="522986" y="56095"/>
                </a:lnTo>
                <a:lnTo>
                  <a:pt x="523494" y="67779"/>
                </a:lnTo>
                <a:lnTo>
                  <a:pt x="522986" y="79857"/>
                </a:lnTo>
                <a:lnTo>
                  <a:pt x="521474" y="90830"/>
                </a:lnTo>
                <a:lnTo>
                  <a:pt x="498360" y="127914"/>
                </a:lnTo>
                <a:lnTo>
                  <a:pt x="490601" y="131368"/>
                </a:lnTo>
                <a:lnTo>
                  <a:pt x="492379" y="136918"/>
                </a:lnTo>
                <a:lnTo>
                  <a:pt x="524764" y="112991"/>
                </a:lnTo>
                <a:lnTo>
                  <a:pt x="535241" y="81076"/>
                </a:lnTo>
                <a:lnTo>
                  <a:pt x="535940" y="68491"/>
                </a:lnTo>
                <a:close/>
              </a:path>
              <a:path w="548639" h="179070">
                <a:moveTo>
                  <a:pt x="548640" y="165265"/>
                </a:moveTo>
                <a:lnTo>
                  <a:pt x="0" y="165265"/>
                </a:lnTo>
                <a:lnTo>
                  <a:pt x="0" y="178981"/>
                </a:lnTo>
                <a:lnTo>
                  <a:pt x="548640" y="178981"/>
                </a:lnTo>
                <a:lnTo>
                  <a:pt x="548640" y="165265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899405" y="4480052"/>
            <a:ext cx="48069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90" dirty="0">
                <a:latin typeface="Cambria Math"/>
                <a:cs typeface="Cambria Math"/>
              </a:rPr>
              <a:t>𝑛</a:t>
            </a:r>
            <a:r>
              <a:rPr sz="1150" spc="245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𝑛+1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7907" y="4701336"/>
            <a:ext cx="11112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50" dirty="0">
                <a:latin typeface="Cambria Math"/>
                <a:cs typeface="Cambria Math"/>
              </a:rPr>
              <a:t>2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6017" y="4694224"/>
            <a:ext cx="386080" cy="13970"/>
          </a:xfrm>
          <a:custGeom>
            <a:avLst/>
            <a:gdLst/>
            <a:ahLst/>
            <a:cxnLst/>
            <a:rect l="l" t="t" r="r" b="b"/>
            <a:pathLst>
              <a:path w="386079" h="13970">
                <a:moveTo>
                  <a:pt x="385572" y="0"/>
                </a:moveTo>
                <a:lnTo>
                  <a:pt x="0" y="0"/>
                </a:lnTo>
                <a:lnTo>
                  <a:pt x="0" y="13715"/>
                </a:lnTo>
                <a:lnTo>
                  <a:pt x="385572" y="13715"/>
                </a:lnTo>
                <a:lnTo>
                  <a:pt x="385572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123559" y="4701336"/>
            <a:ext cx="11112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50" dirty="0">
                <a:latin typeface="Cambria Math"/>
                <a:cs typeface="Cambria Math"/>
              </a:rPr>
              <a:t>2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35219" y="4451096"/>
            <a:ext cx="2108200" cy="361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50240">
              <a:lnSpc>
                <a:spcPts val="930"/>
              </a:lnSpc>
              <a:spcBef>
                <a:spcPts val="110"/>
              </a:spcBef>
            </a:pPr>
            <a:r>
              <a:rPr sz="950" spc="-50" dirty="0">
                <a:latin typeface="Cambria Math"/>
                <a:cs typeface="Cambria Math"/>
              </a:rPr>
              <a:t>2</a:t>
            </a:r>
            <a:endParaRPr sz="950" dirty="0">
              <a:latin typeface="Cambria Math"/>
              <a:cs typeface="Cambria Math"/>
            </a:endParaRPr>
          </a:p>
          <a:p>
            <a:pPr marL="38100">
              <a:lnSpc>
                <a:spcPts val="1710"/>
              </a:lnSpc>
            </a:pP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5" dirty="0"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𝑛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725" spc="135" baseline="45893" dirty="0">
                <a:latin typeface="Cambria Math"/>
                <a:cs typeface="Cambria Math"/>
              </a:rPr>
              <a:t>𝑛</a:t>
            </a:r>
            <a:r>
              <a:rPr sz="1725" spc="600" baseline="45893" dirty="0">
                <a:latin typeface="Cambria Math"/>
                <a:cs typeface="Cambria Math"/>
              </a:rPr>
              <a:t> </a:t>
            </a:r>
            <a:r>
              <a:rPr sz="1725" baseline="45893" dirty="0">
                <a:latin typeface="Cambria Math"/>
                <a:cs typeface="Cambria Math"/>
              </a:rPr>
              <a:t>+𝑛</a:t>
            </a:r>
            <a:r>
              <a:rPr sz="1725" spc="202" baseline="45893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200" dirty="0">
                <a:latin typeface="Cambria Math"/>
                <a:cs typeface="Cambria Math"/>
              </a:rPr>
              <a:t> </a:t>
            </a:r>
            <a:r>
              <a:rPr sz="1600" i="1" spc="75" dirty="0">
                <a:latin typeface="Georgia"/>
                <a:cs typeface="Georgia"/>
              </a:rPr>
              <a:t>n=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-10" dirty="0">
                <a:latin typeface="Georgia"/>
                <a:cs typeface="Georgia"/>
              </a:rPr>
              <a:t>O(n</a:t>
            </a:r>
            <a:r>
              <a:rPr sz="1575" i="1" spc="-15" baseline="26455" dirty="0">
                <a:latin typeface="Georgia"/>
                <a:cs typeface="Georgia"/>
              </a:rPr>
              <a:t>2</a:t>
            </a:r>
            <a:r>
              <a:rPr sz="1600" i="1" spc="-1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014150" y="1748980"/>
          <a:ext cx="3947158" cy="2109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4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62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6229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5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7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4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97297" y="3958844"/>
            <a:ext cx="4174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[(n-1)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(n-2)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(n-3)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…..+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1]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-10" dirty="0">
                <a:latin typeface="Georgia"/>
                <a:cs typeface="Georgia"/>
              </a:rPr>
              <a:t>[1+1..+1]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7297" y="4543755"/>
            <a:ext cx="154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Georgia"/>
                <a:cs typeface="Georgia"/>
              </a:rPr>
              <a:t>=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06086" y="4528959"/>
            <a:ext cx="548640" cy="179070"/>
          </a:xfrm>
          <a:custGeom>
            <a:avLst/>
            <a:gdLst/>
            <a:ahLst/>
            <a:cxnLst/>
            <a:rect l="l" t="t" r="r" b="b"/>
            <a:pathLst>
              <a:path w="548639" h="179070">
                <a:moveTo>
                  <a:pt x="191135" y="5549"/>
                </a:moveTo>
                <a:lnTo>
                  <a:pt x="189230" y="0"/>
                </a:lnTo>
                <a:lnTo>
                  <a:pt x="179273" y="3581"/>
                </a:lnTo>
                <a:lnTo>
                  <a:pt x="170561" y="8775"/>
                </a:lnTo>
                <a:lnTo>
                  <a:pt x="148374" y="44348"/>
                </a:lnTo>
                <a:lnTo>
                  <a:pt x="145542" y="68491"/>
                </a:lnTo>
                <a:lnTo>
                  <a:pt x="146164" y="79857"/>
                </a:lnTo>
                <a:lnTo>
                  <a:pt x="146227" y="81076"/>
                </a:lnTo>
                <a:lnTo>
                  <a:pt x="163080" y="121386"/>
                </a:lnTo>
                <a:lnTo>
                  <a:pt x="189230" y="136918"/>
                </a:lnTo>
                <a:lnTo>
                  <a:pt x="190881" y="131368"/>
                </a:lnTo>
                <a:lnTo>
                  <a:pt x="183108" y="127914"/>
                </a:lnTo>
                <a:lnTo>
                  <a:pt x="176403" y="123101"/>
                </a:lnTo>
                <a:lnTo>
                  <a:pt x="158496" y="79857"/>
                </a:lnTo>
                <a:lnTo>
                  <a:pt x="157988" y="67779"/>
                </a:lnTo>
                <a:lnTo>
                  <a:pt x="158496" y="56095"/>
                </a:lnTo>
                <a:lnTo>
                  <a:pt x="170738" y="19837"/>
                </a:lnTo>
                <a:lnTo>
                  <a:pt x="183222" y="8991"/>
                </a:lnTo>
                <a:lnTo>
                  <a:pt x="191135" y="5549"/>
                </a:lnTo>
                <a:close/>
              </a:path>
              <a:path w="548639" h="179070">
                <a:moveTo>
                  <a:pt x="535940" y="68491"/>
                </a:moveTo>
                <a:lnTo>
                  <a:pt x="535241" y="56095"/>
                </a:lnTo>
                <a:lnTo>
                  <a:pt x="535241" y="55956"/>
                </a:lnTo>
                <a:lnTo>
                  <a:pt x="533133" y="44348"/>
                </a:lnTo>
                <a:lnTo>
                  <a:pt x="510933" y="8775"/>
                </a:lnTo>
                <a:lnTo>
                  <a:pt x="492379" y="0"/>
                </a:lnTo>
                <a:lnTo>
                  <a:pt x="490347" y="5549"/>
                </a:lnTo>
                <a:lnTo>
                  <a:pt x="498271" y="8991"/>
                </a:lnTo>
                <a:lnTo>
                  <a:pt x="505091" y="13754"/>
                </a:lnTo>
                <a:lnTo>
                  <a:pt x="522960" y="55956"/>
                </a:lnTo>
                <a:lnTo>
                  <a:pt x="522986" y="56095"/>
                </a:lnTo>
                <a:lnTo>
                  <a:pt x="523494" y="67779"/>
                </a:lnTo>
                <a:lnTo>
                  <a:pt x="522986" y="79857"/>
                </a:lnTo>
                <a:lnTo>
                  <a:pt x="521474" y="90830"/>
                </a:lnTo>
                <a:lnTo>
                  <a:pt x="498360" y="127914"/>
                </a:lnTo>
                <a:lnTo>
                  <a:pt x="490601" y="131368"/>
                </a:lnTo>
                <a:lnTo>
                  <a:pt x="492379" y="136918"/>
                </a:lnTo>
                <a:lnTo>
                  <a:pt x="524764" y="112991"/>
                </a:lnTo>
                <a:lnTo>
                  <a:pt x="535241" y="81076"/>
                </a:lnTo>
                <a:lnTo>
                  <a:pt x="535940" y="68491"/>
                </a:lnTo>
                <a:close/>
              </a:path>
              <a:path w="548639" h="179070">
                <a:moveTo>
                  <a:pt x="548640" y="165265"/>
                </a:moveTo>
                <a:lnTo>
                  <a:pt x="0" y="165265"/>
                </a:lnTo>
                <a:lnTo>
                  <a:pt x="0" y="178981"/>
                </a:lnTo>
                <a:lnTo>
                  <a:pt x="548640" y="178981"/>
                </a:lnTo>
                <a:lnTo>
                  <a:pt x="548640" y="165265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027421" y="4480052"/>
            <a:ext cx="48069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90" dirty="0">
                <a:latin typeface="Cambria Math"/>
                <a:cs typeface="Cambria Math"/>
              </a:rPr>
              <a:t>𝑛</a:t>
            </a:r>
            <a:r>
              <a:rPr sz="1150" spc="250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𝑛+1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5922" y="4701336"/>
            <a:ext cx="11112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50" dirty="0">
                <a:latin typeface="Cambria Math"/>
                <a:cs typeface="Cambria Math"/>
              </a:rPr>
              <a:t>2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82614" y="4694224"/>
            <a:ext cx="386080" cy="13970"/>
          </a:xfrm>
          <a:custGeom>
            <a:avLst/>
            <a:gdLst/>
            <a:ahLst/>
            <a:cxnLst/>
            <a:rect l="l" t="t" r="r" b="b"/>
            <a:pathLst>
              <a:path w="386079" h="13970">
                <a:moveTo>
                  <a:pt x="385571" y="0"/>
                </a:moveTo>
                <a:lnTo>
                  <a:pt x="0" y="0"/>
                </a:lnTo>
                <a:lnTo>
                  <a:pt x="0" y="13715"/>
                </a:lnTo>
                <a:lnTo>
                  <a:pt x="385571" y="13715"/>
                </a:lnTo>
                <a:lnTo>
                  <a:pt x="38557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320154" y="4701336"/>
            <a:ext cx="11112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50" dirty="0">
                <a:latin typeface="Cambria Math"/>
                <a:cs typeface="Cambria Math"/>
              </a:rPr>
              <a:t>2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3234" y="4451096"/>
            <a:ext cx="2127885" cy="361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608330" algn="ctr">
              <a:lnSpc>
                <a:spcPts val="930"/>
              </a:lnSpc>
              <a:spcBef>
                <a:spcPts val="110"/>
              </a:spcBef>
            </a:pPr>
            <a:r>
              <a:rPr sz="950" spc="-50" dirty="0">
                <a:latin typeface="Cambria Math"/>
                <a:cs typeface="Cambria Math"/>
              </a:rPr>
              <a:t>2</a:t>
            </a:r>
            <a:endParaRPr sz="950" dirty="0">
              <a:latin typeface="Cambria Math"/>
              <a:cs typeface="Cambria Math"/>
            </a:endParaRPr>
          </a:p>
          <a:p>
            <a:pPr marL="38100">
              <a:lnSpc>
                <a:spcPts val="1710"/>
              </a:lnSpc>
            </a:pP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𝑛</a:t>
            </a:r>
            <a:r>
              <a:rPr sz="1600" spc="204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725" spc="135" baseline="45893" dirty="0">
                <a:latin typeface="Cambria Math"/>
                <a:cs typeface="Cambria Math"/>
              </a:rPr>
              <a:t>𝑛</a:t>
            </a:r>
            <a:r>
              <a:rPr sz="1725" spc="592" baseline="45893" dirty="0">
                <a:latin typeface="Cambria Math"/>
                <a:cs typeface="Cambria Math"/>
              </a:rPr>
              <a:t> </a:t>
            </a:r>
            <a:r>
              <a:rPr sz="1725" baseline="45893" dirty="0">
                <a:latin typeface="Cambria Math"/>
                <a:cs typeface="Cambria Math"/>
              </a:rPr>
              <a:t>+𝑛</a:t>
            </a:r>
            <a:r>
              <a:rPr sz="1725" spc="195" baseline="45893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5" dirty="0"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𝑛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-20" dirty="0">
                <a:latin typeface="Georgia"/>
                <a:cs typeface="Georgia"/>
              </a:rPr>
              <a:t>O(n</a:t>
            </a:r>
            <a:r>
              <a:rPr sz="1575" i="1" spc="-30" baseline="26455" dirty="0">
                <a:latin typeface="Georgia"/>
                <a:cs typeface="Georgia"/>
              </a:rPr>
              <a:t>2</a:t>
            </a:r>
            <a:r>
              <a:rPr sz="1600" i="1" spc="-2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014150" y="1748980"/>
          <a:ext cx="3947158" cy="2109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4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62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6229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100" dirty="0">
                          <a:latin typeface="Georgia"/>
                          <a:cs typeface="Georgia"/>
                        </a:rPr>
                        <a:t>No</a:t>
                      </a:r>
                      <a:r>
                        <a:rPr sz="1400" b="1" i="1" spc="9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5" dirty="0">
                          <a:latin typeface="Georgia"/>
                          <a:cs typeface="Georgia"/>
                        </a:rPr>
                        <a:t>Swaps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7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78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797297" y="3958844"/>
            <a:ext cx="3129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[(n-1)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(n-2)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(n-3)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…..+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-25" dirty="0">
                <a:latin typeface="Georgia"/>
                <a:cs typeface="Georgia"/>
              </a:rPr>
              <a:t>1]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7297" y="4543755"/>
            <a:ext cx="154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Georgia"/>
                <a:cs typeface="Georgia"/>
              </a:rPr>
              <a:t>=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06086" y="4528959"/>
            <a:ext cx="548640" cy="179070"/>
          </a:xfrm>
          <a:custGeom>
            <a:avLst/>
            <a:gdLst/>
            <a:ahLst/>
            <a:cxnLst/>
            <a:rect l="l" t="t" r="r" b="b"/>
            <a:pathLst>
              <a:path w="548639" h="179070">
                <a:moveTo>
                  <a:pt x="191135" y="5549"/>
                </a:moveTo>
                <a:lnTo>
                  <a:pt x="189230" y="0"/>
                </a:lnTo>
                <a:lnTo>
                  <a:pt x="179273" y="3581"/>
                </a:lnTo>
                <a:lnTo>
                  <a:pt x="170561" y="8775"/>
                </a:lnTo>
                <a:lnTo>
                  <a:pt x="148374" y="44348"/>
                </a:lnTo>
                <a:lnTo>
                  <a:pt x="145542" y="68491"/>
                </a:lnTo>
                <a:lnTo>
                  <a:pt x="146164" y="79857"/>
                </a:lnTo>
                <a:lnTo>
                  <a:pt x="146227" y="81076"/>
                </a:lnTo>
                <a:lnTo>
                  <a:pt x="163080" y="121386"/>
                </a:lnTo>
                <a:lnTo>
                  <a:pt x="189230" y="136918"/>
                </a:lnTo>
                <a:lnTo>
                  <a:pt x="190881" y="131368"/>
                </a:lnTo>
                <a:lnTo>
                  <a:pt x="183108" y="127914"/>
                </a:lnTo>
                <a:lnTo>
                  <a:pt x="176403" y="123101"/>
                </a:lnTo>
                <a:lnTo>
                  <a:pt x="158496" y="79857"/>
                </a:lnTo>
                <a:lnTo>
                  <a:pt x="157988" y="67779"/>
                </a:lnTo>
                <a:lnTo>
                  <a:pt x="158496" y="56095"/>
                </a:lnTo>
                <a:lnTo>
                  <a:pt x="170738" y="19837"/>
                </a:lnTo>
                <a:lnTo>
                  <a:pt x="183222" y="8991"/>
                </a:lnTo>
                <a:lnTo>
                  <a:pt x="191135" y="5549"/>
                </a:lnTo>
                <a:close/>
              </a:path>
              <a:path w="548639" h="179070">
                <a:moveTo>
                  <a:pt x="535940" y="68491"/>
                </a:moveTo>
                <a:lnTo>
                  <a:pt x="535241" y="56095"/>
                </a:lnTo>
                <a:lnTo>
                  <a:pt x="535241" y="55956"/>
                </a:lnTo>
                <a:lnTo>
                  <a:pt x="533133" y="44348"/>
                </a:lnTo>
                <a:lnTo>
                  <a:pt x="510933" y="8775"/>
                </a:lnTo>
                <a:lnTo>
                  <a:pt x="492379" y="0"/>
                </a:lnTo>
                <a:lnTo>
                  <a:pt x="490347" y="5549"/>
                </a:lnTo>
                <a:lnTo>
                  <a:pt x="498271" y="8991"/>
                </a:lnTo>
                <a:lnTo>
                  <a:pt x="505091" y="13754"/>
                </a:lnTo>
                <a:lnTo>
                  <a:pt x="522960" y="55956"/>
                </a:lnTo>
                <a:lnTo>
                  <a:pt x="522986" y="56095"/>
                </a:lnTo>
                <a:lnTo>
                  <a:pt x="523494" y="67779"/>
                </a:lnTo>
                <a:lnTo>
                  <a:pt x="522986" y="79857"/>
                </a:lnTo>
                <a:lnTo>
                  <a:pt x="521474" y="90830"/>
                </a:lnTo>
                <a:lnTo>
                  <a:pt x="498360" y="127914"/>
                </a:lnTo>
                <a:lnTo>
                  <a:pt x="490601" y="131368"/>
                </a:lnTo>
                <a:lnTo>
                  <a:pt x="492379" y="136918"/>
                </a:lnTo>
                <a:lnTo>
                  <a:pt x="524764" y="112991"/>
                </a:lnTo>
                <a:lnTo>
                  <a:pt x="535241" y="81076"/>
                </a:lnTo>
                <a:lnTo>
                  <a:pt x="535940" y="68491"/>
                </a:lnTo>
                <a:close/>
              </a:path>
              <a:path w="548639" h="179070">
                <a:moveTo>
                  <a:pt x="548640" y="165265"/>
                </a:moveTo>
                <a:lnTo>
                  <a:pt x="0" y="165265"/>
                </a:lnTo>
                <a:lnTo>
                  <a:pt x="0" y="178981"/>
                </a:lnTo>
                <a:lnTo>
                  <a:pt x="548640" y="178981"/>
                </a:lnTo>
                <a:lnTo>
                  <a:pt x="548640" y="165265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027421" y="4480052"/>
            <a:ext cx="48069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90" dirty="0">
                <a:latin typeface="Cambria Math"/>
                <a:cs typeface="Cambria Math"/>
              </a:rPr>
              <a:t>𝑛</a:t>
            </a:r>
            <a:r>
              <a:rPr sz="1150" spc="250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𝑛+1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5922" y="4701336"/>
            <a:ext cx="11112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50" dirty="0">
                <a:latin typeface="Cambria Math"/>
                <a:cs typeface="Cambria Math"/>
              </a:rPr>
              <a:t>2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19902" y="4694224"/>
            <a:ext cx="386080" cy="13970"/>
          </a:xfrm>
          <a:custGeom>
            <a:avLst/>
            <a:gdLst/>
            <a:ahLst/>
            <a:cxnLst/>
            <a:rect l="l" t="t" r="r" b="b"/>
            <a:pathLst>
              <a:path w="386079" h="13970">
                <a:moveTo>
                  <a:pt x="385572" y="0"/>
                </a:moveTo>
                <a:lnTo>
                  <a:pt x="0" y="0"/>
                </a:lnTo>
                <a:lnTo>
                  <a:pt x="0" y="13715"/>
                </a:lnTo>
                <a:lnTo>
                  <a:pt x="385572" y="13715"/>
                </a:lnTo>
                <a:lnTo>
                  <a:pt x="385572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57442" y="4701336"/>
            <a:ext cx="111125" cy="203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50" spc="-50" dirty="0">
                <a:latin typeface="Cambria Math"/>
                <a:cs typeface="Cambria Math"/>
              </a:rPr>
              <a:t>2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6095" y="4451096"/>
            <a:ext cx="1371600" cy="361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3375">
              <a:lnSpc>
                <a:spcPts val="930"/>
              </a:lnSpc>
              <a:spcBef>
                <a:spcPts val="110"/>
              </a:spcBef>
            </a:pPr>
            <a:r>
              <a:rPr sz="950" spc="-50" dirty="0">
                <a:latin typeface="Cambria Math"/>
                <a:cs typeface="Cambria Math"/>
              </a:rPr>
              <a:t>2</a:t>
            </a:r>
            <a:endParaRPr sz="950" dirty="0">
              <a:latin typeface="Cambria Math"/>
              <a:cs typeface="Cambria Math"/>
            </a:endParaRPr>
          </a:p>
          <a:p>
            <a:pPr marL="38100">
              <a:lnSpc>
                <a:spcPts val="1710"/>
              </a:lnSpc>
            </a:pP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725" spc="135" baseline="45893" dirty="0">
                <a:latin typeface="Cambria Math"/>
                <a:cs typeface="Cambria Math"/>
              </a:rPr>
              <a:t>𝑛</a:t>
            </a:r>
            <a:r>
              <a:rPr sz="1725" spc="630" baseline="45893" dirty="0">
                <a:latin typeface="Cambria Math"/>
                <a:cs typeface="Cambria Math"/>
              </a:rPr>
              <a:t> </a:t>
            </a:r>
            <a:r>
              <a:rPr sz="1725" baseline="45893" dirty="0">
                <a:latin typeface="Cambria Math"/>
                <a:cs typeface="Cambria Math"/>
              </a:rPr>
              <a:t>+𝑛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Ω</a:t>
            </a:r>
            <a:r>
              <a:rPr sz="1600" i="1" spc="-20" dirty="0">
                <a:latin typeface="Georgia"/>
                <a:cs typeface="Georgia"/>
              </a:rPr>
              <a:t>(n</a:t>
            </a:r>
            <a:r>
              <a:rPr sz="1575" i="1" spc="-30" baseline="26455" dirty="0">
                <a:latin typeface="Georgia"/>
                <a:cs typeface="Georgia"/>
              </a:rPr>
              <a:t>2</a:t>
            </a:r>
            <a:r>
              <a:rPr sz="1600" i="1" spc="-2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014150" y="1748980"/>
          <a:ext cx="2631439" cy="2109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114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1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62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50" dirty="0">
                          <a:latin typeface="Georgia"/>
                          <a:cs typeface="Georgia"/>
                        </a:rPr>
                        <a:t>Number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of </a:t>
                      </a:r>
                      <a:r>
                        <a:rPr sz="1400" b="1" i="1" spc="-30" dirty="0">
                          <a:latin typeface="Georgia"/>
                          <a:cs typeface="Georgia"/>
                        </a:rPr>
                        <a:t>Comparisons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30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25" dirty="0">
                          <a:latin typeface="Georgia"/>
                          <a:cs typeface="Georgia"/>
                        </a:rPr>
                        <a:t>….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400" b="1" i="1" spc="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400" b="1" i="1" spc="7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b="1" i="1" spc="-25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122670" y="424433"/>
            <a:ext cx="1353820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6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3637" y="163843"/>
            <a:ext cx="5797296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8717" y="1674063"/>
            <a:ext cx="4268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1573530" algn="l"/>
                <a:tab pos="2313940" algn="l"/>
                <a:tab pos="2806700" algn="l"/>
                <a:tab pos="3409950" algn="l"/>
              </a:tabLst>
            </a:pPr>
            <a:r>
              <a:rPr sz="1600" b="1" i="1" spc="-10" dirty="0">
                <a:latin typeface="Georgia"/>
                <a:cs typeface="Georgia"/>
              </a:rPr>
              <a:t>Selection</a:t>
            </a:r>
            <a:r>
              <a:rPr sz="1600" b="1" i="1" dirty="0">
                <a:latin typeface="Georgia"/>
                <a:cs typeface="Georgia"/>
              </a:rPr>
              <a:t>	</a:t>
            </a:r>
            <a:r>
              <a:rPr sz="1600" b="1" i="1" spc="-20" dirty="0">
                <a:latin typeface="Georgia"/>
                <a:cs typeface="Georgia"/>
              </a:rPr>
              <a:t>sort</a:t>
            </a:r>
            <a:r>
              <a:rPr sz="1600" b="1" i="1" dirty="0">
                <a:latin typeface="Georgia"/>
                <a:cs typeface="Georgia"/>
              </a:rPr>
              <a:t>	</a:t>
            </a:r>
            <a:r>
              <a:rPr sz="1600" b="1" i="1" spc="-25" dirty="0">
                <a:latin typeface="Georgia"/>
                <a:cs typeface="Georgia"/>
              </a:rPr>
              <a:t>is</a:t>
            </a:r>
            <a:r>
              <a:rPr sz="1600" b="1" i="1" dirty="0">
                <a:latin typeface="Georgia"/>
                <a:cs typeface="Georgia"/>
              </a:rPr>
              <a:t>	</a:t>
            </a:r>
            <a:r>
              <a:rPr sz="1600" b="1" i="1" spc="-25" dirty="0">
                <a:latin typeface="Georgia"/>
                <a:cs typeface="Georgia"/>
              </a:rPr>
              <a:t>an</a:t>
            </a:r>
            <a:r>
              <a:rPr sz="1600" b="1" i="1" dirty="0">
                <a:latin typeface="Georgia"/>
                <a:cs typeface="Georgia"/>
              </a:rPr>
              <a:t>	</a:t>
            </a:r>
            <a:r>
              <a:rPr sz="1600" b="1" i="1" spc="-35" dirty="0">
                <a:latin typeface="Georgia"/>
                <a:cs typeface="Georgia"/>
              </a:rPr>
              <a:t>in-</a:t>
            </a:r>
            <a:r>
              <a:rPr sz="1600" b="1" i="1" spc="-10" dirty="0">
                <a:latin typeface="Georgia"/>
                <a:cs typeface="Georgia"/>
              </a:rPr>
              <a:t>place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5229" y="1918461"/>
            <a:ext cx="1163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Georgia"/>
                <a:cs typeface="Georgia"/>
              </a:rPr>
              <a:t>algorithm.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8717" y="2162301"/>
            <a:ext cx="426783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latin typeface="Georgia"/>
                <a:cs typeface="Georgia"/>
              </a:rPr>
              <a:t>	</a:t>
            </a:r>
            <a:r>
              <a:rPr sz="1600" b="1" i="1" dirty="0">
                <a:latin typeface="Georgia"/>
                <a:cs typeface="Georgia"/>
              </a:rPr>
              <a:t>It</a:t>
            </a:r>
            <a:r>
              <a:rPr sz="1600" b="1" i="1" spc="55" dirty="0">
                <a:latin typeface="Georgia"/>
                <a:cs typeface="Georgia"/>
              </a:rPr>
              <a:t>  </a:t>
            </a:r>
            <a:r>
              <a:rPr sz="1600" b="1" i="1" dirty="0">
                <a:latin typeface="Georgia"/>
                <a:cs typeface="Georgia"/>
              </a:rPr>
              <a:t>performs</a:t>
            </a:r>
            <a:r>
              <a:rPr sz="1600" b="1" i="1" spc="55" dirty="0">
                <a:latin typeface="Georgia"/>
                <a:cs typeface="Georgia"/>
              </a:rPr>
              <a:t>  </a:t>
            </a:r>
            <a:r>
              <a:rPr sz="1600" b="1" i="1" dirty="0">
                <a:latin typeface="Georgia"/>
                <a:cs typeface="Georgia"/>
              </a:rPr>
              <a:t>all</a:t>
            </a:r>
            <a:r>
              <a:rPr sz="1600" b="1" i="1" spc="55" dirty="0">
                <a:latin typeface="Georgia"/>
                <a:cs typeface="Georgia"/>
              </a:rPr>
              <a:t>  </a:t>
            </a:r>
            <a:r>
              <a:rPr sz="1600" b="1" i="1" dirty="0">
                <a:latin typeface="Georgia"/>
                <a:cs typeface="Georgia"/>
              </a:rPr>
              <a:t>computation</a:t>
            </a:r>
            <a:r>
              <a:rPr sz="1600" b="1" i="1" spc="55" dirty="0">
                <a:latin typeface="Georgia"/>
                <a:cs typeface="Georgia"/>
              </a:rPr>
              <a:t>  </a:t>
            </a:r>
            <a:r>
              <a:rPr sz="1600" b="1" i="1" dirty="0">
                <a:latin typeface="Georgia"/>
                <a:cs typeface="Georgia"/>
              </a:rPr>
              <a:t>in</a:t>
            </a:r>
            <a:r>
              <a:rPr sz="1600" b="1" i="1" spc="45" dirty="0">
                <a:latin typeface="Georgia"/>
                <a:cs typeface="Georgia"/>
              </a:rPr>
              <a:t>  </a:t>
            </a:r>
            <a:r>
              <a:rPr sz="1600" b="1" i="1" spc="-25" dirty="0">
                <a:latin typeface="Georgia"/>
                <a:cs typeface="Georgia"/>
              </a:rPr>
              <a:t>the </a:t>
            </a:r>
            <a:r>
              <a:rPr sz="1600" b="1" i="1" dirty="0">
                <a:latin typeface="Georgia"/>
                <a:cs typeface="Georgia"/>
              </a:rPr>
              <a:t>original</a:t>
            </a:r>
            <a:r>
              <a:rPr sz="1600" b="1" i="1" spc="46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array</a:t>
            </a:r>
            <a:r>
              <a:rPr sz="1600" b="1" i="1" spc="484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and</a:t>
            </a:r>
            <a:r>
              <a:rPr sz="1600" b="1" i="1" spc="47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no</a:t>
            </a:r>
            <a:r>
              <a:rPr sz="1600" b="1" i="1" spc="4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other</a:t>
            </a:r>
            <a:r>
              <a:rPr sz="1600" b="1" i="1" spc="49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array </a:t>
            </a:r>
            <a:r>
              <a:rPr sz="1600" b="1" i="1" dirty="0">
                <a:latin typeface="Georgia"/>
                <a:cs typeface="Georgia"/>
              </a:rPr>
              <a:t>is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used.</a:t>
            </a:r>
            <a:endParaRPr sz="1600" dirty="0">
              <a:latin typeface="Georgia"/>
              <a:cs typeface="Georgia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latin typeface="Georgia"/>
                <a:cs typeface="Georgia"/>
              </a:rPr>
              <a:t>	</a:t>
            </a:r>
            <a:r>
              <a:rPr sz="1600" b="1" i="1" dirty="0">
                <a:latin typeface="Georgia"/>
                <a:cs typeface="Georgia"/>
              </a:rPr>
              <a:t>Variables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min,</a:t>
            </a:r>
            <a:r>
              <a:rPr sz="1600" b="1" i="1" spc="29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i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,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j</a:t>
            </a:r>
            <a:r>
              <a:rPr sz="1600" b="1" i="1" spc="29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are</a:t>
            </a:r>
            <a:r>
              <a:rPr sz="1600" b="1" i="1" spc="29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required</a:t>
            </a:r>
            <a:r>
              <a:rPr sz="1600" b="1" i="1" spc="29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for </a:t>
            </a:r>
            <a:r>
              <a:rPr sz="1600" b="1" i="1" dirty="0">
                <a:latin typeface="Georgia"/>
                <a:cs typeface="Georgia"/>
              </a:rPr>
              <a:t>any</a:t>
            </a:r>
            <a:r>
              <a:rPr sz="1600" b="1" i="1" spc="2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input</a:t>
            </a:r>
            <a:r>
              <a:rPr sz="1600" b="1" i="1" spc="19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n</a:t>
            </a:r>
            <a:endParaRPr sz="1600" dirty="0">
              <a:latin typeface="Georgia"/>
              <a:cs typeface="Georgia"/>
            </a:endParaRPr>
          </a:p>
          <a:p>
            <a:pPr marL="299085" marR="5715" indent="-287020" algn="just">
              <a:lnSpc>
                <a:spcPct val="100000"/>
              </a:lnSpc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latin typeface="Georgia"/>
                <a:cs typeface="Georgia"/>
              </a:rPr>
              <a:t>	</a:t>
            </a:r>
            <a:r>
              <a:rPr sz="1600" b="1" i="1" dirty="0">
                <a:latin typeface="Georgia"/>
                <a:cs typeface="Georgia"/>
              </a:rPr>
              <a:t>Hence,</a:t>
            </a:r>
            <a:r>
              <a:rPr sz="1600" b="1" i="1" spc="484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the</a:t>
            </a:r>
            <a:r>
              <a:rPr sz="1600" b="1" i="1" spc="40" dirty="0">
                <a:latin typeface="Georgia"/>
                <a:cs typeface="Georgia"/>
              </a:rPr>
              <a:t>  </a:t>
            </a:r>
            <a:r>
              <a:rPr sz="1600" b="1" i="1" dirty="0">
                <a:latin typeface="Georgia"/>
                <a:cs typeface="Georgia"/>
              </a:rPr>
              <a:t>space</a:t>
            </a:r>
            <a:r>
              <a:rPr sz="1600" b="1" i="1" spc="45" dirty="0">
                <a:latin typeface="Georgia"/>
                <a:cs typeface="Georgia"/>
              </a:rPr>
              <a:t>  </a:t>
            </a:r>
            <a:r>
              <a:rPr sz="1600" b="1" i="1" dirty="0">
                <a:latin typeface="Georgia"/>
                <a:cs typeface="Georgia"/>
              </a:rPr>
              <a:t>complexity</a:t>
            </a:r>
            <a:r>
              <a:rPr sz="1600" b="1" i="1" spc="50" dirty="0">
                <a:latin typeface="Georgia"/>
                <a:cs typeface="Georgia"/>
              </a:rPr>
              <a:t>  </a:t>
            </a:r>
            <a:r>
              <a:rPr sz="1600" b="1" i="1" spc="-20" dirty="0">
                <a:latin typeface="Georgia"/>
                <a:cs typeface="Georgia"/>
              </a:rPr>
              <a:t>works </a:t>
            </a:r>
            <a:r>
              <a:rPr sz="1600" b="1" i="1" dirty="0">
                <a:latin typeface="Georgia"/>
                <a:cs typeface="Georgia"/>
              </a:rPr>
              <a:t>out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to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be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O(1).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800" y="1120775"/>
            <a:ext cx="1894839" cy="30797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09"/>
              </a:spcBef>
            </a:pPr>
            <a:r>
              <a:rPr sz="1400" b="1" i="1" dirty="0">
                <a:latin typeface="Georgia"/>
                <a:cs typeface="Georgia"/>
              </a:rPr>
              <a:t>Space</a:t>
            </a:r>
            <a:r>
              <a:rPr sz="1400" b="1" i="1" spc="-20" dirty="0">
                <a:latin typeface="Georgia"/>
                <a:cs typeface="Georgia"/>
              </a:rPr>
              <a:t> </a:t>
            </a:r>
            <a:r>
              <a:rPr sz="1400" b="1" i="1" spc="-10" dirty="0">
                <a:latin typeface="Georgia"/>
                <a:cs typeface="Georgia"/>
              </a:rPr>
              <a:t>Complexity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2" y="206121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308576"/>
            <a:ext cx="5562600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599" y="957580"/>
            <a:ext cx="5570609" cy="4213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6350" indent="-316230" algn="just">
              <a:lnSpc>
                <a:spcPct val="100000"/>
              </a:lnSpc>
              <a:spcBef>
                <a:spcPts val="100"/>
              </a:spcBef>
              <a:buClr>
                <a:srgbClr val="009EA1"/>
              </a:buClr>
              <a:buSzPct val="94444"/>
              <a:buFont typeface="Wingdings"/>
              <a:buChar char=""/>
              <a:tabLst>
                <a:tab pos="329565" algn="l"/>
              </a:tabLst>
            </a:pPr>
            <a:r>
              <a:rPr sz="1800" i="1" spc="140" dirty="0">
                <a:latin typeface="Georgia" panose="02040502050405020303" pitchFamily="18" charset="0"/>
                <a:cs typeface="Georgia"/>
              </a:rPr>
              <a:t>Insertion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sort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works</a:t>
            </a:r>
            <a:r>
              <a:rPr sz="1800" i="1" spc="42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way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many 	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people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sort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a 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hand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10" dirty="0">
                <a:latin typeface="Georgia" panose="02040502050405020303" pitchFamily="18" charset="0"/>
                <a:cs typeface="Georgia"/>
              </a:rPr>
              <a:t>of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playing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10" dirty="0">
                <a:latin typeface="Georgia" panose="02040502050405020303" pitchFamily="18" charset="0"/>
                <a:cs typeface="Georgia"/>
              </a:rPr>
              <a:t>cards.</a:t>
            </a:r>
            <a:endParaRPr sz="1800" dirty="0">
              <a:latin typeface="Georgia" panose="02040502050405020303" pitchFamily="18" charset="0"/>
              <a:cs typeface="Georgia"/>
            </a:endParaRPr>
          </a:p>
          <a:p>
            <a:pPr marL="328295" marR="5080" indent="-316230" algn="just">
              <a:lnSpc>
                <a:spcPct val="100000"/>
              </a:lnSpc>
              <a:spcBef>
                <a:spcPts val="600"/>
              </a:spcBef>
              <a:buClr>
                <a:srgbClr val="009EA1"/>
              </a:buClr>
              <a:buSzPct val="94444"/>
              <a:buFont typeface="Wingdings"/>
              <a:buChar char=""/>
              <a:tabLst>
                <a:tab pos="329565" algn="l"/>
              </a:tabLst>
            </a:pPr>
            <a:r>
              <a:rPr sz="1800" i="1" spc="220" dirty="0">
                <a:latin typeface="Georgia" panose="02040502050405020303" pitchFamily="18" charset="0"/>
                <a:cs typeface="Georgia"/>
              </a:rPr>
              <a:t>We</a:t>
            </a:r>
            <a:r>
              <a:rPr sz="1800" i="1" spc="5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5" dirty="0">
                <a:latin typeface="Georgia" panose="02040502050405020303" pitchFamily="18" charset="0"/>
                <a:cs typeface="Georgia"/>
              </a:rPr>
              <a:t>start</a:t>
            </a:r>
            <a:r>
              <a:rPr sz="1800" i="1" spc="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with</a:t>
            </a:r>
            <a:r>
              <a:rPr sz="1800" i="1" spc="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85" dirty="0">
                <a:latin typeface="Georgia" panose="02040502050405020303" pitchFamily="18" charset="0"/>
                <a:cs typeface="Georgia"/>
              </a:rPr>
              <a:t>an</a:t>
            </a:r>
            <a:r>
              <a:rPr sz="1800" i="1" spc="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85" dirty="0">
                <a:latin typeface="Georgia" panose="02040502050405020303" pitchFamily="18" charset="0"/>
                <a:cs typeface="Georgia"/>
              </a:rPr>
              <a:t>empty</a:t>
            </a:r>
            <a:r>
              <a:rPr sz="1800" i="1" spc="6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left</a:t>
            </a:r>
            <a:r>
              <a:rPr sz="1800" i="1" spc="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hand</a:t>
            </a:r>
            <a:r>
              <a:rPr sz="1800" i="1" spc="6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and 	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 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cards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face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down 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on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14" dirty="0">
                <a:latin typeface="Georgia" panose="02040502050405020303" pitchFamily="18" charset="0"/>
                <a:cs typeface="Georgia"/>
              </a:rPr>
              <a:t>table.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95" dirty="0">
                <a:latin typeface="Georgia" panose="02040502050405020303" pitchFamily="18" charset="0"/>
                <a:cs typeface="Georgia"/>
              </a:rPr>
              <a:t>We 	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then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remove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30" dirty="0">
                <a:latin typeface="Georgia" panose="02040502050405020303" pitchFamily="18" charset="0"/>
                <a:cs typeface="Georgia"/>
              </a:rPr>
              <a:t>one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card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at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a</a:t>
            </a:r>
            <a:r>
              <a:rPr sz="1800" i="1" spc="20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time</a:t>
            </a:r>
            <a:r>
              <a:rPr sz="1800" i="1" spc="21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from</a:t>
            </a:r>
            <a:r>
              <a:rPr sz="1800" i="1" spc="21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the 	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table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85" dirty="0">
                <a:latin typeface="Georgia" panose="02040502050405020303" pitchFamily="18" charset="0"/>
                <a:cs typeface="Georgia"/>
              </a:rPr>
              <a:t>and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insert</a:t>
            </a:r>
            <a:r>
              <a:rPr sz="1800" i="1" spc="409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it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into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41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45" dirty="0">
                <a:latin typeface="Georgia" panose="02040502050405020303" pitchFamily="18" charset="0"/>
                <a:cs typeface="Georgia"/>
              </a:rPr>
              <a:t>correct 	</a:t>
            </a:r>
            <a:r>
              <a:rPr sz="1800" i="1" spc="125" dirty="0">
                <a:latin typeface="Georgia" panose="02040502050405020303" pitchFamily="18" charset="0"/>
                <a:cs typeface="Georgia"/>
              </a:rPr>
              <a:t>position</a:t>
            </a:r>
            <a:r>
              <a:rPr sz="1800" i="1" spc="18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in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18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left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hand.</a:t>
            </a:r>
            <a:endParaRPr sz="1800" dirty="0">
              <a:latin typeface="Georgia" panose="02040502050405020303" pitchFamily="18" charset="0"/>
              <a:cs typeface="Georgia"/>
            </a:endParaRPr>
          </a:p>
          <a:p>
            <a:pPr marL="328295" marR="6985" indent="-316230" algn="just">
              <a:lnSpc>
                <a:spcPct val="100000"/>
              </a:lnSpc>
              <a:spcBef>
                <a:spcPts val="600"/>
              </a:spcBef>
              <a:buClr>
                <a:srgbClr val="009EA1"/>
              </a:buClr>
              <a:buSzPct val="94444"/>
              <a:buFont typeface="Wingdings"/>
              <a:buChar char=""/>
              <a:tabLst>
                <a:tab pos="329565" algn="l"/>
              </a:tabLst>
            </a:pPr>
            <a:r>
              <a:rPr sz="1800" i="1" spc="120" dirty="0">
                <a:latin typeface="Georgia" panose="02040502050405020303" pitchFamily="18" charset="0"/>
                <a:cs typeface="Georgia"/>
              </a:rPr>
              <a:t>To</a:t>
            </a:r>
            <a:r>
              <a:rPr sz="1800" i="1" spc="4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find</a:t>
            </a:r>
            <a:r>
              <a:rPr sz="1800" i="1" spc="5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5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5" dirty="0">
                <a:latin typeface="Georgia" panose="02040502050405020303" pitchFamily="18" charset="0"/>
                <a:cs typeface="Georgia"/>
              </a:rPr>
              <a:t>correct</a:t>
            </a:r>
            <a:r>
              <a:rPr sz="1800" i="1" spc="4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25" dirty="0">
                <a:latin typeface="Georgia" panose="02040502050405020303" pitchFamily="18" charset="0"/>
                <a:cs typeface="Georgia"/>
              </a:rPr>
              <a:t>position</a:t>
            </a:r>
            <a:r>
              <a:rPr sz="1800" i="1" spc="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30" dirty="0">
                <a:latin typeface="Georgia" panose="02040502050405020303" pitchFamily="18" charset="0"/>
                <a:cs typeface="Georgia"/>
              </a:rPr>
              <a:t>for</a:t>
            </a:r>
            <a:r>
              <a:rPr sz="1800" i="1" spc="4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a</a:t>
            </a:r>
            <a:r>
              <a:rPr sz="1800" i="1" spc="5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25" dirty="0">
                <a:latin typeface="Georgia" panose="02040502050405020303" pitchFamily="18" charset="0"/>
                <a:cs typeface="Georgia"/>
              </a:rPr>
              <a:t>card, 	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we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5" dirty="0">
                <a:latin typeface="Georgia" panose="02040502050405020303" pitchFamily="18" charset="0"/>
                <a:cs typeface="Georgia"/>
              </a:rPr>
              <a:t>compare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it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with</a:t>
            </a:r>
            <a:r>
              <a:rPr sz="1800" i="1" spc="155" dirty="0">
                <a:latin typeface="Georgia" panose="02040502050405020303" pitchFamily="18" charset="0"/>
                <a:cs typeface="Georgia"/>
              </a:rPr>
              <a:t>  each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10" dirty="0">
                <a:latin typeface="Georgia" panose="02040502050405020303" pitchFamily="18" charset="0"/>
                <a:cs typeface="Georgia"/>
              </a:rPr>
              <a:t>of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cards 	</a:t>
            </a:r>
            <a:r>
              <a:rPr sz="1800" i="1" spc="155" dirty="0">
                <a:latin typeface="Georgia" panose="02040502050405020303" pitchFamily="18" charset="0"/>
                <a:cs typeface="Georgia"/>
              </a:rPr>
              <a:t>already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in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18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hand,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 from</a:t>
            </a:r>
            <a:r>
              <a:rPr sz="1800" i="1" spc="19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right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30" dirty="0">
                <a:latin typeface="Georgia" panose="02040502050405020303" pitchFamily="18" charset="0"/>
                <a:cs typeface="Georgia"/>
              </a:rPr>
              <a:t>to</a:t>
            </a:r>
            <a:r>
              <a:rPr sz="1800" i="1" spc="18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00" dirty="0">
                <a:latin typeface="Georgia" panose="02040502050405020303" pitchFamily="18" charset="0"/>
                <a:cs typeface="Georgia"/>
              </a:rPr>
              <a:t>left,</a:t>
            </a:r>
            <a:endParaRPr sz="1800" dirty="0">
              <a:latin typeface="Georgia" panose="02040502050405020303" pitchFamily="18" charset="0"/>
              <a:cs typeface="Georgia"/>
            </a:endParaRPr>
          </a:p>
          <a:p>
            <a:pPr marL="328295" marR="7620" indent="-316230" algn="just">
              <a:lnSpc>
                <a:spcPct val="100000"/>
              </a:lnSpc>
              <a:spcBef>
                <a:spcPts val="605"/>
              </a:spcBef>
              <a:buClr>
                <a:srgbClr val="009EA1"/>
              </a:buClr>
              <a:buSzPct val="94444"/>
              <a:buFont typeface="Wingdings"/>
              <a:buChar char=""/>
              <a:tabLst>
                <a:tab pos="329565" algn="l"/>
              </a:tabLst>
            </a:pPr>
            <a:r>
              <a:rPr sz="1800" i="1" spc="365" dirty="0">
                <a:latin typeface="Georgia" panose="02040502050405020303" pitchFamily="18" charset="0"/>
                <a:cs typeface="Georgia"/>
              </a:rPr>
              <a:t>At</a:t>
            </a:r>
            <a:r>
              <a:rPr sz="1800" i="1" spc="8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14" dirty="0">
                <a:latin typeface="Georgia" panose="02040502050405020303" pitchFamily="18" charset="0"/>
                <a:cs typeface="Georgia"/>
              </a:rPr>
              <a:t>all</a:t>
            </a:r>
            <a:r>
              <a:rPr sz="1800" i="1" spc="9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14" dirty="0">
                <a:latin typeface="Georgia" panose="02040502050405020303" pitchFamily="18" charset="0"/>
                <a:cs typeface="Georgia"/>
              </a:rPr>
              <a:t>times,</a:t>
            </a:r>
            <a:r>
              <a:rPr sz="1800" i="1" spc="9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9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cards</a:t>
            </a:r>
            <a:r>
              <a:rPr sz="1800" i="1" spc="9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held</a:t>
            </a:r>
            <a:r>
              <a:rPr sz="1800" i="1" spc="9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70" dirty="0">
                <a:latin typeface="Georgia" panose="02040502050405020303" pitchFamily="18" charset="0"/>
                <a:cs typeface="Georgia"/>
              </a:rPr>
              <a:t>in</a:t>
            </a:r>
            <a:r>
              <a:rPr sz="1800" i="1" spc="9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95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left 	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hand</a:t>
            </a:r>
            <a:r>
              <a:rPr sz="1800" i="1" spc="114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50" dirty="0">
                <a:latin typeface="Georgia" panose="02040502050405020303" pitchFamily="18" charset="0"/>
                <a:cs typeface="Georgia"/>
              </a:rPr>
              <a:t>are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05" dirty="0">
                <a:latin typeface="Georgia" panose="02040502050405020303" pitchFamily="18" charset="0"/>
                <a:cs typeface="Georgia"/>
              </a:rPr>
              <a:t>sorted,</a:t>
            </a:r>
            <a:r>
              <a:rPr sz="1800" i="1" spc="114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75" dirty="0">
                <a:latin typeface="Georgia" panose="02040502050405020303" pitchFamily="18" charset="0"/>
                <a:cs typeface="Georgia"/>
              </a:rPr>
              <a:t>and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30" dirty="0">
                <a:latin typeface="Georgia" panose="02040502050405020303" pitchFamily="18" charset="0"/>
                <a:cs typeface="Georgia"/>
              </a:rPr>
              <a:t>these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cards</a:t>
            </a:r>
            <a:r>
              <a:rPr sz="1800" i="1" spc="120" dirty="0">
                <a:latin typeface="Georgia" panose="02040502050405020303" pitchFamily="18" charset="0"/>
                <a:cs typeface="Georgia"/>
              </a:rPr>
              <a:t>  </a:t>
            </a:r>
            <a:r>
              <a:rPr sz="1800" i="1" spc="125" dirty="0">
                <a:latin typeface="Georgia" panose="02040502050405020303" pitchFamily="18" charset="0"/>
                <a:cs typeface="Georgia"/>
              </a:rPr>
              <a:t>were 	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originally</a:t>
            </a:r>
            <a:r>
              <a:rPr sz="1800" i="1" spc="20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65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19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30" dirty="0">
                <a:latin typeface="Georgia" panose="02040502050405020303" pitchFamily="18" charset="0"/>
                <a:cs typeface="Georgia"/>
              </a:rPr>
              <a:t>top</a:t>
            </a:r>
            <a:r>
              <a:rPr sz="1800" i="1" spc="220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40" dirty="0">
                <a:latin typeface="Georgia" panose="02040502050405020303" pitchFamily="18" charset="0"/>
                <a:cs typeface="Georgia"/>
              </a:rPr>
              <a:t>cards</a:t>
            </a:r>
            <a:r>
              <a:rPr sz="1800" i="1" spc="19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14" dirty="0">
                <a:latin typeface="Georgia" panose="02040502050405020303" pitchFamily="18" charset="0"/>
                <a:cs typeface="Georgia"/>
              </a:rPr>
              <a:t>of</a:t>
            </a:r>
            <a:r>
              <a:rPr sz="1800" i="1" spc="19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60" dirty="0">
                <a:latin typeface="Georgia" panose="02040502050405020303" pitchFamily="18" charset="0"/>
                <a:cs typeface="Georgia"/>
              </a:rPr>
              <a:t>the</a:t>
            </a:r>
            <a:r>
              <a:rPr sz="1800" i="1" spc="204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25" dirty="0">
                <a:latin typeface="Georgia" panose="02040502050405020303" pitchFamily="18" charset="0"/>
                <a:cs typeface="Georgia"/>
              </a:rPr>
              <a:t>pile</a:t>
            </a:r>
            <a:r>
              <a:rPr sz="1800" i="1" spc="19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45" dirty="0">
                <a:latin typeface="Georgia" panose="02040502050405020303" pitchFamily="18" charset="0"/>
                <a:cs typeface="Georgia"/>
              </a:rPr>
              <a:t>on</a:t>
            </a:r>
            <a:r>
              <a:rPr sz="1800" i="1" spc="215" dirty="0">
                <a:latin typeface="Georgia" panose="02040502050405020303" pitchFamily="18" charset="0"/>
                <a:cs typeface="Georgia"/>
              </a:rPr>
              <a:t> </a:t>
            </a:r>
            <a:r>
              <a:rPr sz="1800" i="1" spc="135" dirty="0">
                <a:latin typeface="Georgia" panose="02040502050405020303" pitchFamily="18" charset="0"/>
                <a:cs typeface="Georgia"/>
              </a:rPr>
              <a:t>the 	</a:t>
            </a:r>
            <a:r>
              <a:rPr sz="1800" i="1" spc="95" dirty="0">
                <a:latin typeface="Georgia" panose="02040502050405020303" pitchFamily="18" charset="0"/>
                <a:cs typeface="Georgia"/>
              </a:rPr>
              <a:t>table</a:t>
            </a:r>
            <a:r>
              <a:rPr sz="2400" spc="95" dirty="0">
                <a:latin typeface="Georgia" panose="02040502050405020303" pitchFamily="18" charset="0"/>
                <a:cs typeface="Bahnschrift"/>
              </a:rPr>
              <a:t>.</a:t>
            </a:r>
            <a:endParaRPr sz="2400" dirty="0">
              <a:latin typeface="Georgia" panose="02040502050405020303" pitchFamily="18" charset="0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24599" y="1492377"/>
            <a:ext cx="2684843" cy="2450973"/>
            <a:chOff x="6201473" y="1492377"/>
            <a:chExt cx="2807970" cy="25901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0111" y="1520952"/>
              <a:ext cx="2750819" cy="25328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15760" y="1506664"/>
              <a:ext cx="2779395" cy="2561590"/>
            </a:xfrm>
            <a:custGeom>
              <a:avLst/>
              <a:gdLst/>
              <a:ahLst/>
              <a:cxnLst/>
              <a:rect l="l" t="t" r="r" b="b"/>
              <a:pathLst>
                <a:path w="2779395" h="2561590">
                  <a:moveTo>
                    <a:pt x="0" y="2561463"/>
                  </a:moveTo>
                  <a:lnTo>
                    <a:pt x="2779394" y="2561463"/>
                  </a:lnTo>
                  <a:lnTo>
                    <a:pt x="2779394" y="0"/>
                  </a:lnTo>
                  <a:lnTo>
                    <a:pt x="0" y="0"/>
                  </a:lnTo>
                  <a:lnTo>
                    <a:pt x="0" y="2561463"/>
                  </a:lnTo>
                  <a:close/>
                </a:path>
              </a:pathLst>
            </a:custGeom>
            <a:ln w="28575">
              <a:solidFill>
                <a:srgbClr val="009EA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265267"/>
            <a:ext cx="5337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0444" y="759713"/>
            <a:ext cx="4965955" cy="4153573"/>
          </a:xfrm>
          <a:prstGeom prst="rect">
            <a:avLst/>
          </a:prstGeom>
          <a:ln w="38100">
            <a:solidFill>
              <a:srgbClr val="009EA1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50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Cambria"/>
                <a:cs typeface="Cambria"/>
              </a:rPr>
              <a:t>Step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1: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Repeat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Steps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2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to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5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for i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=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1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to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N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–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50" dirty="0">
                <a:latin typeface="Cambria"/>
                <a:cs typeface="Cambria"/>
              </a:rPr>
              <a:t>1</a:t>
            </a:r>
            <a:endParaRPr dirty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5"/>
              </a:spcBef>
              <a:tabLst>
                <a:tab pos="902335" algn="l"/>
              </a:tabLst>
            </a:pPr>
            <a:r>
              <a:rPr b="1" dirty="0">
                <a:latin typeface="Cambria"/>
                <a:cs typeface="Cambria"/>
              </a:rPr>
              <a:t>Step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25" dirty="0">
                <a:latin typeface="Cambria"/>
                <a:cs typeface="Cambria"/>
              </a:rPr>
              <a:t>2:</a:t>
            </a:r>
            <a:r>
              <a:rPr b="1" dirty="0">
                <a:latin typeface="Cambria"/>
                <a:cs typeface="Cambria"/>
              </a:rPr>
              <a:t>	SET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TEMP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=</a:t>
            </a:r>
            <a:r>
              <a:rPr b="1" spc="-4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ARR[i]</a:t>
            </a:r>
            <a:endParaRPr dirty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  <a:tabLst>
                <a:tab pos="902335" algn="l"/>
              </a:tabLst>
            </a:pPr>
            <a:r>
              <a:rPr b="1" dirty="0">
                <a:latin typeface="Cambria"/>
                <a:cs typeface="Cambria"/>
              </a:rPr>
              <a:t>Step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25" dirty="0">
                <a:latin typeface="Cambria"/>
                <a:cs typeface="Cambria"/>
              </a:rPr>
              <a:t>3:</a:t>
            </a:r>
            <a:r>
              <a:rPr b="1" dirty="0">
                <a:latin typeface="Cambria"/>
                <a:cs typeface="Cambria"/>
              </a:rPr>
              <a:t>	SET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j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=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-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spc="-50" dirty="0">
                <a:latin typeface="Cambria"/>
                <a:cs typeface="Cambria"/>
              </a:rPr>
              <a:t>1</a:t>
            </a:r>
            <a:endParaRPr dirty="0">
              <a:latin typeface="Cambria"/>
              <a:cs typeface="Cambria"/>
            </a:endParaRP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b="1" dirty="0">
                <a:latin typeface="Cambria"/>
                <a:cs typeface="Cambria"/>
              </a:rPr>
              <a:t>Step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25" dirty="0">
                <a:latin typeface="Cambria"/>
                <a:cs typeface="Cambria"/>
              </a:rPr>
              <a:t>4:</a:t>
            </a:r>
            <a:r>
              <a:rPr b="1" dirty="0">
                <a:latin typeface="Cambria"/>
                <a:cs typeface="Cambria"/>
              </a:rPr>
              <a:t>	Repeat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while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lang="en-US" b="1" dirty="0" smtClean="0">
                <a:latin typeface="Cambria"/>
                <a:cs typeface="Cambria"/>
              </a:rPr>
              <a:t>j&gt;=0 &amp;&amp; a[j]&gt;Temp</a:t>
            </a: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b="1" dirty="0">
                <a:latin typeface="Cambria"/>
                <a:cs typeface="Cambria"/>
              </a:rPr>
              <a:t> </a:t>
            </a:r>
            <a:r>
              <a:rPr lang="en-US" b="1" dirty="0" smtClean="0">
                <a:latin typeface="Cambria"/>
                <a:cs typeface="Cambria"/>
              </a:rPr>
              <a:t>           </a:t>
            </a:r>
            <a:r>
              <a:rPr b="1" dirty="0" smtClean="0">
                <a:latin typeface="Cambria"/>
                <a:cs typeface="Cambria"/>
              </a:rPr>
              <a:t>SET</a:t>
            </a:r>
            <a:r>
              <a:rPr b="1" spc="-30" dirty="0" smtClean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ARR[j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+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1]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=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ARR[j]</a:t>
            </a:r>
            <a:endParaRPr dirty="0">
              <a:latin typeface="Cambria"/>
              <a:cs typeface="Cambria"/>
            </a:endParaRPr>
          </a:p>
          <a:p>
            <a:pPr marL="672465">
              <a:lnSpc>
                <a:spcPct val="100000"/>
              </a:lnSpc>
              <a:spcBef>
                <a:spcPts val="420"/>
              </a:spcBef>
            </a:pPr>
            <a:r>
              <a:rPr b="1" dirty="0">
                <a:latin typeface="Cambria"/>
                <a:cs typeface="Cambria"/>
              </a:rPr>
              <a:t>SET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j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=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j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-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50" dirty="0">
                <a:latin typeface="Cambria"/>
                <a:cs typeface="Cambria"/>
              </a:rPr>
              <a:t>1</a:t>
            </a:r>
            <a:endParaRPr dirty="0">
              <a:latin typeface="Cambria"/>
              <a:cs typeface="Cambria"/>
            </a:endParaRPr>
          </a:p>
          <a:p>
            <a:pPr marL="584200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Cambria"/>
                <a:cs typeface="Cambria"/>
              </a:rPr>
              <a:t>[END</a:t>
            </a:r>
            <a:r>
              <a:rPr b="1" spc="-5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4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INNER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LOOP]</a:t>
            </a:r>
            <a:endParaRPr dirty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b="1" dirty="0">
                <a:latin typeface="Cambria"/>
                <a:cs typeface="Cambria"/>
              </a:rPr>
              <a:t>Step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5: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SET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ARR[j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+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1]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=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TEMP</a:t>
            </a:r>
            <a:endParaRPr dirty="0">
              <a:latin typeface="Cambria"/>
              <a:cs typeface="Cambria"/>
            </a:endParaRP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b="1" dirty="0">
                <a:latin typeface="Cambria"/>
                <a:cs typeface="Cambria"/>
              </a:rPr>
              <a:t>[END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LOOP] </a:t>
            </a:r>
            <a:r>
              <a:rPr b="1" dirty="0">
                <a:latin typeface="Cambria"/>
                <a:cs typeface="Cambria"/>
              </a:rPr>
              <a:t>Step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6: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EXIT</a:t>
            </a:r>
            <a:endParaRPr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590550"/>
            <a:ext cx="4356355" cy="4561571"/>
          </a:xfrm>
          <a:custGeom>
            <a:avLst/>
            <a:gdLst/>
            <a:ahLst/>
            <a:cxnLst/>
            <a:rect l="l" t="t" r="r" b="b"/>
            <a:pathLst>
              <a:path w="4189729" h="4057015">
                <a:moveTo>
                  <a:pt x="0" y="4056888"/>
                </a:moveTo>
                <a:lnTo>
                  <a:pt x="4189476" y="4056888"/>
                </a:lnTo>
                <a:lnTo>
                  <a:pt x="4189476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4410887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50"/>
              </a:spcBef>
            </a:pPr>
            <a:r>
              <a:rPr lang="en-US" sz="1400" b="1" u="heavy" spc="-20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lang="en-US" sz="1400" b="1" u="heavy" spc="4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lang="en-US" sz="1400" b="1" u="heavy" spc="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spc="-2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lang="en-US" sz="14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1: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Steps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2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to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for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to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N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–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5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2: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TEMP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</a:t>
            </a:r>
            <a:r>
              <a:rPr lang="en-US" sz="1600" b="1" spc="-10" dirty="0" err="1" smtClean="0">
                <a:latin typeface="Cambria"/>
                <a:cs typeface="Cambria"/>
              </a:rPr>
              <a:t>i</a:t>
            </a:r>
            <a:r>
              <a:rPr lang="en-US" sz="1600" b="1" spc="-10" dirty="0" smtClean="0">
                <a:latin typeface="Cambria"/>
                <a:cs typeface="Cambria"/>
              </a:rPr>
              <a:t>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3: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5" dirty="0" smtClean="0">
                <a:latin typeface="Cambria"/>
                <a:cs typeface="Cambria"/>
              </a:rPr>
              <a:t>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4:</a:t>
            </a:r>
            <a:r>
              <a:rPr lang="en-US" sz="1600" b="1" dirty="0" smtClean="0">
                <a:latin typeface="Cambria"/>
                <a:cs typeface="Cambria"/>
              </a:rPr>
              <a:t>	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            SET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ARR[j]</a:t>
            </a:r>
            <a:endParaRPr lang="en-US" sz="1600" dirty="0" smtClean="0">
              <a:latin typeface="Cambria"/>
              <a:cs typeface="Cambria"/>
            </a:endParaRPr>
          </a:p>
          <a:p>
            <a:pPr marL="672465">
              <a:lnSpc>
                <a:spcPct val="100000"/>
              </a:lnSpc>
              <a:spcBef>
                <a:spcPts val="420"/>
              </a:spcBef>
            </a:pP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584200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5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INNER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LOOP]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5: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TEMP</a:t>
            </a:r>
            <a:endParaRPr lang="en-US" sz="1600" dirty="0" smtClean="0">
              <a:latin typeface="Cambria"/>
              <a:cs typeface="Cambria"/>
            </a:endParaRP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LOOP] </a:t>
            </a: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6: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EXIT</a:t>
            </a:r>
            <a:endParaRPr lang="en-US"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514351"/>
            <a:ext cx="4508755" cy="4302378"/>
          </a:xfrm>
          <a:custGeom>
            <a:avLst/>
            <a:gdLst/>
            <a:ahLst/>
            <a:cxnLst/>
            <a:rect l="l" t="t" r="r" b="b"/>
            <a:pathLst>
              <a:path w="4189729" h="4057015">
                <a:moveTo>
                  <a:pt x="0" y="4056888"/>
                </a:moveTo>
                <a:lnTo>
                  <a:pt x="4189476" y="4056888"/>
                </a:lnTo>
                <a:lnTo>
                  <a:pt x="4189476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09600" y="590551"/>
            <a:ext cx="4419599" cy="3876061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50"/>
              </a:spcBef>
            </a:pPr>
            <a:r>
              <a:rPr lang="en-US" sz="1400" b="1" u="heavy" spc="-20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lang="en-US" sz="1400" b="1" u="heavy" spc="4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lang="en-US" sz="1400" b="1" u="heavy" spc="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spc="-2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lang="en-US" sz="14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1: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Steps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2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to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for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to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N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–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5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2: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TEMP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</a:t>
            </a:r>
            <a:r>
              <a:rPr lang="en-US" sz="1600" b="1" spc="-10" dirty="0" err="1" smtClean="0">
                <a:latin typeface="Cambria"/>
                <a:cs typeface="Cambria"/>
              </a:rPr>
              <a:t>i</a:t>
            </a:r>
            <a:r>
              <a:rPr lang="en-US" sz="1600" b="1" spc="-10" dirty="0" smtClean="0">
                <a:latin typeface="Cambria"/>
                <a:cs typeface="Cambria"/>
              </a:rPr>
              <a:t>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3: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5" dirty="0" smtClean="0">
                <a:latin typeface="Cambria"/>
                <a:cs typeface="Cambria"/>
              </a:rPr>
              <a:t>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4:</a:t>
            </a:r>
            <a:r>
              <a:rPr lang="en-US" sz="1600" b="1" dirty="0" smtClean="0">
                <a:latin typeface="Cambria"/>
                <a:cs typeface="Cambria"/>
              </a:rPr>
              <a:t>	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            SET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ARR[j]</a:t>
            </a:r>
            <a:endParaRPr lang="en-US" sz="1600" dirty="0" smtClean="0">
              <a:latin typeface="Cambria"/>
              <a:cs typeface="Cambria"/>
            </a:endParaRPr>
          </a:p>
          <a:p>
            <a:pPr marL="672465">
              <a:lnSpc>
                <a:spcPct val="100000"/>
              </a:lnSpc>
              <a:spcBef>
                <a:spcPts val="420"/>
              </a:spcBef>
            </a:pP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584200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5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INNER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LOOP]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5: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TEMP</a:t>
            </a:r>
            <a:endParaRPr lang="en-US" sz="1600" dirty="0" smtClean="0">
              <a:latin typeface="Cambria"/>
              <a:cs typeface="Cambria"/>
            </a:endParaRP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LOOP]</a:t>
            </a: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6: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EXIT</a:t>
            </a:r>
            <a:endParaRPr lang="en-US"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200" y="2867207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6100" y="2114550"/>
            <a:ext cx="3191510" cy="13227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Space</a:t>
            </a:r>
            <a:r>
              <a:rPr sz="2000" b="1" i="1" spc="-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Complexity</a:t>
            </a:r>
            <a:endParaRPr sz="20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21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Complexity</a:t>
            </a:r>
            <a:endParaRPr sz="20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Growth</a:t>
            </a:r>
            <a:r>
              <a:rPr sz="2000" b="1" i="1" spc="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function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8894" y="285750"/>
            <a:ext cx="7514035" cy="1314449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25034" y="2936557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8948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704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4"/>
          <p:cNvSpPr/>
          <p:nvPr/>
        </p:nvSpPr>
        <p:spPr>
          <a:xfrm>
            <a:off x="520445" y="514351"/>
            <a:ext cx="4280155" cy="4302378"/>
          </a:xfrm>
          <a:custGeom>
            <a:avLst/>
            <a:gdLst/>
            <a:ahLst/>
            <a:cxnLst/>
            <a:rect l="l" t="t" r="r" b="b"/>
            <a:pathLst>
              <a:path w="4189729" h="4057015">
                <a:moveTo>
                  <a:pt x="0" y="4056888"/>
                </a:moveTo>
                <a:lnTo>
                  <a:pt x="4189476" y="4056888"/>
                </a:lnTo>
                <a:lnTo>
                  <a:pt x="4189476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5"/>
          <p:cNvSpPr txBox="1"/>
          <p:nvPr/>
        </p:nvSpPr>
        <p:spPr>
          <a:xfrm>
            <a:off x="609600" y="590551"/>
            <a:ext cx="4419599" cy="3876061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50"/>
              </a:spcBef>
            </a:pPr>
            <a:r>
              <a:rPr lang="en-US" sz="1400" b="1" u="heavy" spc="-20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lang="en-US" sz="1400" b="1" u="heavy" spc="4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lang="en-US" sz="1400" b="1" u="heavy" spc="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spc="-2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lang="en-US" sz="14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1: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1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lang="en-US" sz="1600" b="1" spc="-1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lang="en-US" sz="1600" b="1" spc="-2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for </a:t>
            </a:r>
            <a:r>
              <a:rPr lang="en-US" sz="1600" b="1" dirty="0" err="1" smtClean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lang="en-US" sz="1600" b="1" spc="-2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lang="en-US" sz="1600" b="1" spc="-2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lang="en-US" sz="1600" b="1" spc="-2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lang="en-US" sz="1600" b="1" spc="-2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lang="en-US" sz="1600" dirty="0" smtClean="0">
              <a:solidFill>
                <a:srgbClr val="FF0000"/>
              </a:solidFill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5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2: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TEMP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</a:t>
            </a:r>
            <a:r>
              <a:rPr lang="en-US" sz="1600" b="1" spc="-10" dirty="0" err="1" smtClean="0">
                <a:latin typeface="Cambria"/>
                <a:cs typeface="Cambria"/>
              </a:rPr>
              <a:t>i</a:t>
            </a:r>
            <a:r>
              <a:rPr lang="en-US" sz="1600" b="1" spc="-10" dirty="0" smtClean="0">
                <a:latin typeface="Cambria"/>
                <a:cs typeface="Cambria"/>
              </a:rPr>
              <a:t>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3: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5" dirty="0" smtClean="0">
                <a:latin typeface="Cambria"/>
                <a:cs typeface="Cambria"/>
              </a:rPr>
              <a:t>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4:</a:t>
            </a:r>
            <a:r>
              <a:rPr lang="en-US" sz="1600" b="1" dirty="0" smtClean="0">
                <a:latin typeface="Cambria"/>
                <a:cs typeface="Cambria"/>
              </a:rPr>
              <a:t>	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            SET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ARR[j]</a:t>
            </a:r>
            <a:endParaRPr lang="en-US" sz="1600" dirty="0" smtClean="0">
              <a:latin typeface="Cambria"/>
              <a:cs typeface="Cambria"/>
            </a:endParaRPr>
          </a:p>
          <a:p>
            <a:pPr marL="672465">
              <a:lnSpc>
                <a:spcPct val="100000"/>
              </a:lnSpc>
              <a:spcBef>
                <a:spcPts val="420"/>
              </a:spcBef>
            </a:pP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584200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5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INNER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LOOP]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5: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TEMP</a:t>
            </a:r>
            <a:endParaRPr lang="en-US" sz="1600" dirty="0" smtClean="0">
              <a:latin typeface="Cambria"/>
              <a:cs typeface="Cambria"/>
            </a:endParaRP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LOOP]</a:t>
            </a: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6: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EXIT</a:t>
            </a:r>
            <a:endParaRPr lang="en-US" sz="16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38700" y="2961132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1328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94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4"/>
          <p:cNvSpPr/>
          <p:nvPr/>
        </p:nvSpPr>
        <p:spPr>
          <a:xfrm>
            <a:off x="520446" y="514351"/>
            <a:ext cx="4318254" cy="4302378"/>
          </a:xfrm>
          <a:custGeom>
            <a:avLst/>
            <a:gdLst/>
            <a:ahLst/>
            <a:cxnLst/>
            <a:rect l="l" t="t" r="r" b="b"/>
            <a:pathLst>
              <a:path w="4189729" h="4057015">
                <a:moveTo>
                  <a:pt x="0" y="4056888"/>
                </a:moveTo>
                <a:lnTo>
                  <a:pt x="4189476" y="4056888"/>
                </a:lnTo>
                <a:lnTo>
                  <a:pt x="4189476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5"/>
          <p:cNvSpPr txBox="1"/>
          <p:nvPr/>
        </p:nvSpPr>
        <p:spPr>
          <a:xfrm>
            <a:off x="609600" y="590551"/>
            <a:ext cx="4458939" cy="3876061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50"/>
              </a:spcBef>
            </a:pPr>
            <a:r>
              <a:rPr lang="en-US" sz="1400" b="1" u="heavy" spc="-20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lang="en-US" sz="1400" b="1" u="heavy" spc="4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lang="en-US" sz="1400" b="1" u="heavy" spc="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lang="en-US" sz="1400" b="1" u="heavy" spc="-25" dirty="0" smtClean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lang="en-US" sz="14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1: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Steps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2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to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for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to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N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–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5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2:</a:t>
            </a:r>
            <a:r>
              <a:rPr lang="en-US" sz="1600" b="1" dirty="0" smtClean="0"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r>
              <a:rPr lang="en-US" sz="1600" b="1" spc="-2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lang="en-US" sz="1600" b="1" spc="-4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solidFill>
                  <a:srgbClr val="FF0000"/>
                </a:solidFill>
                <a:latin typeface="Cambria"/>
                <a:cs typeface="Cambria"/>
              </a:rPr>
              <a:t>ARR[</a:t>
            </a:r>
            <a:r>
              <a:rPr lang="en-US" sz="1600" b="1" spc="-10" dirty="0" err="1" smtClean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lang="en-US" sz="1600" b="1" spc="-10" dirty="0" smtClean="0">
                <a:solidFill>
                  <a:srgbClr val="FF0000"/>
                </a:solidFill>
                <a:latin typeface="Cambria"/>
                <a:cs typeface="Cambria"/>
              </a:rPr>
              <a:t>]</a:t>
            </a:r>
            <a:endParaRPr lang="en-US" sz="1600" dirty="0" smtClean="0">
              <a:solidFill>
                <a:srgbClr val="FF0000"/>
              </a:solidFill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3:</a:t>
            </a:r>
            <a:r>
              <a:rPr lang="en-US" sz="1600" b="1" dirty="0" smtClean="0">
                <a:latin typeface="Cambria"/>
                <a:cs typeface="Cambria"/>
              </a:rPr>
              <a:t>	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5" dirty="0" smtClean="0">
                <a:latin typeface="Cambria"/>
                <a:cs typeface="Cambria"/>
              </a:rPr>
              <a:t> </a:t>
            </a:r>
            <a:r>
              <a:rPr lang="en-US" sz="1600" b="1" dirty="0" err="1" smtClean="0">
                <a:latin typeface="Cambria"/>
                <a:cs typeface="Cambria"/>
              </a:rPr>
              <a:t>i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25" dirty="0" smtClean="0">
                <a:latin typeface="Cambria"/>
                <a:cs typeface="Cambria"/>
              </a:rPr>
              <a:t>4:</a:t>
            </a:r>
            <a:r>
              <a:rPr lang="en-US" sz="1600" b="1" dirty="0" smtClean="0">
                <a:latin typeface="Cambria"/>
                <a:cs typeface="Cambria"/>
              </a:rPr>
              <a:t>	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672465" marR="700405" indent="-533400">
              <a:lnSpc>
                <a:spcPts val="2520"/>
              </a:lnSpc>
              <a:spcBef>
                <a:spcPts val="180"/>
              </a:spcBef>
              <a:tabLst>
                <a:tab pos="902335" algn="l"/>
              </a:tabLst>
            </a:pPr>
            <a:r>
              <a:rPr lang="en-US" sz="1600" b="1" dirty="0" smtClean="0">
                <a:latin typeface="Cambria"/>
                <a:cs typeface="Cambria"/>
              </a:rPr>
              <a:t>            SET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ARR[j]</a:t>
            </a:r>
            <a:endParaRPr lang="en-US" sz="1600" dirty="0" smtClean="0">
              <a:latin typeface="Cambria"/>
              <a:cs typeface="Cambria"/>
            </a:endParaRPr>
          </a:p>
          <a:p>
            <a:pPr marL="672465">
              <a:lnSpc>
                <a:spcPct val="100000"/>
              </a:lnSpc>
              <a:spcBef>
                <a:spcPts val="420"/>
              </a:spcBef>
            </a:pP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-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spc="-50" dirty="0" smtClean="0">
                <a:latin typeface="Cambria"/>
                <a:cs typeface="Cambria"/>
              </a:rPr>
              <a:t>1</a:t>
            </a:r>
            <a:endParaRPr lang="en-US" sz="1600" dirty="0" smtClean="0">
              <a:latin typeface="Cambria"/>
              <a:cs typeface="Cambria"/>
            </a:endParaRPr>
          </a:p>
          <a:p>
            <a:pPr marL="584200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5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4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INNER</a:t>
            </a:r>
            <a:r>
              <a:rPr lang="en-US" sz="1600" b="1" spc="-15" dirty="0" smtClean="0">
                <a:latin typeface="Cambria"/>
                <a:cs typeface="Cambria"/>
              </a:rPr>
              <a:t> </a:t>
            </a:r>
            <a:r>
              <a:rPr lang="en-US" sz="1600" b="1" spc="-10" dirty="0" smtClean="0">
                <a:latin typeface="Cambria"/>
                <a:cs typeface="Cambria"/>
              </a:rPr>
              <a:t>LOOP]</a:t>
            </a:r>
            <a:endParaRPr lang="en-US" sz="1600" dirty="0" smtClean="0">
              <a:latin typeface="Cambria"/>
              <a:cs typeface="Cambria"/>
            </a:endParaRPr>
          </a:p>
          <a:p>
            <a:pPr marL="139065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5: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SET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ARR[j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+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1]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=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TEMP</a:t>
            </a:r>
            <a:endParaRPr lang="en-US" sz="1600" dirty="0" smtClean="0">
              <a:latin typeface="Cambria"/>
              <a:cs typeface="Cambria"/>
            </a:endParaRP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[END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OF</a:t>
            </a:r>
            <a:r>
              <a:rPr lang="en-US" sz="1600" b="1" spc="-25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LOOP]</a:t>
            </a:r>
          </a:p>
          <a:p>
            <a:pPr marL="139065" marR="2447290" indent="354965">
              <a:lnSpc>
                <a:spcPct val="131200"/>
              </a:lnSpc>
              <a:spcBef>
                <a:spcPts val="5"/>
              </a:spcBef>
            </a:pPr>
            <a:r>
              <a:rPr lang="en-US" sz="1600" b="1" dirty="0" smtClean="0">
                <a:latin typeface="Cambria"/>
                <a:cs typeface="Cambria"/>
              </a:rPr>
              <a:t>Step</a:t>
            </a:r>
            <a:r>
              <a:rPr lang="en-US" sz="1600" b="1" spc="-2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6:</a:t>
            </a:r>
            <a:r>
              <a:rPr lang="en-US" sz="1600" b="1" spc="-10" dirty="0" smtClean="0">
                <a:latin typeface="Cambria"/>
                <a:cs typeface="Cambria"/>
              </a:rPr>
              <a:t> </a:t>
            </a:r>
            <a:r>
              <a:rPr lang="en-US" sz="1600" b="1" spc="-20" dirty="0" smtClean="0">
                <a:latin typeface="Cambria"/>
                <a:cs typeface="Cambria"/>
              </a:rPr>
              <a:t>EXIT</a:t>
            </a:r>
            <a:endParaRPr lang="en-US" sz="16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3: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j=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i-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6282" y="217246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3996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356352" y="218008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5335" y="18569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49"/>
                </a:moveTo>
                <a:lnTo>
                  <a:pt x="38100" y="95249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49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6636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432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282946" y="2166366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2184" y="18432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282946" y="2166366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2184" y="18432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282946" y="2166366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2184" y="18432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798567" y="2101977"/>
            <a:ext cx="629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Georgia"/>
                <a:cs typeface="Georgia"/>
              </a:rPr>
              <a:t>j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140" dirty="0">
                <a:latin typeface="Georgia"/>
                <a:cs typeface="Georgia"/>
              </a:rPr>
              <a:t>-</a:t>
            </a:r>
            <a:r>
              <a:rPr sz="2000" b="1" i="1" spc="-50" dirty="0"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2603" y="1747266"/>
            <a:ext cx="114300" cy="320040"/>
          </a:xfrm>
          <a:custGeom>
            <a:avLst/>
            <a:gdLst/>
            <a:ahLst/>
            <a:cxnLst/>
            <a:rect l="l" t="t" r="r" b="b"/>
            <a:pathLst>
              <a:path w="114300" h="320039">
                <a:moveTo>
                  <a:pt x="76200" y="95250"/>
                </a:moveTo>
                <a:lnTo>
                  <a:pt x="38100" y="95250"/>
                </a:lnTo>
                <a:lnTo>
                  <a:pt x="38100" y="320040"/>
                </a:lnTo>
                <a:lnTo>
                  <a:pt x="76200" y="320040"/>
                </a:lnTo>
                <a:lnTo>
                  <a:pt x="76200" y="95250"/>
                </a:lnTo>
                <a:close/>
              </a:path>
              <a:path w="114300" h="3200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00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3759" y="3631691"/>
            <a:ext cx="1649095" cy="325730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 smtClean="0">
                <a:latin typeface="Georgia"/>
                <a:cs typeface="Georgia"/>
              </a:rPr>
              <a:t>≤</a:t>
            </a:r>
            <a:r>
              <a:rPr lang="en-US" sz="2000" b="1" i="1" spc="5" dirty="0">
                <a:latin typeface="Georgia"/>
                <a:cs typeface="Georgia"/>
              </a:rPr>
              <a:t> </a:t>
            </a:r>
            <a:r>
              <a:rPr lang="en-US" sz="2000" b="1" i="1" spc="5" dirty="0" smtClean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798567" y="2101977"/>
            <a:ext cx="629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Georgia"/>
                <a:cs typeface="Georgia"/>
              </a:rPr>
              <a:t>j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140" dirty="0">
                <a:latin typeface="Georgia"/>
                <a:cs typeface="Georgia"/>
              </a:rPr>
              <a:t>-</a:t>
            </a:r>
            <a:r>
              <a:rPr sz="2000" b="1" i="1" spc="-50" dirty="0"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2603" y="1747266"/>
            <a:ext cx="114300" cy="320040"/>
          </a:xfrm>
          <a:custGeom>
            <a:avLst/>
            <a:gdLst/>
            <a:ahLst/>
            <a:cxnLst/>
            <a:rect l="l" t="t" r="r" b="b"/>
            <a:pathLst>
              <a:path w="114300" h="320039">
                <a:moveTo>
                  <a:pt x="76200" y="95250"/>
                </a:moveTo>
                <a:lnTo>
                  <a:pt x="38100" y="95250"/>
                </a:lnTo>
                <a:lnTo>
                  <a:pt x="38100" y="320040"/>
                </a:lnTo>
                <a:lnTo>
                  <a:pt x="76200" y="320040"/>
                </a:lnTo>
                <a:lnTo>
                  <a:pt x="76200" y="95250"/>
                </a:lnTo>
                <a:close/>
              </a:path>
              <a:path w="114300" h="3200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00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[END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INNER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798567" y="2101977"/>
            <a:ext cx="629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Georgia"/>
                <a:cs typeface="Georgia"/>
              </a:rPr>
              <a:t>j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140" dirty="0">
                <a:latin typeface="Georgia"/>
                <a:cs typeface="Georgia"/>
              </a:rPr>
              <a:t>-</a:t>
            </a:r>
            <a:r>
              <a:rPr sz="2000" b="1" i="1" spc="-50" dirty="0"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2603" y="1747266"/>
            <a:ext cx="114300" cy="320040"/>
          </a:xfrm>
          <a:custGeom>
            <a:avLst/>
            <a:gdLst/>
            <a:ahLst/>
            <a:cxnLst/>
            <a:rect l="l" t="t" r="r" b="b"/>
            <a:pathLst>
              <a:path w="114300" h="320039">
                <a:moveTo>
                  <a:pt x="76200" y="95250"/>
                </a:moveTo>
                <a:lnTo>
                  <a:pt x="38100" y="95250"/>
                </a:lnTo>
                <a:lnTo>
                  <a:pt x="38100" y="320040"/>
                </a:lnTo>
                <a:lnTo>
                  <a:pt x="76200" y="320040"/>
                </a:lnTo>
                <a:lnTo>
                  <a:pt x="76200" y="95250"/>
                </a:lnTo>
                <a:close/>
              </a:path>
              <a:path w="114300" h="3200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00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798567" y="2101977"/>
            <a:ext cx="629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Georgia"/>
                <a:cs typeface="Georgia"/>
              </a:rPr>
              <a:t>j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140" dirty="0">
                <a:latin typeface="Georgia"/>
                <a:cs typeface="Georgia"/>
              </a:rPr>
              <a:t>-</a:t>
            </a:r>
            <a:r>
              <a:rPr sz="2000" b="1" i="1" spc="-50" dirty="0"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2603" y="1747266"/>
            <a:ext cx="114300" cy="320040"/>
          </a:xfrm>
          <a:custGeom>
            <a:avLst/>
            <a:gdLst/>
            <a:ahLst/>
            <a:cxnLst/>
            <a:rect l="l" t="t" r="r" b="b"/>
            <a:pathLst>
              <a:path w="114300" h="320039">
                <a:moveTo>
                  <a:pt x="76200" y="95250"/>
                </a:moveTo>
                <a:lnTo>
                  <a:pt x="38100" y="95250"/>
                </a:lnTo>
                <a:lnTo>
                  <a:pt x="38100" y="320040"/>
                </a:lnTo>
                <a:lnTo>
                  <a:pt x="76200" y="320040"/>
                </a:lnTo>
                <a:lnTo>
                  <a:pt x="76200" y="95250"/>
                </a:lnTo>
                <a:close/>
              </a:path>
              <a:path w="114300" h="3200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00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4540" y="896711"/>
            <a:ext cx="8140065" cy="38042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b="1" i="1" dirty="0">
                <a:latin typeface="Georgia"/>
                <a:cs typeface="Georgia"/>
              </a:rPr>
              <a:t>Space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Complexity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S(n)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EC7C30"/>
              </a:buClr>
              <a:buSzPct val="97222"/>
              <a:buFont typeface="Wingdings"/>
              <a:buChar char=""/>
              <a:tabLst>
                <a:tab pos="354965" algn="l"/>
              </a:tabLst>
            </a:pP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amount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memory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required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solve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given</a:t>
            </a:r>
            <a:endParaRPr sz="1800" dirty="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latin typeface="Georgia"/>
                <a:cs typeface="Georgia"/>
              </a:rPr>
              <a:t>problem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called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solidFill>
                  <a:srgbClr val="EC7C30"/>
                </a:solidFill>
                <a:latin typeface="Georgia"/>
                <a:cs typeface="Georgia"/>
              </a:rPr>
              <a:t>space</a:t>
            </a:r>
            <a:r>
              <a:rPr sz="1800" b="1" i="1" spc="1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1800" b="1" i="1" spc="-10" dirty="0">
                <a:solidFill>
                  <a:srgbClr val="EC7C30"/>
                </a:solidFill>
                <a:latin typeface="Georgia"/>
                <a:cs typeface="Georgia"/>
              </a:rPr>
              <a:t>complexity.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EC7C30"/>
              </a:buClr>
              <a:buSzPct val="97222"/>
              <a:buFont typeface="Wingdings"/>
              <a:buChar char=""/>
              <a:tabLst>
                <a:tab pos="354965" algn="l"/>
              </a:tabLst>
            </a:pPr>
            <a:r>
              <a:rPr sz="1800" b="1" i="1" dirty="0">
                <a:latin typeface="Georgia"/>
                <a:cs typeface="Georgia"/>
              </a:rPr>
              <a:t>Example-</a:t>
            </a:r>
            <a:r>
              <a:rPr sz="1800" b="1" i="1" spc="-65" dirty="0">
                <a:latin typeface="Georgia"/>
                <a:cs typeface="Georgia"/>
              </a:rPr>
              <a:t>1: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spc="55" dirty="0">
                <a:latin typeface="Georgia"/>
                <a:cs typeface="Georgia"/>
              </a:rPr>
              <a:t>Addition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two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scalar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variables</a:t>
            </a:r>
            <a:endParaRPr sz="1800" dirty="0">
              <a:latin typeface="Georgia"/>
              <a:cs typeface="Georgia"/>
            </a:endParaRPr>
          </a:p>
          <a:p>
            <a:pPr marL="1727200" marR="5080" lvl="1" indent="-343535">
              <a:lnSpc>
                <a:spcPct val="100000"/>
              </a:lnSpc>
              <a:spcBef>
                <a:spcPts val="1010"/>
              </a:spcBef>
              <a:buClr>
                <a:srgbClr val="EC7C30"/>
              </a:buClr>
              <a:buSzPct val="97222"/>
              <a:buFont typeface="Wingdings"/>
              <a:buChar char=""/>
              <a:tabLst>
                <a:tab pos="1727200" algn="l"/>
                <a:tab pos="6736715" algn="l"/>
              </a:tabLst>
            </a:pP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addition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two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scalar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numbers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requires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one </a:t>
            </a:r>
            <a:r>
              <a:rPr sz="1800" b="1" i="1" spc="65" dirty="0">
                <a:latin typeface="Georgia"/>
                <a:cs typeface="Georgia"/>
              </a:rPr>
              <a:t>extra </a:t>
            </a:r>
            <a:r>
              <a:rPr sz="1800" b="1" i="1" dirty="0">
                <a:latin typeface="Georgia"/>
                <a:cs typeface="Georgia"/>
              </a:rPr>
              <a:t>memory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location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hold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result.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Thus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space </a:t>
            </a:r>
            <a:r>
              <a:rPr sz="1800" b="1" i="1" dirty="0">
                <a:latin typeface="Georgia"/>
                <a:cs typeface="Georgia"/>
              </a:rPr>
              <a:t>complexity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constant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S(n)=O(1)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EC7C30"/>
              </a:buClr>
              <a:buSzPct val="97222"/>
              <a:buFont typeface="Wingdings"/>
              <a:buChar char=""/>
              <a:tabLst>
                <a:tab pos="354965" algn="l"/>
              </a:tabLst>
            </a:pPr>
            <a:r>
              <a:rPr sz="1800" b="1" i="1" dirty="0">
                <a:latin typeface="Georgia"/>
                <a:cs typeface="Georgia"/>
              </a:rPr>
              <a:t>Example-</a:t>
            </a:r>
            <a:r>
              <a:rPr sz="1800" b="1" i="1" spc="-70" dirty="0">
                <a:latin typeface="Georgia"/>
                <a:cs typeface="Georgia"/>
              </a:rPr>
              <a:t>2: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spc="55" dirty="0">
                <a:latin typeface="Georgia"/>
                <a:cs typeface="Georgia"/>
              </a:rPr>
              <a:t>Addition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two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arrays</a:t>
            </a:r>
            <a:endParaRPr sz="1800" dirty="0">
              <a:latin typeface="Georgia"/>
              <a:cs typeface="Georgia"/>
            </a:endParaRPr>
          </a:p>
          <a:p>
            <a:pPr marL="1727200" marR="521334" lvl="1" indent="-343535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SzPct val="97222"/>
              <a:buFont typeface="Wingdings"/>
              <a:buChar char=""/>
              <a:tabLst>
                <a:tab pos="1727200" algn="l"/>
              </a:tabLst>
            </a:pP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addition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two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arrays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size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‘n’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requires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‘n’ </a:t>
            </a:r>
            <a:r>
              <a:rPr sz="1800" b="1" i="1" spc="65" dirty="0">
                <a:latin typeface="Georgia"/>
                <a:cs typeface="Georgia"/>
              </a:rPr>
              <a:t>extra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memory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locations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hold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result.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Thus </a:t>
            </a:r>
            <a:r>
              <a:rPr sz="1800" b="1" i="1" dirty="0">
                <a:latin typeface="Georgia"/>
                <a:cs typeface="Georgia"/>
              </a:rPr>
              <a:t>space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complexity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S(n)=O(n)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8001" y="1387602"/>
            <a:ext cx="2786380" cy="0"/>
          </a:xfrm>
          <a:custGeom>
            <a:avLst/>
            <a:gdLst/>
            <a:ahLst/>
            <a:cxnLst/>
            <a:rect l="l" t="t" r="r" b="b"/>
            <a:pathLst>
              <a:path w="2786379">
                <a:moveTo>
                  <a:pt x="0" y="0"/>
                </a:moveTo>
                <a:lnTo>
                  <a:pt x="2785999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7555" y="202971"/>
            <a:ext cx="6847246" cy="563923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8991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370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180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2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798567" y="2101977"/>
            <a:ext cx="629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Georgia"/>
                <a:cs typeface="Georgia"/>
              </a:rPr>
              <a:t>j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140" dirty="0">
                <a:latin typeface="Georgia"/>
                <a:cs typeface="Georgia"/>
              </a:rPr>
              <a:t>-</a:t>
            </a:r>
            <a:r>
              <a:rPr sz="2000" b="1" i="1" spc="-50" dirty="0"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2603" y="1747266"/>
            <a:ext cx="114300" cy="320040"/>
          </a:xfrm>
          <a:custGeom>
            <a:avLst/>
            <a:gdLst/>
            <a:ahLst/>
            <a:cxnLst/>
            <a:rect l="l" t="t" r="r" b="b"/>
            <a:pathLst>
              <a:path w="114300" h="320039">
                <a:moveTo>
                  <a:pt x="76200" y="95250"/>
                </a:moveTo>
                <a:lnTo>
                  <a:pt x="38100" y="95250"/>
                </a:lnTo>
                <a:lnTo>
                  <a:pt x="38100" y="320040"/>
                </a:lnTo>
                <a:lnTo>
                  <a:pt x="76200" y="320040"/>
                </a:lnTo>
                <a:lnTo>
                  <a:pt x="76200" y="95250"/>
                </a:lnTo>
                <a:close/>
              </a:path>
              <a:path w="114300" h="3200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00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45223" y="1852422"/>
            <a:ext cx="2127885" cy="2178685"/>
            <a:chOff x="6745223" y="1852422"/>
            <a:chExt cx="2127885" cy="2178685"/>
          </a:xfrm>
        </p:grpSpPr>
        <p:sp>
          <p:nvSpPr>
            <p:cNvPr id="9" name="object 9"/>
            <p:cNvSpPr/>
            <p:nvPr/>
          </p:nvSpPr>
          <p:spPr>
            <a:xfrm>
              <a:off x="6745223" y="1852422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4"/>
                  </a:lnTo>
                  <a:lnTo>
                    <a:pt x="76200" y="319404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45223" y="1852422"/>
            <a:ext cx="2127885" cy="2178685"/>
            <a:chOff x="6745223" y="1852422"/>
            <a:chExt cx="2127885" cy="2178685"/>
          </a:xfrm>
        </p:grpSpPr>
        <p:sp>
          <p:nvSpPr>
            <p:cNvPr id="8" name="object 8"/>
            <p:cNvSpPr/>
            <p:nvPr/>
          </p:nvSpPr>
          <p:spPr>
            <a:xfrm>
              <a:off x="6745223" y="1852422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4"/>
                  </a:lnTo>
                  <a:lnTo>
                    <a:pt x="76200" y="319404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2: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45223" y="1852422"/>
            <a:ext cx="2127885" cy="2178685"/>
            <a:chOff x="6745223" y="1852422"/>
            <a:chExt cx="2127885" cy="2178685"/>
          </a:xfrm>
        </p:grpSpPr>
        <p:sp>
          <p:nvSpPr>
            <p:cNvPr id="8" name="object 8"/>
            <p:cNvSpPr/>
            <p:nvPr/>
          </p:nvSpPr>
          <p:spPr>
            <a:xfrm>
              <a:off x="6745223" y="1852422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4"/>
                  </a:lnTo>
                  <a:lnTo>
                    <a:pt x="76200" y="319404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3: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j=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i-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45223" y="1852422"/>
            <a:ext cx="2127885" cy="2178685"/>
            <a:chOff x="6745223" y="1852422"/>
            <a:chExt cx="2127885" cy="2178685"/>
          </a:xfrm>
        </p:grpSpPr>
        <p:sp>
          <p:nvSpPr>
            <p:cNvPr id="8" name="object 8"/>
            <p:cNvSpPr/>
            <p:nvPr/>
          </p:nvSpPr>
          <p:spPr>
            <a:xfrm>
              <a:off x="6745223" y="1852422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4"/>
                  </a:lnTo>
                  <a:lnTo>
                    <a:pt x="76200" y="319404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038469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3656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038469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3656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038469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3656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354573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2288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354573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2288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[END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INNER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354573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2288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5804" y="913866"/>
            <a:ext cx="7585709" cy="26689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2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Complexity</a:t>
            </a:r>
            <a:r>
              <a:rPr sz="2000" b="1" i="1" spc="250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T(n)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EC7C30"/>
              </a:buClr>
              <a:buSzPct val="550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required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by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to</a:t>
            </a:r>
            <a:r>
              <a:rPr sz="2000" b="1" i="1" spc="1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solve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2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given</a:t>
            </a:r>
            <a:endParaRPr sz="200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</a:pPr>
            <a:r>
              <a:rPr sz="2000" b="1" i="1" dirty="0">
                <a:latin typeface="Georgia"/>
                <a:cs typeface="Georgia"/>
              </a:rPr>
              <a:t>problem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6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called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EC7C30"/>
                </a:solidFill>
                <a:latin typeface="Georgia"/>
                <a:cs typeface="Georgia"/>
              </a:rPr>
              <a:t>time</a:t>
            </a:r>
            <a:r>
              <a:rPr sz="2000" b="1" i="1" spc="55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EC7C30"/>
                </a:solidFill>
                <a:latin typeface="Georgia"/>
                <a:cs typeface="Georgia"/>
              </a:rPr>
              <a:t>complexity</a:t>
            </a:r>
            <a:r>
              <a:rPr sz="2000" b="1" i="1" spc="-10" dirty="0">
                <a:latin typeface="Georgia"/>
                <a:cs typeface="Georgia"/>
              </a:rPr>
              <a:t>.</a:t>
            </a:r>
            <a:endParaRPr sz="2000">
              <a:latin typeface="Georgia"/>
              <a:cs typeface="Georgia"/>
            </a:endParaRPr>
          </a:p>
          <a:p>
            <a:pPr marL="355600" marR="57785" indent="-343535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SzPct val="550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complexity</a:t>
            </a:r>
            <a:r>
              <a:rPr sz="2000" b="1" i="1" spc="1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1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measured</a:t>
            </a:r>
            <a:r>
              <a:rPr sz="2000" b="1" i="1" spc="1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</a:t>
            </a:r>
            <a:r>
              <a:rPr sz="2000" b="1" i="1" spc="1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number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7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primitive operations.</a:t>
            </a:r>
            <a:endParaRPr sz="200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C7C30"/>
              </a:buClr>
              <a:buSzPct val="55000"/>
              <a:buFont typeface="Wingdings"/>
              <a:buChar char=""/>
              <a:tabLst>
                <a:tab pos="355600" algn="l"/>
              </a:tabLst>
            </a:pPr>
            <a:r>
              <a:rPr sz="2000" b="1" i="1" spc="45" dirty="0">
                <a:latin typeface="Georgia"/>
                <a:cs typeface="Georgia"/>
              </a:rPr>
              <a:t>Primitive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operation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10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most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frequent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operation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in</a:t>
            </a:r>
            <a:endParaRPr sz="200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</a:pPr>
            <a:r>
              <a:rPr sz="2000" b="1" i="1" spc="-10" dirty="0">
                <a:latin typeface="Georgia"/>
                <a:cs typeface="Georgia"/>
              </a:rPr>
              <a:t>algorithm.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961" y="1419605"/>
            <a:ext cx="2607310" cy="0"/>
          </a:xfrm>
          <a:custGeom>
            <a:avLst/>
            <a:gdLst/>
            <a:ahLst/>
            <a:cxnLst/>
            <a:rect l="l" t="t" r="r" b="b"/>
            <a:pathLst>
              <a:path w="2607310">
                <a:moveTo>
                  <a:pt x="0" y="0"/>
                </a:moveTo>
                <a:lnTo>
                  <a:pt x="2607310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3001" y="140602"/>
            <a:ext cx="6858000" cy="563923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354573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2288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974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4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354573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52288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7129" y="217639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45223" y="1852422"/>
            <a:ext cx="2127885" cy="2178685"/>
            <a:chOff x="6745223" y="1852422"/>
            <a:chExt cx="2127885" cy="2178685"/>
          </a:xfrm>
        </p:grpSpPr>
        <p:sp>
          <p:nvSpPr>
            <p:cNvPr id="8" name="object 8"/>
            <p:cNvSpPr/>
            <p:nvPr/>
          </p:nvSpPr>
          <p:spPr>
            <a:xfrm>
              <a:off x="6745223" y="1852422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4"/>
                  </a:lnTo>
                  <a:lnTo>
                    <a:pt x="76200" y="319404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969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4614"/>
            <a:ext cx="1649095" cy="2166620"/>
            <a:chOff x="7223759" y="1864614"/>
            <a:chExt cx="1649095" cy="2166620"/>
          </a:xfrm>
        </p:grpSpPr>
        <p:sp>
          <p:nvSpPr>
            <p:cNvPr id="8" name="object 8"/>
            <p:cNvSpPr/>
            <p:nvPr/>
          </p:nvSpPr>
          <p:spPr>
            <a:xfrm>
              <a:off x="7377683" y="186461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2: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969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4614"/>
            <a:ext cx="1649095" cy="2166620"/>
            <a:chOff x="7223759" y="1864614"/>
            <a:chExt cx="1649095" cy="2166620"/>
          </a:xfrm>
        </p:grpSpPr>
        <p:sp>
          <p:nvSpPr>
            <p:cNvPr id="8" name="object 8"/>
            <p:cNvSpPr/>
            <p:nvPr/>
          </p:nvSpPr>
          <p:spPr>
            <a:xfrm>
              <a:off x="7377683" y="186461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3: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j=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i-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969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4614"/>
            <a:ext cx="1649095" cy="2166620"/>
            <a:chOff x="7223759" y="1864614"/>
            <a:chExt cx="1649095" cy="2166620"/>
          </a:xfrm>
        </p:grpSpPr>
        <p:sp>
          <p:nvSpPr>
            <p:cNvPr id="8" name="object 8"/>
            <p:cNvSpPr/>
            <p:nvPr/>
          </p:nvSpPr>
          <p:spPr>
            <a:xfrm>
              <a:off x="7377683" y="186461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4268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2236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969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7683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9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4268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236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969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7683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9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4268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2364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79969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4614"/>
            <a:ext cx="1649095" cy="2166620"/>
            <a:chOff x="7223759" y="1864614"/>
            <a:chExt cx="1649095" cy="2166620"/>
          </a:xfrm>
        </p:grpSpPr>
        <p:sp>
          <p:nvSpPr>
            <p:cNvPr id="8" name="object 8"/>
            <p:cNvSpPr/>
            <p:nvPr/>
          </p:nvSpPr>
          <p:spPr>
            <a:xfrm>
              <a:off x="7377683" y="186461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7661"/>
            <a:ext cx="1649095" cy="2163445"/>
            <a:chOff x="7223759" y="1867661"/>
            <a:chExt cx="1649095" cy="2163445"/>
          </a:xfrm>
        </p:grpSpPr>
        <p:sp>
          <p:nvSpPr>
            <p:cNvPr id="8" name="object 8"/>
            <p:cNvSpPr/>
            <p:nvPr/>
          </p:nvSpPr>
          <p:spPr>
            <a:xfrm>
              <a:off x="8078723" y="1867661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1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5804" y="913866"/>
            <a:ext cx="7822565" cy="19323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5"/>
              </a:spcBef>
            </a:pP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22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Complexity</a:t>
            </a:r>
            <a:endParaRPr sz="2000">
              <a:latin typeface="Georgia"/>
              <a:cs typeface="Georgia"/>
            </a:endParaRPr>
          </a:p>
          <a:p>
            <a:pPr marL="355600" indent="-342900" algn="just">
              <a:lnSpc>
                <a:spcPct val="100000"/>
              </a:lnSpc>
              <a:spcBef>
                <a:spcPts val="1010"/>
              </a:spcBef>
              <a:buClr>
                <a:srgbClr val="EC7C30"/>
              </a:buClr>
              <a:buSzPct val="550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Example-</a:t>
            </a:r>
            <a:r>
              <a:rPr sz="2000" b="1" i="1" spc="-80" dirty="0">
                <a:latin typeface="Georgia"/>
                <a:cs typeface="Georgia"/>
              </a:rPr>
              <a:t>1: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spc="60" dirty="0">
                <a:latin typeface="Georgia"/>
                <a:cs typeface="Georgia"/>
              </a:rPr>
              <a:t>Addition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0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two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scalar</a:t>
            </a:r>
            <a:r>
              <a:rPr sz="2000" b="1" i="1" spc="10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variables</a:t>
            </a:r>
            <a:endParaRPr sz="2000">
              <a:latin typeface="Georgia"/>
              <a:cs typeface="Georgia"/>
            </a:endParaRPr>
          </a:p>
          <a:p>
            <a:pPr marL="1270000" marR="5080" lvl="1" indent="-342900" algn="just">
              <a:lnSpc>
                <a:spcPct val="100000"/>
              </a:lnSpc>
              <a:spcBef>
                <a:spcPts val="1000"/>
              </a:spcBef>
              <a:buSzPct val="55000"/>
              <a:buFont typeface="Wingdings"/>
              <a:buChar char=""/>
              <a:tabLst>
                <a:tab pos="1270000" algn="l"/>
              </a:tabLst>
            </a:pP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addition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two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scalar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numbers</a:t>
            </a:r>
            <a:r>
              <a:rPr sz="2000" b="1" i="1" spc="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requires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one </a:t>
            </a:r>
            <a:r>
              <a:rPr sz="2000" b="1" i="1" dirty="0">
                <a:latin typeface="Georgia"/>
                <a:cs typeface="Georgia"/>
              </a:rPr>
              <a:t>addition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operation.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Thus</a:t>
            </a:r>
            <a:r>
              <a:rPr sz="2000" b="1" i="1" spc="1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complexity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this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T(n)=O(1).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961" y="1419605"/>
            <a:ext cx="2002789" cy="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82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0069" y="193156"/>
            <a:ext cx="7249532" cy="563923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2: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7661"/>
            <a:ext cx="1649095" cy="2163445"/>
            <a:chOff x="7223759" y="1867661"/>
            <a:chExt cx="1649095" cy="2163445"/>
          </a:xfrm>
        </p:grpSpPr>
        <p:sp>
          <p:nvSpPr>
            <p:cNvPr id="8" name="object 8"/>
            <p:cNvSpPr/>
            <p:nvPr/>
          </p:nvSpPr>
          <p:spPr>
            <a:xfrm>
              <a:off x="8078723" y="1867661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1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3: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j=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i-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7661"/>
            <a:ext cx="1649095" cy="2163445"/>
            <a:chOff x="7223759" y="1867661"/>
            <a:chExt cx="1649095" cy="2163445"/>
          </a:xfrm>
        </p:grpSpPr>
        <p:sp>
          <p:nvSpPr>
            <p:cNvPr id="8" name="object 8"/>
            <p:cNvSpPr/>
            <p:nvPr/>
          </p:nvSpPr>
          <p:spPr>
            <a:xfrm>
              <a:off x="8078723" y="1867661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1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52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9292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52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292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52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292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52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292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50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760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25730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lang="en-US"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50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760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            </a:t>
            </a: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8" y="3652901"/>
            <a:ext cx="1649095" cy="325730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lang="en-US"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50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760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         </a:t>
            </a: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25730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lang="en-US"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50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760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18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990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8961" y="1419605"/>
              <a:ext cx="2002789" cy="0"/>
            </a:xfrm>
            <a:custGeom>
              <a:avLst/>
              <a:gdLst/>
              <a:ahLst/>
              <a:cxnLst/>
              <a:rect l="l" t="t" r="r" b="b"/>
              <a:pathLst>
                <a:path w="2002789">
                  <a:moveTo>
                    <a:pt x="0" y="0"/>
                  </a:moveTo>
                  <a:lnTo>
                    <a:pt x="2002282" y="0"/>
                  </a:lnTo>
                </a:path>
              </a:pathLst>
            </a:custGeom>
            <a:ln w="444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9292" y="913866"/>
            <a:ext cx="8277859" cy="365061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21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Complexity</a:t>
            </a:r>
            <a:endParaRPr sz="200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01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4965" algn="l"/>
              </a:tabLst>
            </a:pPr>
            <a:r>
              <a:rPr sz="2000" b="1" i="1" dirty="0">
                <a:latin typeface="Georgia"/>
                <a:cs typeface="Georgia"/>
              </a:rPr>
              <a:t>Example-</a:t>
            </a:r>
            <a:r>
              <a:rPr sz="2000" b="1" i="1" spc="-80" dirty="0">
                <a:latin typeface="Georgia"/>
                <a:cs typeface="Georgia"/>
              </a:rPr>
              <a:t>2: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spc="60" dirty="0">
                <a:latin typeface="Georgia"/>
                <a:cs typeface="Georgia"/>
              </a:rPr>
              <a:t>Addition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two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arrays</a:t>
            </a:r>
            <a:endParaRPr sz="2000">
              <a:latin typeface="Georgia"/>
              <a:cs typeface="Georgia"/>
            </a:endParaRPr>
          </a:p>
          <a:p>
            <a:pPr marL="1239520">
              <a:lnSpc>
                <a:spcPct val="100000"/>
              </a:lnSpc>
              <a:spcBef>
                <a:spcPts val="1365"/>
              </a:spcBef>
            </a:pP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for</a:t>
            </a:r>
            <a:r>
              <a:rPr sz="1800" b="1" spc="-15" dirty="0">
                <a:solidFill>
                  <a:srgbClr val="EC7C3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i</a:t>
            </a:r>
            <a:r>
              <a:rPr sz="1800" dirty="0">
                <a:solidFill>
                  <a:srgbClr val="EC7C30"/>
                </a:solidFill>
                <a:latin typeface="Wingdings"/>
                <a:cs typeface="Wingdings"/>
              </a:rPr>
              <a:t></a:t>
            </a:r>
            <a:r>
              <a:rPr sz="1800" spc="-55" dirty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1</a:t>
            </a:r>
            <a:r>
              <a:rPr sz="1800" b="1" spc="-20" dirty="0">
                <a:solidFill>
                  <a:srgbClr val="EC7C3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to</a:t>
            </a:r>
            <a:r>
              <a:rPr sz="1800" b="1" spc="-5" dirty="0">
                <a:solidFill>
                  <a:srgbClr val="EC7C3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n</a:t>
            </a:r>
            <a:r>
              <a:rPr sz="1800" b="1" spc="-10" dirty="0">
                <a:solidFill>
                  <a:srgbClr val="EC7C30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EC7C30"/>
                </a:solidFill>
                <a:latin typeface="Cambria"/>
                <a:cs typeface="Cambria"/>
              </a:rPr>
              <a:t>do</a:t>
            </a:r>
            <a:endParaRPr sz="1800">
              <a:latin typeface="Cambria"/>
              <a:cs typeface="Cambria"/>
            </a:endParaRPr>
          </a:p>
          <a:p>
            <a:pPr marL="1747520">
              <a:lnSpc>
                <a:spcPct val="100000"/>
              </a:lnSpc>
            </a:pP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C[i]</a:t>
            </a:r>
            <a:r>
              <a:rPr sz="1800" dirty="0">
                <a:solidFill>
                  <a:srgbClr val="EC7C30"/>
                </a:solidFill>
                <a:latin typeface="Wingdings"/>
                <a:cs typeface="Wingdings"/>
              </a:rPr>
              <a:t></a:t>
            </a:r>
            <a:r>
              <a:rPr sz="1800" spc="-65" dirty="0">
                <a:solidFill>
                  <a:srgbClr val="EC7C3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A[i]</a:t>
            </a:r>
            <a:r>
              <a:rPr sz="1800" b="1" spc="-10" dirty="0">
                <a:solidFill>
                  <a:srgbClr val="EC7C3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mbria"/>
                <a:cs typeface="Cambria"/>
              </a:rPr>
              <a:t>+</a:t>
            </a:r>
            <a:r>
              <a:rPr sz="1800" b="1" spc="-20" dirty="0">
                <a:solidFill>
                  <a:srgbClr val="EC7C30"/>
                </a:solidFill>
                <a:latin typeface="Cambria"/>
                <a:cs typeface="Cambria"/>
              </a:rPr>
              <a:t> B[i]</a:t>
            </a:r>
            <a:endParaRPr sz="1800">
              <a:latin typeface="Cambria"/>
              <a:cs typeface="Cambria"/>
            </a:endParaRPr>
          </a:p>
          <a:p>
            <a:pPr marL="926465">
              <a:lnSpc>
                <a:spcPct val="100000"/>
              </a:lnSpc>
              <a:spcBef>
                <a:spcPts val="1035"/>
              </a:spcBef>
            </a:pPr>
            <a:r>
              <a:rPr sz="2000" b="1" i="1" dirty="0">
                <a:latin typeface="Georgia"/>
                <a:cs typeface="Georgia"/>
              </a:rPr>
              <a:t>Total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measured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as</a:t>
            </a:r>
            <a:endParaRPr sz="2000">
              <a:latin typeface="Georgia"/>
              <a:cs typeface="Georgia"/>
            </a:endParaRPr>
          </a:p>
          <a:p>
            <a:pPr marL="926465" marR="809625">
              <a:lnSpc>
                <a:spcPct val="100000"/>
              </a:lnSpc>
              <a:spcBef>
                <a:spcPts val="1000"/>
              </a:spcBef>
            </a:pPr>
            <a:r>
              <a:rPr sz="2000" b="1" i="1" spc="-45" dirty="0">
                <a:latin typeface="Georgia"/>
                <a:cs typeface="Georgia"/>
              </a:rPr>
              <a:t>T(n)=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1</a:t>
            </a:r>
            <a:r>
              <a:rPr sz="2000" b="1" i="1" spc="16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Initialization</a:t>
            </a:r>
            <a:r>
              <a:rPr sz="1400" b="1" i="1" spc="26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+</a:t>
            </a:r>
            <a:r>
              <a:rPr sz="2000" b="1" i="1" spc="16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2000" b="1" i="1" spc="16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(</a:t>
            </a:r>
            <a:r>
              <a:rPr sz="1400" b="1" i="1" spc="-25" dirty="0">
                <a:latin typeface="Georgia"/>
                <a:cs typeface="Georgia"/>
              </a:rPr>
              <a:t>Comparison</a:t>
            </a:r>
            <a:r>
              <a:rPr sz="1400" b="1" i="1" spc="8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+</a:t>
            </a:r>
            <a:r>
              <a:rPr sz="1400" b="1" i="1" spc="12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Increment</a:t>
            </a:r>
            <a:r>
              <a:rPr sz="1400" b="1" i="1" spc="8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+</a:t>
            </a:r>
            <a:r>
              <a:rPr sz="1400" b="1" i="1" spc="114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Addition</a:t>
            </a:r>
            <a:r>
              <a:rPr sz="1400" b="1" i="1" spc="80" dirty="0">
                <a:latin typeface="Georgia"/>
                <a:cs typeface="Georgia"/>
              </a:rPr>
              <a:t> </a:t>
            </a:r>
            <a:r>
              <a:rPr sz="1400" b="1" i="1" spc="-60" dirty="0">
                <a:latin typeface="Georgia"/>
                <a:cs typeface="Georgia"/>
              </a:rPr>
              <a:t>+ </a:t>
            </a:r>
            <a:r>
              <a:rPr sz="1400" b="1" i="1" spc="-10" dirty="0">
                <a:latin typeface="Georgia"/>
                <a:cs typeface="Georgia"/>
              </a:rPr>
              <a:t>Assignment</a:t>
            </a:r>
            <a:r>
              <a:rPr sz="2000" b="1" i="1" spc="-10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  <a:p>
            <a:pPr marL="1769745">
              <a:lnSpc>
                <a:spcPct val="100000"/>
              </a:lnSpc>
              <a:spcBef>
                <a:spcPts val="994"/>
              </a:spcBef>
            </a:pP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-55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1+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4n</a:t>
            </a:r>
            <a:endParaRPr sz="2000">
              <a:latin typeface="Georgia"/>
              <a:cs typeface="Georgia"/>
            </a:endParaRPr>
          </a:p>
          <a:p>
            <a:pPr marL="1143000">
              <a:lnSpc>
                <a:spcPct val="100000"/>
              </a:lnSpc>
              <a:spcBef>
                <a:spcPts val="1010"/>
              </a:spcBef>
            </a:pPr>
            <a:r>
              <a:rPr sz="2000" b="1" i="1" dirty="0">
                <a:latin typeface="Georgia"/>
                <a:cs typeface="Georgia"/>
              </a:rPr>
              <a:t>Thus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required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given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T(n)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O(n)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6801" y="174972"/>
            <a:ext cx="7391400" cy="563923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18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990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18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990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1809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9903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14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124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14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124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[END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INNER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14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124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14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124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8723" y="18676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3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148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1244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1009" y="2191639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7661"/>
            <a:ext cx="1649095" cy="2163445"/>
            <a:chOff x="7223759" y="1867661"/>
            <a:chExt cx="1649095" cy="2163445"/>
          </a:xfrm>
        </p:grpSpPr>
        <p:sp>
          <p:nvSpPr>
            <p:cNvPr id="8" name="object 8"/>
            <p:cNvSpPr/>
            <p:nvPr/>
          </p:nvSpPr>
          <p:spPr>
            <a:xfrm>
              <a:off x="8078723" y="1867661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1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1: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Steps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for i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–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95094"/>
            <a:ext cx="1706880" cy="2136140"/>
            <a:chOff x="7223759" y="1895094"/>
            <a:chExt cx="1706880" cy="2136140"/>
          </a:xfrm>
        </p:grpSpPr>
        <p:sp>
          <p:nvSpPr>
            <p:cNvPr id="8" name="object 8"/>
            <p:cNvSpPr/>
            <p:nvPr/>
          </p:nvSpPr>
          <p:spPr>
            <a:xfrm>
              <a:off x="8816339" y="189509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600" y="913866"/>
            <a:ext cx="8232444" cy="372730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b="1" i="1" dirty="0">
                <a:latin typeface="Georgia"/>
                <a:cs typeface="Georgia"/>
              </a:rPr>
              <a:t>Growth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6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Function</a:t>
            </a:r>
            <a:endParaRPr sz="20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efficiency</a:t>
            </a:r>
            <a:r>
              <a:rPr sz="2000" b="1" i="1" spc="1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expressed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terms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of</a:t>
            </a:r>
            <a:endParaRPr sz="2000" dirty="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</a:pPr>
            <a:r>
              <a:rPr sz="2000" b="1" i="1" dirty="0">
                <a:solidFill>
                  <a:srgbClr val="EC7C30"/>
                </a:solidFill>
                <a:latin typeface="Georgia"/>
                <a:cs typeface="Georgia"/>
              </a:rPr>
              <a:t>input</a:t>
            </a:r>
            <a:r>
              <a:rPr sz="2000" b="1" i="1" spc="225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EC7C30"/>
                </a:solidFill>
                <a:latin typeface="Georgia"/>
                <a:cs typeface="Georgia"/>
              </a:rPr>
              <a:t>size</a:t>
            </a:r>
            <a:r>
              <a:rPr sz="2000" b="1" i="1" spc="229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2000" b="1" i="1" spc="-25" dirty="0">
                <a:solidFill>
                  <a:srgbClr val="EC7C30"/>
                </a:solidFill>
                <a:latin typeface="Georgia"/>
                <a:cs typeface="Georgia"/>
              </a:rPr>
              <a:t>n</a:t>
            </a:r>
            <a:r>
              <a:rPr sz="2000" b="1" i="1" spc="-25" dirty="0">
                <a:latin typeface="Georgia"/>
                <a:cs typeface="Georgia"/>
              </a:rPr>
              <a:t>.</a:t>
            </a:r>
            <a:endParaRPr sz="2000" dirty="0">
              <a:latin typeface="Georgia"/>
              <a:cs typeface="Georgia"/>
            </a:endParaRPr>
          </a:p>
          <a:p>
            <a:pPr marL="355600" marR="105410" indent="-343535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relationship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between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input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size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and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performance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of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called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EC7C30"/>
                </a:solidFill>
                <a:latin typeface="Georgia"/>
                <a:cs typeface="Georgia"/>
              </a:rPr>
              <a:t>order</a:t>
            </a:r>
            <a:r>
              <a:rPr sz="2000" b="1" i="1" spc="8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EC7C30"/>
                </a:solidFill>
                <a:latin typeface="Georgia"/>
                <a:cs typeface="Georgia"/>
              </a:rPr>
              <a:t>of</a:t>
            </a:r>
            <a:r>
              <a:rPr sz="2000" b="1" i="1" spc="90" dirty="0">
                <a:solidFill>
                  <a:srgbClr val="EC7C3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EC7C30"/>
                </a:solidFill>
                <a:latin typeface="Georgia"/>
                <a:cs typeface="Georgia"/>
              </a:rPr>
              <a:t>growth</a:t>
            </a:r>
            <a:r>
              <a:rPr sz="2000" b="1" i="1" spc="-10" dirty="0">
                <a:latin typeface="Georgia"/>
                <a:cs typeface="Georgia"/>
              </a:rPr>
              <a:t>.</a:t>
            </a:r>
            <a:endParaRPr sz="2000" dirty="0">
              <a:latin typeface="Georgia"/>
              <a:cs typeface="Georgia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Order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growth</a:t>
            </a:r>
            <a:r>
              <a:rPr sz="2000" b="1" i="1" spc="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indicates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how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quickly</a:t>
            </a:r>
            <a:r>
              <a:rPr sz="2000" b="1" i="1" spc="10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required</a:t>
            </a:r>
            <a:endParaRPr sz="2000" dirty="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</a:pPr>
            <a:r>
              <a:rPr sz="2000" b="1" i="1" dirty="0">
                <a:latin typeface="Georgia"/>
                <a:cs typeface="Georgia"/>
              </a:rPr>
              <a:t>by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grows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with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respect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to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input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size</a:t>
            </a:r>
            <a:r>
              <a:rPr sz="2000" b="1" i="1" spc="-10" dirty="0" smtClean="0">
                <a:latin typeface="Georgia"/>
                <a:cs typeface="Georgia"/>
              </a:rPr>
              <a:t>.</a:t>
            </a:r>
            <a:endParaRPr lang="en-US" sz="2000" dirty="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</a:pPr>
            <a:endParaRPr lang="en-US" sz="2000" b="1" i="1" spc="-10" dirty="0">
              <a:latin typeface="Georgia"/>
              <a:cs typeface="Georgia"/>
            </a:endParaRPr>
          </a:p>
          <a:p>
            <a:pPr marL="355600">
              <a:lnSpc>
                <a:spcPct val="100000"/>
              </a:lnSpc>
            </a:pPr>
            <a:r>
              <a:rPr lang="en-US" sz="2400" b="1" i="1" spc="-10" dirty="0" smtClean="0">
                <a:latin typeface="Georgia"/>
                <a:cs typeface="Georgia"/>
              </a:rPr>
              <a:t>1&lt; log n &lt;</a:t>
            </a:r>
            <a:r>
              <a:rPr lang="en-US" sz="2400" b="1" i="1" spc="-10" dirty="0" smtClean="0">
                <a:latin typeface="Agency FB" panose="020B0503020202020204" pitchFamily="34" charset="0"/>
                <a:cs typeface="Georgia"/>
              </a:rPr>
              <a:t>√</a:t>
            </a:r>
            <a:r>
              <a:rPr lang="en-US" sz="2400" b="1" i="1" spc="-10" dirty="0" smtClean="0">
                <a:latin typeface="Georgia"/>
                <a:cs typeface="Georgia"/>
              </a:rPr>
              <a:t> n &lt; n &lt; n log n &lt; n^2 &lt; n^3 &lt; .. &lt; 2^n..&lt;</a:t>
            </a:r>
            <a:r>
              <a:rPr lang="en-US" sz="2400" b="1" i="1" spc="-10" dirty="0" err="1" smtClean="0">
                <a:latin typeface="Georgia"/>
                <a:cs typeface="Georgia"/>
              </a:rPr>
              <a:t>n^n</a:t>
            </a:r>
            <a:endParaRPr lang="en-US" sz="2400" b="1" i="1" spc="-10" dirty="0" smtClean="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961" y="1419605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0" y="0"/>
                </a:moveTo>
                <a:lnTo>
                  <a:pt x="2224659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6906" y="159268"/>
            <a:ext cx="7514035" cy="671645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EC7C30"/>
                </a:solidFill>
              </a:rPr>
              <a:t>Performance</a:t>
            </a:r>
            <a:r>
              <a:rPr sz="2800" spc="390" dirty="0">
                <a:solidFill>
                  <a:srgbClr val="EC7C30"/>
                </a:solidFill>
              </a:rPr>
              <a:t> </a:t>
            </a:r>
            <a:r>
              <a:rPr sz="2800"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28575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2: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95094"/>
            <a:ext cx="1706880" cy="2136140"/>
            <a:chOff x="7223759" y="1895094"/>
            <a:chExt cx="1706880" cy="2136140"/>
          </a:xfrm>
        </p:grpSpPr>
        <p:sp>
          <p:nvSpPr>
            <p:cNvPr id="8" name="object 8"/>
            <p:cNvSpPr/>
            <p:nvPr/>
          </p:nvSpPr>
          <p:spPr>
            <a:xfrm>
              <a:off x="8816339" y="189509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3: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j=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i-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95094"/>
            <a:ext cx="1706880" cy="2136140"/>
            <a:chOff x="7223759" y="1895094"/>
            <a:chExt cx="1706880" cy="2136140"/>
          </a:xfrm>
        </p:grpSpPr>
        <p:sp>
          <p:nvSpPr>
            <p:cNvPr id="8" name="object 8"/>
            <p:cNvSpPr/>
            <p:nvPr/>
          </p:nvSpPr>
          <p:spPr>
            <a:xfrm>
              <a:off x="8816339" y="189509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1866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69580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866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9580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866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9580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866" y="2176399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9580" y="18524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165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9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1405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9500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1405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9500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1405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9500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ARR[j+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218436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9509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1405" y="2145614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9500" y="182194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j-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4" b="6556"/>
          <a:stretch/>
        </p:blipFill>
        <p:spPr>
          <a:xfrm>
            <a:off x="228600" y="19050"/>
            <a:ext cx="88392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5804" y="1041272"/>
            <a:ext cx="2691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Growth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6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Function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961" y="1419605"/>
            <a:ext cx="222504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0" y="0"/>
                </a:moveTo>
                <a:lnTo>
                  <a:pt x="2224659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2167" y="1612264"/>
          <a:ext cx="8107678" cy="310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Input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i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Size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Constant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i="1" spc="-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(1)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Linear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i="1" spc="-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(n)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Quadratic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i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(n</a:t>
                      </a:r>
                      <a:r>
                        <a:rPr sz="1575" b="1" i="1" spc="-30" baseline="264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r>
                        <a:rPr sz="1600" b="1" i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)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Cubic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b="1" i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(n</a:t>
                      </a:r>
                      <a:r>
                        <a:rPr sz="1575" b="1" i="1" spc="-30" baseline="264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r>
                        <a:rPr sz="1600" b="1" i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)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b="1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Exponent</a:t>
                      </a:r>
                      <a:endParaRPr sz="1600">
                        <a:latin typeface="Georgia"/>
                        <a:cs typeface="Georg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i="1" spc="-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(2</a:t>
                      </a:r>
                      <a:r>
                        <a:rPr sz="1575" b="1" i="1" spc="-67" baseline="264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n</a:t>
                      </a:r>
                      <a:r>
                        <a:rPr sz="1575" b="1" i="1" spc="-7" baseline="264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600" b="1" i="1" spc="-6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)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85" dirty="0">
                          <a:latin typeface="Georgia"/>
                          <a:cs typeface="Georgia"/>
                        </a:rPr>
                        <a:t>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85" dirty="0">
                          <a:latin typeface="Georgia"/>
                          <a:cs typeface="Georgia"/>
                        </a:rPr>
                        <a:t>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40" dirty="0">
                          <a:latin typeface="Georgia"/>
                          <a:cs typeface="Georgia"/>
                        </a:rPr>
                        <a:t>9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27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85" dirty="0">
                          <a:latin typeface="Georgia"/>
                          <a:cs typeface="Georgia"/>
                        </a:rPr>
                        <a:t>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85" dirty="0">
                          <a:latin typeface="Georgia"/>
                          <a:cs typeface="Georgia"/>
                        </a:rPr>
                        <a:t>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16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85" dirty="0">
                          <a:latin typeface="Georgia"/>
                          <a:cs typeface="Georgia"/>
                        </a:rPr>
                        <a:t>64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16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85" dirty="0">
                          <a:latin typeface="Georgia"/>
                          <a:cs typeface="Georgia"/>
                        </a:rPr>
                        <a:t>64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512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256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16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16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256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70" dirty="0">
                          <a:latin typeface="Georgia"/>
                          <a:cs typeface="Georgia"/>
                        </a:rPr>
                        <a:t>4096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10" dirty="0">
                          <a:latin typeface="Georgia"/>
                          <a:cs typeface="Georgia"/>
                        </a:rPr>
                        <a:t>66536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32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25" dirty="0">
                          <a:latin typeface="Georgia"/>
                          <a:cs typeface="Georgia"/>
                        </a:rPr>
                        <a:t>32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30" dirty="0">
                          <a:latin typeface="Georgia"/>
                          <a:cs typeface="Georgia"/>
                        </a:rPr>
                        <a:t>1024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-10" dirty="0">
                          <a:latin typeface="Georgia"/>
                          <a:cs typeface="Georgia"/>
                        </a:rPr>
                        <a:t>32678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i="1" spc="70" dirty="0">
                          <a:latin typeface="Georgia"/>
                          <a:cs typeface="Georgia"/>
                        </a:rPr>
                        <a:t>4294967296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8989" y="134884"/>
            <a:ext cx="7100612" cy="563923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8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4: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[END</a:t>
            </a:r>
            <a:r>
              <a:rPr sz="1600" b="1" spc="-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INNER</a:t>
            </a:r>
            <a:r>
              <a:rPr sz="16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5: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SET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ARR[j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6340" y="18646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Temp</a:t>
            </a:r>
            <a:r>
              <a:rPr sz="2000" b="1" i="1" spc="7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6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3759" y="3631691"/>
            <a:ext cx="1649095" cy="399415"/>
          </a:xfrm>
          <a:prstGeom prst="rect">
            <a:avLst/>
          </a:prstGeom>
          <a:solidFill>
            <a:srgbClr val="00D1D5"/>
          </a:solidFill>
        </p:spPr>
        <p:txBody>
          <a:bodyPr vert="horz" wrap="square" lIns="0" tIns="17780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140"/>
              </a:spcBef>
            </a:pPr>
            <a:r>
              <a:rPr sz="2000" b="1" i="1" dirty="0">
                <a:latin typeface="Georgia"/>
                <a:cs typeface="Georgia"/>
              </a:rPr>
              <a:t>6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4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[END</a:t>
            </a:r>
            <a:r>
              <a:rPr sz="16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LOOP] </a:t>
            </a: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6: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4614"/>
            <a:ext cx="1706880" cy="2166620"/>
            <a:chOff x="7223759" y="1864614"/>
            <a:chExt cx="1706880" cy="2166620"/>
          </a:xfrm>
        </p:grpSpPr>
        <p:sp>
          <p:nvSpPr>
            <p:cNvPr id="8" name="object 8"/>
            <p:cNvSpPr/>
            <p:nvPr/>
          </p:nvSpPr>
          <p:spPr>
            <a:xfrm>
              <a:off x="8816339" y="186461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8626" y="218770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23759" y="1864614"/>
            <a:ext cx="1706880" cy="2166620"/>
            <a:chOff x="7223759" y="1864614"/>
            <a:chExt cx="1706880" cy="2166620"/>
          </a:xfrm>
        </p:grpSpPr>
        <p:sp>
          <p:nvSpPr>
            <p:cNvPr id="8" name="object 8"/>
            <p:cNvSpPr/>
            <p:nvPr/>
          </p:nvSpPr>
          <p:spPr>
            <a:xfrm>
              <a:off x="8816339" y="1864614"/>
              <a:ext cx="114300" cy="319405"/>
            </a:xfrm>
            <a:custGeom>
              <a:avLst/>
              <a:gdLst/>
              <a:ahLst/>
              <a:cxnLst/>
              <a:rect l="l" t="t" r="r" b="b"/>
              <a:pathLst>
                <a:path w="114300" h="31940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19405"/>
                  </a:lnTo>
                  <a:lnTo>
                    <a:pt x="76200" y="319405"/>
                  </a:lnTo>
                  <a:lnTo>
                    <a:pt x="76200" y="95250"/>
                  </a:lnTo>
                  <a:close/>
                </a:path>
                <a:path w="114300" h="31940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1940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9EA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23759" y="3631692"/>
              <a:ext cx="1649095" cy="399415"/>
            </a:xfrm>
            <a:custGeom>
              <a:avLst/>
              <a:gdLst/>
              <a:ahLst/>
              <a:cxnLst/>
              <a:rect l="l" t="t" r="r" b="b"/>
              <a:pathLst>
                <a:path w="1649095" h="399414">
                  <a:moveTo>
                    <a:pt x="1648968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648968" y="399287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23759" y="2961132"/>
            <a:ext cx="1649095" cy="399415"/>
          </a:xfrm>
          <a:prstGeom prst="rect">
            <a:avLst/>
          </a:prstGeom>
          <a:solidFill>
            <a:srgbClr val="C5FD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Temp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6320" y="2968751"/>
            <a:ext cx="1051560" cy="368935"/>
          </a:xfrm>
          <a:prstGeom prst="rect">
            <a:avLst/>
          </a:prstGeom>
          <a:solidFill>
            <a:srgbClr val="9BFCF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b="1" i="1" spc="-55" dirty="0">
                <a:latin typeface="Georgia"/>
                <a:cs typeface="Georgia"/>
              </a:rPr>
              <a:t>Pass-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2523" y="217246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31507" y="1849373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9EA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300160"/>
          <a:ext cx="3703317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300160"/>
          <a:ext cx="3703317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392165" y="1849373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30987" y="0"/>
                </a:moveTo>
                <a:lnTo>
                  <a:pt x="0" y="30225"/>
                </a:lnTo>
                <a:lnTo>
                  <a:pt x="76200" y="30225"/>
                </a:lnTo>
                <a:lnTo>
                  <a:pt x="309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5379465" y="1836673"/>
            <a:ext cx="769620" cy="177800"/>
            <a:chOff x="5379465" y="1836673"/>
            <a:chExt cx="769620" cy="177800"/>
          </a:xfrm>
        </p:grpSpPr>
        <p:sp>
          <p:nvSpPr>
            <p:cNvPr id="11" name="object 11"/>
            <p:cNvSpPr/>
            <p:nvPr/>
          </p:nvSpPr>
          <p:spPr>
            <a:xfrm>
              <a:off x="5779769" y="1849373"/>
              <a:ext cx="356870" cy="152400"/>
            </a:xfrm>
            <a:custGeom>
              <a:avLst/>
              <a:gdLst/>
              <a:ahLst/>
              <a:cxnLst/>
              <a:rect l="l" t="t" r="r" b="b"/>
              <a:pathLst>
                <a:path w="356870" h="152400">
                  <a:moveTo>
                    <a:pt x="356615" y="0"/>
                  </a:moveTo>
                  <a:lnTo>
                    <a:pt x="334307" y="53190"/>
                  </a:lnTo>
                  <a:lnTo>
                    <a:pt x="272752" y="98202"/>
                  </a:lnTo>
                  <a:lnTo>
                    <a:pt x="229772" y="116568"/>
                  </a:lnTo>
                  <a:lnTo>
                    <a:pt x="180001" y="131600"/>
                  </a:lnTo>
                  <a:lnTo>
                    <a:pt x="124444" y="142869"/>
                  </a:lnTo>
                  <a:lnTo>
                    <a:pt x="64108" y="149945"/>
                  </a:lnTo>
                  <a:lnTo>
                    <a:pt x="0" y="152400"/>
                  </a:lnTo>
                  <a:lnTo>
                    <a:pt x="64108" y="149945"/>
                  </a:lnTo>
                  <a:lnTo>
                    <a:pt x="124444" y="142869"/>
                  </a:lnTo>
                  <a:lnTo>
                    <a:pt x="180001" y="131600"/>
                  </a:lnTo>
                  <a:lnTo>
                    <a:pt x="229772" y="116568"/>
                  </a:lnTo>
                  <a:lnTo>
                    <a:pt x="272752" y="98202"/>
                  </a:lnTo>
                  <a:lnTo>
                    <a:pt x="307932" y="76933"/>
                  </a:lnTo>
                  <a:lnTo>
                    <a:pt x="350871" y="27402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2165" y="1849373"/>
              <a:ext cx="744220" cy="152400"/>
            </a:xfrm>
            <a:custGeom>
              <a:avLst/>
              <a:gdLst/>
              <a:ahLst/>
              <a:cxnLst/>
              <a:rect l="l" t="t" r="r" b="b"/>
              <a:pathLst>
                <a:path w="744220" h="152400">
                  <a:moveTo>
                    <a:pt x="387604" y="152400"/>
                  </a:moveTo>
                  <a:lnTo>
                    <a:pt x="325252" y="150067"/>
                  </a:lnTo>
                  <a:lnTo>
                    <a:pt x="266146" y="143311"/>
                  </a:lnTo>
                  <a:lnTo>
                    <a:pt x="211329" y="132495"/>
                  </a:lnTo>
                  <a:lnTo>
                    <a:pt x="161845" y="117983"/>
                  </a:lnTo>
                  <a:lnTo>
                    <a:pt x="118737" y="100136"/>
                  </a:lnTo>
                  <a:lnTo>
                    <a:pt x="83048" y="79319"/>
                  </a:lnTo>
                  <a:lnTo>
                    <a:pt x="38100" y="30225"/>
                  </a:lnTo>
                  <a:lnTo>
                    <a:pt x="76200" y="30225"/>
                  </a:lnTo>
                  <a:lnTo>
                    <a:pt x="30987" y="0"/>
                  </a:lnTo>
                  <a:lnTo>
                    <a:pt x="0" y="30225"/>
                  </a:lnTo>
                  <a:lnTo>
                    <a:pt x="38100" y="30225"/>
                  </a:lnTo>
                  <a:lnTo>
                    <a:pt x="55821" y="55894"/>
                  </a:lnTo>
                  <a:lnTo>
                    <a:pt x="118737" y="100136"/>
                  </a:lnTo>
                  <a:lnTo>
                    <a:pt x="161845" y="117982"/>
                  </a:lnTo>
                  <a:lnTo>
                    <a:pt x="211329" y="132495"/>
                  </a:lnTo>
                  <a:lnTo>
                    <a:pt x="266146" y="143311"/>
                  </a:lnTo>
                  <a:lnTo>
                    <a:pt x="325252" y="150067"/>
                  </a:lnTo>
                  <a:lnTo>
                    <a:pt x="387604" y="152400"/>
                  </a:lnTo>
                  <a:lnTo>
                    <a:pt x="451712" y="149945"/>
                  </a:lnTo>
                  <a:lnTo>
                    <a:pt x="512048" y="142869"/>
                  </a:lnTo>
                  <a:lnTo>
                    <a:pt x="567605" y="131600"/>
                  </a:lnTo>
                  <a:lnTo>
                    <a:pt x="617376" y="116568"/>
                  </a:lnTo>
                  <a:lnTo>
                    <a:pt x="660356" y="98202"/>
                  </a:lnTo>
                  <a:lnTo>
                    <a:pt x="695536" y="76933"/>
                  </a:lnTo>
                  <a:lnTo>
                    <a:pt x="738475" y="27402"/>
                  </a:lnTo>
                  <a:lnTo>
                    <a:pt x="744220" y="0"/>
                  </a:lnTo>
                  <a:lnTo>
                    <a:pt x="721911" y="53190"/>
                  </a:lnTo>
                  <a:lnTo>
                    <a:pt x="660356" y="98202"/>
                  </a:lnTo>
                  <a:lnTo>
                    <a:pt x="617376" y="116568"/>
                  </a:lnTo>
                  <a:lnTo>
                    <a:pt x="567605" y="131600"/>
                  </a:lnTo>
                  <a:lnTo>
                    <a:pt x="512048" y="142869"/>
                  </a:lnTo>
                  <a:lnTo>
                    <a:pt x="451712" y="149945"/>
                  </a:lnTo>
                  <a:lnTo>
                    <a:pt x="387604" y="152400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217558"/>
            <a:ext cx="7022187" cy="603935"/>
          </a:xfrm>
          <a:prstGeom prst="rect">
            <a:avLst/>
          </a:prstGeom>
        </p:spPr>
        <p:txBody>
          <a:bodyPr vert="horz" wrap="square" lIns="0" tIns="140894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51858" y="2211577"/>
            <a:ext cx="3284220" cy="2752090"/>
            <a:chOff x="4451858" y="2211577"/>
            <a:chExt cx="3284220" cy="2752090"/>
          </a:xfrm>
        </p:grpSpPr>
        <p:sp>
          <p:nvSpPr>
            <p:cNvPr id="5" name="object 5"/>
            <p:cNvSpPr/>
            <p:nvPr/>
          </p:nvSpPr>
          <p:spPr>
            <a:xfrm>
              <a:off x="4464558" y="2224277"/>
              <a:ext cx="3248025" cy="512445"/>
            </a:xfrm>
            <a:custGeom>
              <a:avLst/>
              <a:gdLst/>
              <a:ahLst/>
              <a:cxnLst/>
              <a:rect l="l" t="t" r="r" b="b"/>
              <a:pathLst>
                <a:path w="3248025" h="512444">
                  <a:moveTo>
                    <a:pt x="3176269" y="0"/>
                  </a:moveTo>
                  <a:lnTo>
                    <a:pt x="71374" y="0"/>
                  </a:lnTo>
                  <a:lnTo>
                    <a:pt x="43559" y="4032"/>
                  </a:lnTo>
                  <a:lnTo>
                    <a:pt x="20875" y="15017"/>
                  </a:lnTo>
                  <a:lnTo>
                    <a:pt x="5597" y="31289"/>
                  </a:lnTo>
                  <a:lnTo>
                    <a:pt x="0" y="51181"/>
                  </a:lnTo>
                  <a:lnTo>
                    <a:pt x="0" y="460883"/>
                  </a:lnTo>
                  <a:lnTo>
                    <a:pt x="5597" y="480774"/>
                  </a:lnTo>
                  <a:lnTo>
                    <a:pt x="20875" y="497046"/>
                  </a:lnTo>
                  <a:lnTo>
                    <a:pt x="43559" y="508031"/>
                  </a:lnTo>
                  <a:lnTo>
                    <a:pt x="71374" y="512064"/>
                  </a:lnTo>
                  <a:lnTo>
                    <a:pt x="3176269" y="512064"/>
                  </a:lnTo>
                  <a:lnTo>
                    <a:pt x="3204084" y="508031"/>
                  </a:lnTo>
                  <a:lnTo>
                    <a:pt x="3226768" y="497046"/>
                  </a:lnTo>
                  <a:lnTo>
                    <a:pt x="3242046" y="480774"/>
                  </a:lnTo>
                  <a:lnTo>
                    <a:pt x="3247643" y="460883"/>
                  </a:lnTo>
                  <a:lnTo>
                    <a:pt x="3247643" y="51181"/>
                  </a:lnTo>
                  <a:lnTo>
                    <a:pt x="3242046" y="31289"/>
                  </a:lnTo>
                  <a:lnTo>
                    <a:pt x="3226768" y="15017"/>
                  </a:lnTo>
                  <a:lnTo>
                    <a:pt x="3204084" y="4032"/>
                  </a:lnTo>
                  <a:lnTo>
                    <a:pt x="317626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64558" y="2224277"/>
              <a:ext cx="3248025" cy="512445"/>
            </a:xfrm>
            <a:custGeom>
              <a:avLst/>
              <a:gdLst/>
              <a:ahLst/>
              <a:cxnLst/>
              <a:rect l="l" t="t" r="r" b="b"/>
              <a:pathLst>
                <a:path w="3248025" h="512444">
                  <a:moveTo>
                    <a:pt x="0" y="51181"/>
                  </a:moveTo>
                  <a:lnTo>
                    <a:pt x="5597" y="31289"/>
                  </a:lnTo>
                  <a:lnTo>
                    <a:pt x="20875" y="15017"/>
                  </a:lnTo>
                  <a:lnTo>
                    <a:pt x="43559" y="4032"/>
                  </a:lnTo>
                  <a:lnTo>
                    <a:pt x="71374" y="0"/>
                  </a:lnTo>
                  <a:lnTo>
                    <a:pt x="3176269" y="0"/>
                  </a:lnTo>
                  <a:lnTo>
                    <a:pt x="3204084" y="4032"/>
                  </a:lnTo>
                  <a:lnTo>
                    <a:pt x="3226768" y="15017"/>
                  </a:lnTo>
                  <a:lnTo>
                    <a:pt x="3242046" y="31289"/>
                  </a:lnTo>
                  <a:lnTo>
                    <a:pt x="3247643" y="51181"/>
                  </a:lnTo>
                  <a:lnTo>
                    <a:pt x="3247643" y="460883"/>
                  </a:lnTo>
                  <a:lnTo>
                    <a:pt x="3242046" y="480774"/>
                  </a:lnTo>
                  <a:lnTo>
                    <a:pt x="3226768" y="497046"/>
                  </a:lnTo>
                  <a:lnTo>
                    <a:pt x="3204084" y="508031"/>
                  </a:lnTo>
                  <a:lnTo>
                    <a:pt x="3176269" y="512064"/>
                  </a:lnTo>
                  <a:lnTo>
                    <a:pt x="71374" y="512064"/>
                  </a:lnTo>
                  <a:lnTo>
                    <a:pt x="43559" y="508031"/>
                  </a:lnTo>
                  <a:lnTo>
                    <a:pt x="20875" y="497046"/>
                  </a:lnTo>
                  <a:lnTo>
                    <a:pt x="5597" y="480774"/>
                  </a:lnTo>
                  <a:lnTo>
                    <a:pt x="0" y="460883"/>
                  </a:lnTo>
                  <a:lnTo>
                    <a:pt x="0" y="5118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89170" y="2532125"/>
              <a:ext cx="325120" cy="535305"/>
            </a:xfrm>
            <a:custGeom>
              <a:avLst/>
              <a:gdLst/>
              <a:ahLst/>
              <a:cxnLst/>
              <a:rect l="l" t="t" r="r" b="b"/>
              <a:pathLst>
                <a:path w="325120" h="535305">
                  <a:moveTo>
                    <a:pt x="0" y="0"/>
                  </a:moveTo>
                  <a:lnTo>
                    <a:pt x="0" y="534924"/>
                  </a:lnTo>
                  <a:lnTo>
                    <a:pt x="324865" y="534924"/>
                  </a:lnTo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3782" y="2914650"/>
              <a:ext cx="2598420" cy="375285"/>
            </a:xfrm>
            <a:custGeom>
              <a:avLst/>
              <a:gdLst/>
              <a:ahLst/>
              <a:cxnLst/>
              <a:rect l="l" t="t" r="r" b="b"/>
              <a:pathLst>
                <a:path w="2598420" h="375285">
                  <a:moveTo>
                    <a:pt x="2527045" y="0"/>
                  </a:moveTo>
                  <a:lnTo>
                    <a:pt x="71373" y="0"/>
                  </a:lnTo>
                  <a:lnTo>
                    <a:pt x="43559" y="2942"/>
                  </a:lnTo>
                  <a:lnTo>
                    <a:pt x="20875" y="10969"/>
                  </a:lnTo>
                  <a:lnTo>
                    <a:pt x="5597" y="22877"/>
                  </a:lnTo>
                  <a:lnTo>
                    <a:pt x="0" y="37464"/>
                  </a:lnTo>
                  <a:lnTo>
                    <a:pt x="0" y="337438"/>
                  </a:lnTo>
                  <a:lnTo>
                    <a:pt x="5597" y="352026"/>
                  </a:lnTo>
                  <a:lnTo>
                    <a:pt x="20875" y="363934"/>
                  </a:lnTo>
                  <a:lnTo>
                    <a:pt x="43559" y="371961"/>
                  </a:lnTo>
                  <a:lnTo>
                    <a:pt x="71373" y="374904"/>
                  </a:lnTo>
                  <a:lnTo>
                    <a:pt x="2527045" y="374904"/>
                  </a:lnTo>
                  <a:lnTo>
                    <a:pt x="2554860" y="371961"/>
                  </a:lnTo>
                  <a:lnTo>
                    <a:pt x="2577544" y="363934"/>
                  </a:lnTo>
                  <a:lnTo>
                    <a:pt x="2592822" y="352026"/>
                  </a:lnTo>
                  <a:lnTo>
                    <a:pt x="2598419" y="337438"/>
                  </a:lnTo>
                  <a:lnTo>
                    <a:pt x="2598419" y="37464"/>
                  </a:lnTo>
                  <a:lnTo>
                    <a:pt x="2592822" y="22877"/>
                  </a:lnTo>
                  <a:lnTo>
                    <a:pt x="2577544" y="10969"/>
                  </a:lnTo>
                  <a:lnTo>
                    <a:pt x="2554860" y="2942"/>
                  </a:lnTo>
                  <a:lnTo>
                    <a:pt x="252704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89170" y="2532125"/>
              <a:ext cx="2923540" cy="1426845"/>
            </a:xfrm>
            <a:custGeom>
              <a:avLst/>
              <a:gdLst/>
              <a:ahLst/>
              <a:cxnLst/>
              <a:rect l="l" t="t" r="r" b="b"/>
              <a:pathLst>
                <a:path w="2923540" h="1426845">
                  <a:moveTo>
                    <a:pt x="324612" y="419988"/>
                  </a:moveTo>
                  <a:lnTo>
                    <a:pt x="330209" y="405401"/>
                  </a:lnTo>
                  <a:lnTo>
                    <a:pt x="345487" y="393493"/>
                  </a:lnTo>
                  <a:lnTo>
                    <a:pt x="368171" y="385466"/>
                  </a:lnTo>
                  <a:lnTo>
                    <a:pt x="395985" y="382524"/>
                  </a:lnTo>
                  <a:lnTo>
                    <a:pt x="2851657" y="382524"/>
                  </a:lnTo>
                  <a:lnTo>
                    <a:pt x="2879472" y="385466"/>
                  </a:lnTo>
                  <a:lnTo>
                    <a:pt x="2902156" y="393493"/>
                  </a:lnTo>
                  <a:lnTo>
                    <a:pt x="2917434" y="405401"/>
                  </a:lnTo>
                  <a:lnTo>
                    <a:pt x="2923031" y="419988"/>
                  </a:lnTo>
                  <a:lnTo>
                    <a:pt x="2923031" y="719963"/>
                  </a:lnTo>
                  <a:lnTo>
                    <a:pt x="2917434" y="734550"/>
                  </a:lnTo>
                  <a:lnTo>
                    <a:pt x="2902156" y="746458"/>
                  </a:lnTo>
                  <a:lnTo>
                    <a:pt x="2879472" y="754485"/>
                  </a:lnTo>
                  <a:lnTo>
                    <a:pt x="2851657" y="757428"/>
                  </a:lnTo>
                  <a:lnTo>
                    <a:pt x="395985" y="757428"/>
                  </a:lnTo>
                  <a:lnTo>
                    <a:pt x="368171" y="754485"/>
                  </a:lnTo>
                  <a:lnTo>
                    <a:pt x="345487" y="746458"/>
                  </a:lnTo>
                  <a:lnTo>
                    <a:pt x="330209" y="734550"/>
                  </a:lnTo>
                  <a:lnTo>
                    <a:pt x="324612" y="719963"/>
                  </a:lnTo>
                  <a:lnTo>
                    <a:pt x="324612" y="419988"/>
                  </a:lnTo>
                  <a:close/>
                </a:path>
                <a:path w="2923540" h="1426845">
                  <a:moveTo>
                    <a:pt x="0" y="0"/>
                  </a:moveTo>
                  <a:lnTo>
                    <a:pt x="0" y="1426603"/>
                  </a:lnTo>
                  <a:lnTo>
                    <a:pt x="324865" y="1426603"/>
                  </a:lnTo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13782" y="3749802"/>
              <a:ext cx="2598420" cy="375285"/>
            </a:xfrm>
            <a:custGeom>
              <a:avLst/>
              <a:gdLst/>
              <a:ahLst/>
              <a:cxnLst/>
              <a:rect l="l" t="t" r="r" b="b"/>
              <a:pathLst>
                <a:path w="2598420" h="375285">
                  <a:moveTo>
                    <a:pt x="2527045" y="0"/>
                  </a:moveTo>
                  <a:lnTo>
                    <a:pt x="71373" y="0"/>
                  </a:lnTo>
                  <a:lnTo>
                    <a:pt x="43559" y="2942"/>
                  </a:lnTo>
                  <a:lnTo>
                    <a:pt x="20875" y="10969"/>
                  </a:lnTo>
                  <a:lnTo>
                    <a:pt x="5597" y="22877"/>
                  </a:lnTo>
                  <a:lnTo>
                    <a:pt x="0" y="37465"/>
                  </a:lnTo>
                  <a:lnTo>
                    <a:pt x="0" y="337413"/>
                  </a:lnTo>
                  <a:lnTo>
                    <a:pt x="5597" y="352004"/>
                  </a:lnTo>
                  <a:lnTo>
                    <a:pt x="20875" y="363921"/>
                  </a:lnTo>
                  <a:lnTo>
                    <a:pt x="43559" y="371957"/>
                  </a:lnTo>
                  <a:lnTo>
                    <a:pt x="71373" y="374904"/>
                  </a:lnTo>
                  <a:lnTo>
                    <a:pt x="2527045" y="374904"/>
                  </a:lnTo>
                  <a:lnTo>
                    <a:pt x="2554860" y="371957"/>
                  </a:lnTo>
                  <a:lnTo>
                    <a:pt x="2577544" y="363921"/>
                  </a:lnTo>
                  <a:lnTo>
                    <a:pt x="2592822" y="352004"/>
                  </a:lnTo>
                  <a:lnTo>
                    <a:pt x="2598419" y="337413"/>
                  </a:lnTo>
                  <a:lnTo>
                    <a:pt x="2598419" y="37465"/>
                  </a:lnTo>
                  <a:lnTo>
                    <a:pt x="2592822" y="22877"/>
                  </a:lnTo>
                  <a:lnTo>
                    <a:pt x="2577544" y="10969"/>
                  </a:lnTo>
                  <a:lnTo>
                    <a:pt x="2554860" y="2942"/>
                  </a:lnTo>
                  <a:lnTo>
                    <a:pt x="252704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3749802"/>
              <a:ext cx="2598420" cy="375285"/>
            </a:xfrm>
            <a:custGeom>
              <a:avLst/>
              <a:gdLst/>
              <a:ahLst/>
              <a:cxnLst/>
              <a:rect l="l" t="t" r="r" b="b"/>
              <a:pathLst>
                <a:path w="2598420" h="375285">
                  <a:moveTo>
                    <a:pt x="0" y="37465"/>
                  </a:moveTo>
                  <a:lnTo>
                    <a:pt x="5597" y="22877"/>
                  </a:lnTo>
                  <a:lnTo>
                    <a:pt x="20875" y="10969"/>
                  </a:lnTo>
                  <a:lnTo>
                    <a:pt x="43559" y="2942"/>
                  </a:lnTo>
                  <a:lnTo>
                    <a:pt x="71373" y="0"/>
                  </a:lnTo>
                  <a:lnTo>
                    <a:pt x="2527045" y="0"/>
                  </a:lnTo>
                  <a:lnTo>
                    <a:pt x="2554860" y="2942"/>
                  </a:lnTo>
                  <a:lnTo>
                    <a:pt x="2577544" y="10969"/>
                  </a:lnTo>
                  <a:lnTo>
                    <a:pt x="2592822" y="22877"/>
                  </a:lnTo>
                  <a:lnTo>
                    <a:pt x="2598419" y="37465"/>
                  </a:lnTo>
                  <a:lnTo>
                    <a:pt x="2598419" y="337413"/>
                  </a:lnTo>
                  <a:lnTo>
                    <a:pt x="2592822" y="352004"/>
                  </a:lnTo>
                  <a:lnTo>
                    <a:pt x="2577544" y="363921"/>
                  </a:lnTo>
                  <a:lnTo>
                    <a:pt x="2554860" y="371957"/>
                  </a:lnTo>
                  <a:lnTo>
                    <a:pt x="2527045" y="374904"/>
                  </a:lnTo>
                  <a:lnTo>
                    <a:pt x="71373" y="374904"/>
                  </a:lnTo>
                  <a:lnTo>
                    <a:pt x="43559" y="371957"/>
                  </a:lnTo>
                  <a:lnTo>
                    <a:pt x="20875" y="363921"/>
                  </a:lnTo>
                  <a:lnTo>
                    <a:pt x="5597" y="352004"/>
                  </a:lnTo>
                  <a:lnTo>
                    <a:pt x="0" y="337413"/>
                  </a:lnTo>
                  <a:lnTo>
                    <a:pt x="0" y="37465"/>
                  </a:lnTo>
                  <a:close/>
                </a:path>
              </a:pathLst>
            </a:custGeom>
            <a:ln w="254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89170" y="2532125"/>
              <a:ext cx="325120" cy="2318385"/>
            </a:xfrm>
            <a:custGeom>
              <a:avLst/>
              <a:gdLst/>
              <a:ahLst/>
              <a:cxnLst/>
              <a:rect l="l" t="t" r="r" b="b"/>
              <a:pathLst>
                <a:path w="325120" h="2318385">
                  <a:moveTo>
                    <a:pt x="0" y="0"/>
                  </a:moveTo>
                  <a:lnTo>
                    <a:pt x="0" y="2318232"/>
                  </a:lnTo>
                  <a:lnTo>
                    <a:pt x="324865" y="2318232"/>
                  </a:lnTo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3782" y="4575810"/>
              <a:ext cx="2609215" cy="375285"/>
            </a:xfrm>
            <a:custGeom>
              <a:avLst/>
              <a:gdLst/>
              <a:ahLst/>
              <a:cxnLst/>
              <a:rect l="l" t="t" r="r" b="b"/>
              <a:pathLst>
                <a:path w="2609215" h="375285">
                  <a:moveTo>
                    <a:pt x="2537714" y="0"/>
                  </a:moveTo>
                  <a:lnTo>
                    <a:pt x="71373" y="0"/>
                  </a:lnTo>
                  <a:lnTo>
                    <a:pt x="43559" y="2946"/>
                  </a:lnTo>
                  <a:lnTo>
                    <a:pt x="20875" y="10982"/>
                  </a:lnTo>
                  <a:lnTo>
                    <a:pt x="5597" y="22899"/>
                  </a:lnTo>
                  <a:lnTo>
                    <a:pt x="0" y="37490"/>
                  </a:lnTo>
                  <a:lnTo>
                    <a:pt x="0" y="337413"/>
                  </a:lnTo>
                  <a:lnTo>
                    <a:pt x="5597" y="352004"/>
                  </a:lnTo>
                  <a:lnTo>
                    <a:pt x="20875" y="363921"/>
                  </a:lnTo>
                  <a:lnTo>
                    <a:pt x="43559" y="371957"/>
                  </a:lnTo>
                  <a:lnTo>
                    <a:pt x="71373" y="374903"/>
                  </a:lnTo>
                  <a:lnTo>
                    <a:pt x="2537714" y="374903"/>
                  </a:lnTo>
                  <a:lnTo>
                    <a:pt x="2565528" y="371957"/>
                  </a:lnTo>
                  <a:lnTo>
                    <a:pt x="2588212" y="363921"/>
                  </a:lnTo>
                  <a:lnTo>
                    <a:pt x="2603490" y="352004"/>
                  </a:lnTo>
                  <a:lnTo>
                    <a:pt x="2609088" y="337413"/>
                  </a:lnTo>
                  <a:lnTo>
                    <a:pt x="2609088" y="37490"/>
                  </a:lnTo>
                  <a:lnTo>
                    <a:pt x="2603490" y="22899"/>
                  </a:lnTo>
                  <a:lnTo>
                    <a:pt x="2588212" y="10982"/>
                  </a:lnTo>
                  <a:lnTo>
                    <a:pt x="2565528" y="2946"/>
                  </a:lnTo>
                  <a:lnTo>
                    <a:pt x="253771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13782" y="4575810"/>
              <a:ext cx="2609215" cy="375285"/>
            </a:xfrm>
            <a:custGeom>
              <a:avLst/>
              <a:gdLst/>
              <a:ahLst/>
              <a:cxnLst/>
              <a:rect l="l" t="t" r="r" b="b"/>
              <a:pathLst>
                <a:path w="2609215" h="375285">
                  <a:moveTo>
                    <a:pt x="0" y="37490"/>
                  </a:moveTo>
                  <a:lnTo>
                    <a:pt x="5597" y="22899"/>
                  </a:lnTo>
                  <a:lnTo>
                    <a:pt x="20875" y="10982"/>
                  </a:lnTo>
                  <a:lnTo>
                    <a:pt x="43559" y="2946"/>
                  </a:lnTo>
                  <a:lnTo>
                    <a:pt x="71373" y="0"/>
                  </a:lnTo>
                  <a:lnTo>
                    <a:pt x="2537714" y="0"/>
                  </a:lnTo>
                  <a:lnTo>
                    <a:pt x="2565528" y="2946"/>
                  </a:lnTo>
                  <a:lnTo>
                    <a:pt x="2588212" y="10982"/>
                  </a:lnTo>
                  <a:lnTo>
                    <a:pt x="2603490" y="22899"/>
                  </a:lnTo>
                  <a:lnTo>
                    <a:pt x="2609088" y="37490"/>
                  </a:lnTo>
                  <a:lnTo>
                    <a:pt x="2609088" y="337413"/>
                  </a:lnTo>
                  <a:lnTo>
                    <a:pt x="2603490" y="352004"/>
                  </a:lnTo>
                  <a:lnTo>
                    <a:pt x="2588212" y="363921"/>
                  </a:lnTo>
                  <a:lnTo>
                    <a:pt x="2565528" y="371957"/>
                  </a:lnTo>
                  <a:lnTo>
                    <a:pt x="2537714" y="374903"/>
                  </a:lnTo>
                  <a:lnTo>
                    <a:pt x="71373" y="374903"/>
                  </a:lnTo>
                  <a:lnTo>
                    <a:pt x="43559" y="371957"/>
                  </a:lnTo>
                  <a:lnTo>
                    <a:pt x="20875" y="363921"/>
                  </a:lnTo>
                  <a:lnTo>
                    <a:pt x="5597" y="352004"/>
                  </a:lnTo>
                  <a:lnTo>
                    <a:pt x="0" y="337413"/>
                  </a:lnTo>
                  <a:lnTo>
                    <a:pt x="0" y="3749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7295" y="781733"/>
            <a:ext cx="8332470" cy="4142801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67945" algn="just">
              <a:lnSpc>
                <a:spcPct val="100000"/>
              </a:lnSpc>
              <a:spcBef>
                <a:spcPts val="1245"/>
              </a:spcBef>
            </a:pPr>
            <a:r>
              <a:rPr sz="2000" b="1" i="1" u="heavy" spc="-36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Big-</a:t>
            </a:r>
            <a:r>
              <a:rPr sz="2000" b="1" i="1" u="heavy" spc="9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Oh,</a:t>
            </a:r>
            <a:r>
              <a:rPr sz="2000" b="1" i="1" u="heavy" spc="1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 smtClean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Omega</a:t>
            </a:r>
            <a:r>
              <a:rPr lang="en-US" sz="2000" b="1" i="1" u="heavy" dirty="0" smtClean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,</a:t>
            </a:r>
            <a:r>
              <a:rPr sz="2000" b="1" i="1" u="heavy" spc="95" dirty="0" smtClean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Theta</a:t>
            </a:r>
            <a:r>
              <a:rPr sz="2000" b="1" i="1" u="heavy" spc="114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notation</a:t>
            </a:r>
            <a:r>
              <a:rPr sz="2000" b="1" i="1" u="heavy" spc="10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(Asymptotic</a:t>
            </a:r>
            <a:r>
              <a:rPr sz="2000" b="1" i="1" u="heavy" spc="1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Notations)</a:t>
            </a:r>
            <a:r>
              <a:rPr sz="2000" b="1" i="1" u="heavy" spc="5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endParaRPr sz="2000" dirty="0">
              <a:latin typeface="Georgia"/>
              <a:cs typeface="Georgia"/>
            </a:endParaRPr>
          </a:p>
          <a:p>
            <a:pPr marL="354330" marR="5080" indent="-342265" algn="just">
              <a:lnSpc>
                <a:spcPct val="100000"/>
              </a:lnSpc>
              <a:spcBef>
                <a:spcPts val="1030"/>
              </a:spcBef>
              <a:buClr>
                <a:srgbClr val="EC7C30"/>
              </a:buClr>
              <a:buSzPct val="97222"/>
              <a:buFont typeface="Wingdings"/>
              <a:buChar char=""/>
              <a:tabLst>
                <a:tab pos="355600" algn="l"/>
              </a:tabLst>
            </a:pPr>
            <a:r>
              <a:rPr sz="1800" b="1" i="1" dirty="0">
                <a:latin typeface="Georgia"/>
                <a:cs typeface="Georgia"/>
              </a:rPr>
              <a:t>Asymptotic</a:t>
            </a:r>
            <a:r>
              <a:rPr sz="1800" b="1" i="1" spc="20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notations</a:t>
            </a:r>
            <a:r>
              <a:rPr sz="1800" b="1" i="1" spc="20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are</a:t>
            </a:r>
            <a:r>
              <a:rPr sz="1800" b="1" i="1" spc="20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mathematical</a:t>
            </a:r>
            <a:r>
              <a:rPr sz="1800" b="1" i="1" spc="22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tool</a:t>
            </a:r>
            <a:r>
              <a:rPr sz="1800" b="1" i="1" spc="21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21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find</a:t>
            </a:r>
            <a:r>
              <a:rPr sz="1800" b="1" i="1" spc="21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time</a:t>
            </a:r>
            <a:r>
              <a:rPr sz="1800" b="1" i="1" spc="210" dirty="0">
                <a:latin typeface="Georgia"/>
                <a:cs typeface="Georgia"/>
              </a:rPr>
              <a:t>  </a:t>
            </a:r>
            <a:r>
              <a:rPr sz="1800" b="1" i="1" spc="-25" dirty="0">
                <a:latin typeface="Georgia"/>
                <a:cs typeface="Georgia"/>
              </a:rPr>
              <a:t>or 	</a:t>
            </a:r>
            <a:r>
              <a:rPr sz="1800" b="1" i="1" dirty="0">
                <a:latin typeface="Georgia"/>
                <a:cs typeface="Georgia"/>
              </a:rPr>
              <a:t>space</a:t>
            </a:r>
            <a:r>
              <a:rPr sz="1800" b="1" i="1" spc="3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complexity</a:t>
            </a:r>
            <a:r>
              <a:rPr sz="1800" b="1" i="1" spc="4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409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</a:t>
            </a:r>
            <a:r>
              <a:rPr sz="1800" b="1" i="1" spc="4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4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without</a:t>
            </a:r>
            <a:r>
              <a:rPr sz="1800" b="1" i="1" spc="409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implementing</a:t>
            </a:r>
            <a:r>
              <a:rPr sz="1800" b="1" i="1" spc="4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it</a:t>
            </a:r>
            <a:r>
              <a:rPr sz="1800" b="1" i="1" spc="4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4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a 	</a:t>
            </a:r>
            <a:r>
              <a:rPr sz="1800" b="1" i="1" dirty="0">
                <a:latin typeface="Georgia"/>
                <a:cs typeface="Georgia"/>
              </a:rPr>
              <a:t>programming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language.</a:t>
            </a:r>
            <a:endParaRPr sz="1800" dirty="0">
              <a:latin typeface="Georgia"/>
              <a:cs typeface="Georgia"/>
            </a:endParaRPr>
          </a:p>
          <a:p>
            <a:pPr marR="1960880" algn="r">
              <a:lnSpc>
                <a:spcPct val="100000"/>
              </a:lnSpc>
              <a:spcBef>
                <a:spcPts val="1120"/>
              </a:spcBef>
            </a:pPr>
            <a:r>
              <a:rPr sz="1600" b="1" spc="-10" dirty="0">
                <a:solidFill>
                  <a:srgbClr val="FFFFFF"/>
                </a:solidFill>
                <a:latin typeface="Cambria"/>
                <a:cs typeface="Cambria"/>
              </a:rPr>
              <a:t>Asymptotic</a:t>
            </a:r>
            <a:r>
              <a:rPr sz="1600" b="1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mbria"/>
                <a:cs typeface="Cambria"/>
              </a:rPr>
              <a:t>notations</a:t>
            </a: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1600" dirty="0">
              <a:latin typeface="Cambria"/>
              <a:cs typeface="Cambria"/>
            </a:endParaRPr>
          </a:p>
          <a:p>
            <a:pPr marL="3061970" algn="ctr">
              <a:lnSpc>
                <a:spcPct val="100000"/>
              </a:lnSpc>
            </a:pPr>
            <a:r>
              <a:rPr sz="1600" b="1" dirty="0">
                <a:latin typeface="Cambria"/>
                <a:cs typeface="Cambria"/>
              </a:rPr>
              <a:t>Big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Oh(O)</a:t>
            </a: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600" dirty="0">
              <a:latin typeface="Cambria"/>
              <a:cs typeface="Cambria"/>
            </a:endParaRPr>
          </a:p>
          <a:p>
            <a:pPr marR="1976755" algn="r">
              <a:lnSpc>
                <a:spcPct val="100000"/>
              </a:lnSpc>
            </a:pPr>
            <a:r>
              <a:rPr sz="1600" b="1" dirty="0">
                <a:latin typeface="Cambria"/>
                <a:cs typeface="Cambria"/>
              </a:rPr>
              <a:t>Big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Omega(Ω)</a:t>
            </a: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600" dirty="0">
              <a:latin typeface="Cambria"/>
              <a:cs typeface="Cambria"/>
            </a:endParaRPr>
          </a:p>
          <a:p>
            <a:pPr marL="3070860" algn="ctr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Big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Theta(θ)</a:t>
            </a:r>
            <a:endParaRPr sz="16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392165" y="1849373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30987" y="0"/>
                </a:moveTo>
                <a:lnTo>
                  <a:pt x="0" y="30225"/>
                </a:lnTo>
                <a:lnTo>
                  <a:pt x="76200" y="30225"/>
                </a:lnTo>
                <a:lnTo>
                  <a:pt x="309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5379465" y="1836673"/>
            <a:ext cx="1521460" cy="190500"/>
            <a:chOff x="5379465" y="1836673"/>
            <a:chExt cx="1521460" cy="190500"/>
          </a:xfrm>
        </p:grpSpPr>
        <p:sp>
          <p:nvSpPr>
            <p:cNvPr id="11" name="object 11"/>
            <p:cNvSpPr/>
            <p:nvPr/>
          </p:nvSpPr>
          <p:spPr>
            <a:xfrm>
              <a:off x="5779769" y="1849373"/>
              <a:ext cx="356870" cy="152400"/>
            </a:xfrm>
            <a:custGeom>
              <a:avLst/>
              <a:gdLst/>
              <a:ahLst/>
              <a:cxnLst/>
              <a:rect l="l" t="t" r="r" b="b"/>
              <a:pathLst>
                <a:path w="356870" h="152400">
                  <a:moveTo>
                    <a:pt x="356615" y="0"/>
                  </a:moveTo>
                  <a:lnTo>
                    <a:pt x="334307" y="53190"/>
                  </a:lnTo>
                  <a:lnTo>
                    <a:pt x="272752" y="98202"/>
                  </a:lnTo>
                  <a:lnTo>
                    <a:pt x="229772" y="116568"/>
                  </a:lnTo>
                  <a:lnTo>
                    <a:pt x="180001" y="131600"/>
                  </a:lnTo>
                  <a:lnTo>
                    <a:pt x="124444" y="142869"/>
                  </a:lnTo>
                  <a:lnTo>
                    <a:pt x="64108" y="149945"/>
                  </a:lnTo>
                  <a:lnTo>
                    <a:pt x="0" y="152400"/>
                  </a:lnTo>
                  <a:lnTo>
                    <a:pt x="64108" y="149945"/>
                  </a:lnTo>
                  <a:lnTo>
                    <a:pt x="124444" y="142869"/>
                  </a:lnTo>
                  <a:lnTo>
                    <a:pt x="180001" y="131600"/>
                  </a:lnTo>
                  <a:lnTo>
                    <a:pt x="229772" y="116568"/>
                  </a:lnTo>
                  <a:lnTo>
                    <a:pt x="272752" y="98202"/>
                  </a:lnTo>
                  <a:lnTo>
                    <a:pt x="307932" y="76933"/>
                  </a:lnTo>
                  <a:lnTo>
                    <a:pt x="350871" y="27402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2165" y="1849373"/>
              <a:ext cx="744220" cy="152400"/>
            </a:xfrm>
            <a:custGeom>
              <a:avLst/>
              <a:gdLst/>
              <a:ahLst/>
              <a:cxnLst/>
              <a:rect l="l" t="t" r="r" b="b"/>
              <a:pathLst>
                <a:path w="744220" h="152400">
                  <a:moveTo>
                    <a:pt x="387604" y="152400"/>
                  </a:moveTo>
                  <a:lnTo>
                    <a:pt x="325252" y="150067"/>
                  </a:lnTo>
                  <a:lnTo>
                    <a:pt x="266146" y="143311"/>
                  </a:lnTo>
                  <a:lnTo>
                    <a:pt x="211329" y="132495"/>
                  </a:lnTo>
                  <a:lnTo>
                    <a:pt x="161845" y="117983"/>
                  </a:lnTo>
                  <a:lnTo>
                    <a:pt x="118737" y="100136"/>
                  </a:lnTo>
                  <a:lnTo>
                    <a:pt x="83048" y="79319"/>
                  </a:lnTo>
                  <a:lnTo>
                    <a:pt x="38100" y="30225"/>
                  </a:lnTo>
                  <a:lnTo>
                    <a:pt x="76200" y="30225"/>
                  </a:lnTo>
                  <a:lnTo>
                    <a:pt x="30987" y="0"/>
                  </a:lnTo>
                  <a:lnTo>
                    <a:pt x="0" y="30225"/>
                  </a:lnTo>
                  <a:lnTo>
                    <a:pt x="38100" y="30225"/>
                  </a:lnTo>
                  <a:lnTo>
                    <a:pt x="55821" y="55894"/>
                  </a:lnTo>
                  <a:lnTo>
                    <a:pt x="118737" y="100136"/>
                  </a:lnTo>
                  <a:lnTo>
                    <a:pt x="161845" y="117982"/>
                  </a:lnTo>
                  <a:lnTo>
                    <a:pt x="211329" y="132495"/>
                  </a:lnTo>
                  <a:lnTo>
                    <a:pt x="266146" y="143311"/>
                  </a:lnTo>
                  <a:lnTo>
                    <a:pt x="325252" y="150067"/>
                  </a:lnTo>
                  <a:lnTo>
                    <a:pt x="387604" y="152400"/>
                  </a:lnTo>
                  <a:lnTo>
                    <a:pt x="451712" y="149945"/>
                  </a:lnTo>
                  <a:lnTo>
                    <a:pt x="512048" y="142869"/>
                  </a:lnTo>
                  <a:lnTo>
                    <a:pt x="567605" y="131600"/>
                  </a:lnTo>
                  <a:lnTo>
                    <a:pt x="617376" y="116568"/>
                  </a:lnTo>
                  <a:lnTo>
                    <a:pt x="660356" y="98202"/>
                  </a:lnTo>
                  <a:lnTo>
                    <a:pt x="695536" y="76933"/>
                  </a:lnTo>
                  <a:lnTo>
                    <a:pt x="738475" y="27402"/>
                  </a:lnTo>
                  <a:lnTo>
                    <a:pt x="744220" y="0"/>
                  </a:lnTo>
                  <a:lnTo>
                    <a:pt x="721911" y="53190"/>
                  </a:lnTo>
                  <a:lnTo>
                    <a:pt x="660356" y="98202"/>
                  </a:lnTo>
                  <a:lnTo>
                    <a:pt x="617376" y="116568"/>
                  </a:lnTo>
                  <a:lnTo>
                    <a:pt x="567605" y="131600"/>
                  </a:lnTo>
                  <a:lnTo>
                    <a:pt x="512048" y="142869"/>
                  </a:lnTo>
                  <a:lnTo>
                    <a:pt x="451712" y="149945"/>
                  </a:lnTo>
                  <a:lnTo>
                    <a:pt x="387604" y="152400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43497" y="1861565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30987" y="0"/>
                  </a:moveTo>
                  <a:lnTo>
                    <a:pt x="0" y="30225"/>
                  </a:lnTo>
                  <a:lnTo>
                    <a:pt x="76200" y="30225"/>
                  </a:lnTo>
                  <a:lnTo>
                    <a:pt x="309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531101" y="1861565"/>
              <a:ext cx="356870" cy="152400"/>
            </a:xfrm>
            <a:custGeom>
              <a:avLst/>
              <a:gdLst/>
              <a:ahLst/>
              <a:cxnLst/>
              <a:rect l="l" t="t" r="r" b="b"/>
              <a:pathLst>
                <a:path w="356870" h="152400">
                  <a:moveTo>
                    <a:pt x="356616" y="0"/>
                  </a:moveTo>
                  <a:lnTo>
                    <a:pt x="334307" y="53190"/>
                  </a:lnTo>
                  <a:lnTo>
                    <a:pt x="272752" y="98202"/>
                  </a:lnTo>
                  <a:lnTo>
                    <a:pt x="229772" y="116568"/>
                  </a:lnTo>
                  <a:lnTo>
                    <a:pt x="180001" y="131600"/>
                  </a:lnTo>
                  <a:lnTo>
                    <a:pt x="124444" y="142869"/>
                  </a:lnTo>
                  <a:lnTo>
                    <a:pt x="64108" y="149945"/>
                  </a:lnTo>
                  <a:lnTo>
                    <a:pt x="0" y="152400"/>
                  </a:lnTo>
                  <a:lnTo>
                    <a:pt x="64108" y="149945"/>
                  </a:lnTo>
                  <a:lnTo>
                    <a:pt x="124444" y="142869"/>
                  </a:lnTo>
                  <a:lnTo>
                    <a:pt x="180001" y="131600"/>
                  </a:lnTo>
                  <a:lnTo>
                    <a:pt x="229772" y="116568"/>
                  </a:lnTo>
                  <a:lnTo>
                    <a:pt x="272752" y="98202"/>
                  </a:lnTo>
                  <a:lnTo>
                    <a:pt x="307932" y="76933"/>
                  </a:lnTo>
                  <a:lnTo>
                    <a:pt x="350871" y="27402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497" y="1861565"/>
              <a:ext cx="744220" cy="152400"/>
            </a:xfrm>
            <a:custGeom>
              <a:avLst/>
              <a:gdLst/>
              <a:ahLst/>
              <a:cxnLst/>
              <a:rect l="l" t="t" r="r" b="b"/>
              <a:pathLst>
                <a:path w="744220" h="152400">
                  <a:moveTo>
                    <a:pt x="387603" y="152400"/>
                  </a:moveTo>
                  <a:lnTo>
                    <a:pt x="325252" y="150067"/>
                  </a:lnTo>
                  <a:lnTo>
                    <a:pt x="266146" y="143311"/>
                  </a:lnTo>
                  <a:lnTo>
                    <a:pt x="211329" y="132495"/>
                  </a:lnTo>
                  <a:lnTo>
                    <a:pt x="161845" y="117983"/>
                  </a:lnTo>
                  <a:lnTo>
                    <a:pt x="118737" y="100136"/>
                  </a:lnTo>
                  <a:lnTo>
                    <a:pt x="83048" y="79319"/>
                  </a:lnTo>
                  <a:lnTo>
                    <a:pt x="38100" y="30225"/>
                  </a:lnTo>
                  <a:lnTo>
                    <a:pt x="76200" y="30225"/>
                  </a:lnTo>
                  <a:lnTo>
                    <a:pt x="30987" y="0"/>
                  </a:lnTo>
                  <a:lnTo>
                    <a:pt x="0" y="30225"/>
                  </a:lnTo>
                  <a:lnTo>
                    <a:pt x="38100" y="30225"/>
                  </a:lnTo>
                  <a:lnTo>
                    <a:pt x="55821" y="55894"/>
                  </a:lnTo>
                  <a:lnTo>
                    <a:pt x="118737" y="100136"/>
                  </a:lnTo>
                  <a:lnTo>
                    <a:pt x="161845" y="117983"/>
                  </a:lnTo>
                  <a:lnTo>
                    <a:pt x="211329" y="132495"/>
                  </a:lnTo>
                  <a:lnTo>
                    <a:pt x="266146" y="143311"/>
                  </a:lnTo>
                  <a:lnTo>
                    <a:pt x="325252" y="150067"/>
                  </a:lnTo>
                  <a:lnTo>
                    <a:pt x="387603" y="152400"/>
                  </a:lnTo>
                  <a:lnTo>
                    <a:pt x="451712" y="149945"/>
                  </a:lnTo>
                  <a:lnTo>
                    <a:pt x="512048" y="142869"/>
                  </a:lnTo>
                  <a:lnTo>
                    <a:pt x="567605" y="131600"/>
                  </a:lnTo>
                  <a:lnTo>
                    <a:pt x="617376" y="116568"/>
                  </a:lnTo>
                  <a:lnTo>
                    <a:pt x="660356" y="98202"/>
                  </a:lnTo>
                  <a:lnTo>
                    <a:pt x="695536" y="76933"/>
                  </a:lnTo>
                  <a:lnTo>
                    <a:pt x="738475" y="27402"/>
                  </a:lnTo>
                  <a:lnTo>
                    <a:pt x="744220" y="0"/>
                  </a:lnTo>
                  <a:lnTo>
                    <a:pt x="721911" y="53190"/>
                  </a:lnTo>
                  <a:lnTo>
                    <a:pt x="660356" y="98202"/>
                  </a:lnTo>
                  <a:lnTo>
                    <a:pt x="617376" y="116568"/>
                  </a:lnTo>
                  <a:lnTo>
                    <a:pt x="567605" y="131600"/>
                  </a:lnTo>
                  <a:lnTo>
                    <a:pt x="512048" y="142869"/>
                  </a:lnTo>
                  <a:lnTo>
                    <a:pt x="451712" y="149945"/>
                  </a:lnTo>
                  <a:lnTo>
                    <a:pt x="387603" y="152400"/>
                  </a:lnTo>
                </a:path>
              </a:pathLst>
            </a:custGeom>
            <a:ln w="253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392165" y="1849373"/>
            <a:ext cx="76200" cy="30480"/>
          </a:xfrm>
          <a:custGeom>
            <a:avLst/>
            <a:gdLst/>
            <a:ahLst/>
            <a:cxnLst/>
            <a:rect l="l" t="t" r="r" b="b"/>
            <a:pathLst>
              <a:path w="76200" h="30480">
                <a:moveTo>
                  <a:pt x="30987" y="0"/>
                </a:moveTo>
                <a:lnTo>
                  <a:pt x="0" y="30225"/>
                </a:lnTo>
                <a:lnTo>
                  <a:pt x="76200" y="30225"/>
                </a:lnTo>
                <a:lnTo>
                  <a:pt x="309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5379465" y="1836673"/>
            <a:ext cx="2273935" cy="200660"/>
            <a:chOff x="5379465" y="1836673"/>
            <a:chExt cx="2273935" cy="200660"/>
          </a:xfrm>
        </p:grpSpPr>
        <p:sp>
          <p:nvSpPr>
            <p:cNvPr id="11" name="object 11"/>
            <p:cNvSpPr/>
            <p:nvPr/>
          </p:nvSpPr>
          <p:spPr>
            <a:xfrm>
              <a:off x="5779769" y="1849373"/>
              <a:ext cx="356870" cy="152400"/>
            </a:xfrm>
            <a:custGeom>
              <a:avLst/>
              <a:gdLst/>
              <a:ahLst/>
              <a:cxnLst/>
              <a:rect l="l" t="t" r="r" b="b"/>
              <a:pathLst>
                <a:path w="356870" h="152400">
                  <a:moveTo>
                    <a:pt x="356615" y="0"/>
                  </a:moveTo>
                  <a:lnTo>
                    <a:pt x="334307" y="53190"/>
                  </a:lnTo>
                  <a:lnTo>
                    <a:pt x="272752" y="98202"/>
                  </a:lnTo>
                  <a:lnTo>
                    <a:pt x="229772" y="116568"/>
                  </a:lnTo>
                  <a:lnTo>
                    <a:pt x="180001" y="131600"/>
                  </a:lnTo>
                  <a:lnTo>
                    <a:pt x="124444" y="142869"/>
                  </a:lnTo>
                  <a:lnTo>
                    <a:pt x="64108" y="149945"/>
                  </a:lnTo>
                  <a:lnTo>
                    <a:pt x="0" y="152400"/>
                  </a:lnTo>
                  <a:lnTo>
                    <a:pt x="64108" y="149945"/>
                  </a:lnTo>
                  <a:lnTo>
                    <a:pt x="124444" y="142869"/>
                  </a:lnTo>
                  <a:lnTo>
                    <a:pt x="180001" y="131600"/>
                  </a:lnTo>
                  <a:lnTo>
                    <a:pt x="229772" y="116568"/>
                  </a:lnTo>
                  <a:lnTo>
                    <a:pt x="272752" y="98202"/>
                  </a:lnTo>
                  <a:lnTo>
                    <a:pt x="307932" y="76933"/>
                  </a:lnTo>
                  <a:lnTo>
                    <a:pt x="350871" y="27402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2165" y="1849373"/>
              <a:ext cx="744220" cy="152400"/>
            </a:xfrm>
            <a:custGeom>
              <a:avLst/>
              <a:gdLst/>
              <a:ahLst/>
              <a:cxnLst/>
              <a:rect l="l" t="t" r="r" b="b"/>
              <a:pathLst>
                <a:path w="744220" h="152400">
                  <a:moveTo>
                    <a:pt x="387604" y="152400"/>
                  </a:moveTo>
                  <a:lnTo>
                    <a:pt x="325252" y="150067"/>
                  </a:lnTo>
                  <a:lnTo>
                    <a:pt x="266146" y="143311"/>
                  </a:lnTo>
                  <a:lnTo>
                    <a:pt x="211329" y="132495"/>
                  </a:lnTo>
                  <a:lnTo>
                    <a:pt x="161845" y="117983"/>
                  </a:lnTo>
                  <a:lnTo>
                    <a:pt x="118737" y="100136"/>
                  </a:lnTo>
                  <a:lnTo>
                    <a:pt x="83048" y="79319"/>
                  </a:lnTo>
                  <a:lnTo>
                    <a:pt x="38100" y="30225"/>
                  </a:lnTo>
                  <a:lnTo>
                    <a:pt x="76200" y="30225"/>
                  </a:lnTo>
                  <a:lnTo>
                    <a:pt x="30987" y="0"/>
                  </a:lnTo>
                  <a:lnTo>
                    <a:pt x="0" y="30225"/>
                  </a:lnTo>
                  <a:lnTo>
                    <a:pt x="38100" y="30225"/>
                  </a:lnTo>
                  <a:lnTo>
                    <a:pt x="55821" y="55894"/>
                  </a:lnTo>
                  <a:lnTo>
                    <a:pt x="118737" y="100136"/>
                  </a:lnTo>
                  <a:lnTo>
                    <a:pt x="161845" y="117982"/>
                  </a:lnTo>
                  <a:lnTo>
                    <a:pt x="211329" y="132495"/>
                  </a:lnTo>
                  <a:lnTo>
                    <a:pt x="266146" y="143311"/>
                  </a:lnTo>
                  <a:lnTo>
                    <a:pt x="325252" y="150067"/>
                  </a:lnTo>
                  <a:lnTo>
                    <a:pt x="387604" y="152400"/>
                  </a:lnTo>
                  <a:lnTo>
                    <a:pt x="451712" y="149945"/>
                  </a:lnTo>
                  <a:lnTo>
                    <a:pt x="512048" y="142869"/>
                  </a:lnTo>
                  <a:lnTo>
                    <a:pt x="567605" y="131600"/>
                  </a:lnTo>
                  <a:lnTo>
                    <a:pt x="617376" y="116568"/>
                  </a:lnTo>
                  <a:lnTo>
                    <a:pt x="660356" y="98202"/>
                  </a:lnTo>
                  <a:lnTo>
                    <a:pt x="695536" y="76933"/>
                  </a:lnTo>
                  <a:lnTo>
                    <a:pt x="738475" y="27402"/>
                  </a:lnTo>
                  <a:lnTo>
                    <a:pt x="744220" y="0"/>
                  </a:lnTo>
                  <a:lnTo>
                    <a:pt x="721911" y="53190"/>
                  </a:lnTo>
                  <a:lnTo>
                    <a:pt x="660356" y="98202"/>
                  </a:lnTo>
                  <a:lnTo>
                    <a:pt x="617376" y="116568"/>
                  </a:lnTo>
                  <a:lnTo>
                    <a:pt x="567605" y="131600"/>
                  </a:lnTo>
                  <a:lnTo>
                    <a:pt x="512048" y="142869"/>
                  </a:lnTo>
                  <a:lnTo>
                    <a:pt x="451712" y="149945"/>
                  </a:lnTo>
                  <a:lnTo>
                    <a:pt x="387604" y="152400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43497" y="1861565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30987" y="0"/>
                  </a:moveTo>
                  <a:lnTo>
                    <a:pt x="0" y="30225"/>
                  </a:lnTo>
                  <a:lnTo>
                    <a:pt x="76200" y="30225"/>
                  </a:lnTo>
                  <a:lnTo>
                    <a:pt x="309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531101" y="1861565"/>
              <a:ext cx="356870" cy="152400"/>
            </a:xfrm>
            <a:custGeom>
              <a:avLst/>
              <a:gdLst/>
              <a:ahLst/>
              <a:cxnLst/>
              <a:rect l="l" t="t" r="r" b="b"/>
              <a:pathLst>
                <a:path w="356870" h="152400">
                  <a:moveTo>
                    <a:pt x="356616" y="0"/>
                  </a:moveTo>
                  <a:lnTo>
                    <a:pt x="334307" y="53190"/>
                  </a:lnTo>
                  <a:lnTo>
                    <a:pt x="272752" y="98202"/>
                  </a:lnTo>
                  <a:lnTo>
                    <a:pt x="229772" y="116568"/>
                  </a:lnTo>
                  <a:lnTo>
                    <a:pt x="180001" y="131600"/>
                  </a:lnTo>
                  <a:lnTo>
                    <a:pt x="124444" y="142869"/>
                  </a:lnTo>
                  <a:lnTo>
                    <a:pt x="64108" y="149945"/>
                  </a:lnTo>
                  <a:lnTo>
                    <a:pt x="0" y="152400"/>
                  </a:lnTo>
                  <a:lnTo>
                    <a:pt x="64108" y="149945"/>
                  </a:lnTo>
                  <a:lnTo>
                    <a:pt x="124444" y="142869"/>
                  </a:lnTo>
                  <a:lnTo>
                    <a:pt x="180001" y="131600"/>
                  </a:lnTo>
                  <a:lnTo>
                    <a:pt x="229772" y="116568"/>
                  </a:lnTo>
                  <a:lnTo>
                    <a:pt x="272752" y="98202"/>
                  </a:lnTo>
                  <a:lnTo>
                    <a:pt x="307932" y="76933"/>
                  </a:lnTo>
                  <a:lnTo>
                    <a:pt x="350871" y="27402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497" y="1861565"/>
              <a:ext cx="744220" cy="152400"/>
            </a:xfrm>
            <a:custGeom>
              <a:avLst/>
              <a:gdLst/>
              <a:ahLst/>
              <a:cxnLst/>
              <a:rect l="l" t="t" r="r" b="b"/>
              <a:pathLst>
                <a:path w="744220" h="152400">
                  <a:moveTo>
                    <a:pt x="387603" y="152400"/>
                  </a:moveTo>
                  <a:lnTo>
                    <a:pt x="325252" y="150067"/>
                  </a:lnTo>
                  <a:lnTo>
                    <a:pt x="266146" y="143311"/>
                  </a:lnTo>
                  <a:lnTo>
                    <a:pt x="211329" y="132495"/>
                  </a:lnTo>
                  <a:lnTo>
                    <a:pt x="161845" y="117983"/>
                  </a:lnTo>
                  <a:lnTo>
                    <a:pt x="118737" y="100136"/>
                  </a:lnTo>
                  <a:lnTo>
                    <a:pt x="83048" y="79319"/>
                  </a:lnTo>
                  <a:lnTo>
                    <a:pt x="38100" y="30225"/>
                  </a:lnTo>
                  <a:lnTo>
                    <a:pt x="76200" y="30225"/>
                  </a:lnTo>
                  <a:lnTo>
                    <a:pt x="30987" y="0"/>
                  </a:lnTo>
                  <a:lnTo>
                    <a:pt x="0" y="30225"/>
                  </a:lnTo>
                  <a:lnTo>
                    <a:pt x="38100" y="30225"/>
                  </a:lnTo>
                  <a:lnTo>
                    <a:pt x="55821" y="55894"/>
                  </a:lnTo>
                  <a:lnTo>
                    <a:pt x="118737" y="100136"/>
                  </a:lnTo>
                  <a:lnTo>
                    <a:pt x="161845" y="117983"/>
                  </a:lnTo>
                  <a:lnTo>
                    <a:pt x="211329" y="132495"/>
                  </a:lnTo>
                  <a:lnTo>
                    <a:pt x="266146" y="143311"/>
                  </a:lnTo>
                  <a:lnTo>
                    <a:pt x="325252" y="150067"/>
                  </a:lnTo>
                  <a:lnTo>
                    <a:pt x="387603" y="152400"/>
                  </a:lnTo>
                  <a:lnTo>
                    <a:pt x="451712" y="149945"/>
                  </a:lnTo>
                  <a:lnTo>
                    <a:pt x="512048" y="142869"/>
                  </a:lnTo>
                  <a:lnTo>
                    <a:pt x="567605" y="131600"/>
                  </a:lnTo>
                  <a:lnTo>
                    <a:pt x="617376" y="116568"/>
                  </a:lnTo>
                  <a:lnTo>
                    <a:pt x="660356" y="98202"/>
                  </a:lnTo>
                  <a:lnTo>
                    <a:pt x="695536" y="76933"/>
                  </a:lnTo>
                  <a:lnTo>
                    <a:pt x="738475" y="27402"/>
                  </a:lnTo>
                  <a:lnTo>
                    <a:pt x="744220" y="0"/>
                  </a:lnTo>
                  <a:lnTo>
                    <a:pt x="721911" y="53190"/>
                  </a:lnTo>
                  <a:lnTo>
                    <a:pt x="660356" y="98202"/>
                  </a:lnTo>
                  <a:lnTo>
                    <a:pt x="617376" y="116568"/>
                  </a:lnTo>
                  <a:lnTo>
                    <a:pt x="567605" y="131600"/>
                  </a:lnTo>
                  <a:lnTo>
                    <a:pt x="512048" y="142869"/>
                  </a:lnTo>
                  <a:lnTo>
                    <a:pt x="451712" y="149945"/>
                  </a:lnTo>
                  <a:lnTo>
                    <a:pt x="387603" y="152400"/>
                  </a:lnTo>
                </a:path>
              </a:pathLst>
            </a:custGeom>
            <a:ln w="253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96353" y="1872233"/>
              <a:ext cx="76200" cy="30480"/>
            </a:xfrm>
            <a:custGeom>
              <a:avLst/>
              <a:gdLst/>
              <a:ahLst/>
              <a:cxnLst/>
              <a:rect l="l" t="t" r="r" b="b"/>
              <a:pathLst>
                <a:path w="76200" h="30480">
                  <a:moveTo>
                    <a:pt x="30988" y="0"/>
                  </a:moveTo>
                  <a:lnTo>
                    <a:pt x="0" y="30225"/>
                  </a:lnTo>
                  <a:lnTo>
                    <a:pt x="76200" y="30225"/>
                  </a:lnTo>
                  <a:lnTo>
                    <a:pt x="3098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96353" y="1872233"/>
              <a:ext cx="744220" cy="152400"/>
            </a:xfrm>
            <a:custGeom>
              <a:avLst/>
              <a:gdLst/>
              <a:ahLst/>
              <a:cxnLst/>
              <a:rect l="l" t="t" r="r" b="b"/>
              <a:pathLst>
                <a:path w="744220" h="152400">
                  <a:moveTo>
                    <a:pt x="387603" y="152399"/>
                  </a:moveTo>
                  <a:lnTo>
                    <a:pt x="325252" y="150067"/>
                  </a:lnTo>
                  <a:lnTo>
                    <a:pt x="266146" y="143311"/>
                  </a:lnTo>
                  <a:lnTo>
                    <a:pt x="211329" y="132495"/>
                  </a:lnTo>
                  <a:lnTo>
                    <a:pt x="161845" y="117982"/>
                  </a:lnTo>
                  <a:lnTo>
                    <a:pt x="118737" y="100136"/>
                  </a:lnTo>
                  <a:lnTo>
                    <a:pt x="83048" y="79319"/>
                  </a:lnTo>
                  <a:lnTo>
                    <a:pt x="38100" y="30225"/>
                  </a:lnTo>
                  <a:lnTo>
                    <a:pt x="76200" y="30225"/>
                  </a:lnTo>
                  <a:lnTo>
                    <a:pt x="30988" y="0"/>
                  </a:lnTo>
                  <a:lnTo>
                    <a:pt x="0" y="30225"/>
                  </a:lnTo>
                  <a:lnTo>
                    <a:pt x="38100" y="30225"/>
                  </a:lnTo>
                  <a:lnTo>
                    <a:pt x="55821" y="55894"/>
                  </a:lnTo>
                  <a:lnTo>
                    <a:pt x="118737" y="100136"/>
                  </a:lnTo>
                  <a:lnTo>
                    <a:pt x="161845" y="117982"/>
                  </a:lnTo>
                  <a:lnTo>
                    <a:pt x="211329" y="132495"/>
                  </a:lnTo>
                  <a:lnTo>
                    <a:pt x="266146" y="143311"/>
                  </a:lnTo>
                  <a:lnTo>
                    <a:pt x="325252" y="150067"/>
                  </a:lnTo>
                  <a:lnTo>
                    <a:pt x="387603" y="152399"/>
                  </a:lnTo>
                  <a:lnTo>
                    <a:pt x="451712" y="149945"/>
                  </a:lnTo>
                  <a:lnTo>
                    <a:pt x="512048" y="142869"/>
                  </a:lnTo>
                  <a:lnTo>
                    <a:pt x="567605" y="131600"/>
                  </a:lnTo>
                  <a:lnTo>
                    <a:pt x="617376" y="116568"/>
                  </a:lnTo>
                  <a:lnTo>
                    <a:pt x="660356" y="98202"/>
                  </a:lnTo>
                  <a:lnTo>
                    <a:pt x="695536" y="76933"/>
                  </a:lnTo>
                  <a:lnTo>
                    <a:pt x="738475" y="27402"/>
                  </a:lnTo>
                  <a:lnTo>
                    <a:pt x="744220" y="0"/>
                  </a:lnTo>
                  <a:lnTo>
                    <a:pt x="721911" y="53190"/>
                  </a:lnTo>
                  <a:lnTo>
                    <a:pt x="660356" y="98202"/>
                  </a:lnTo>
                  <a:lnTo>
                    <a:pt x="617376" y="116568"/>
                  </a:lnTo>
                  <a:lnTo>
                    <a:pt x="567605" y="131600"/>
                  </a:lnTo>
                  <a:lnTo>
                    <a:pt x="512048" y="142869"/>
                  </a:lnTo>
                  <a:lnTo>
                    <a:pt x="451712" y="149945"/>
                  </a:lnTo>
                  <a:lnTo>
                    <a:pt x="387603" y="152399"/>
                  </a:lnTo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284539"/>
          <a:ext cx="3703317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02402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331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14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Comparison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0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0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0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24077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00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3319" cy="2041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133985" marR="125095" indent="246379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65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400" i="1" spc="140" dirty="0">
                          <a:latin typeface="Georgia"/>
                          <a:cs typeface="Georgia"/>
                        </a:rPr>
                        <a:t>Value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 marR="97790" indent="-2514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00" dirty="0">
                          <a:latin typeface="Georgia"/>
                          <a:cs typeface="Georgia"/>
                        </a:rPr>
                        <a:t>Compari </a:t>
                      </a:r>
                      <a:r>
                        <a:rPr sz="1400" i="1" spc="60" dirty="0">
                          <a:latin typeface="Georgia"/>
                          <a:cs typeface="Georgia"/>
                        </a:rPr>
                        <a:t>son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0" dirty="0">
                          <a:latin typeface="Georgia"/>
                          <a:cs typeface="Georgia"/>
                        </a:rPr>
                        <a:t>Swap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95" dirty="0">
                          <a:latin typeface="Georgia"/>
                          <a:cs typeface="Georgia"/>
                        </a:rPr>
                        <a:t>Total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1+1=2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2+2=4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3+3=6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9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9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9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80126" y="631698"/>
            <a:ext cx="3068320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5222" cy="195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110489" marR="102870" indent="1930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25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100" i="1" spc="105" dirty="0">
                          <a:latin typeface="Georgia"/>
                          <a:cs typeface="Georgia"/>
                        </a:rPr>
                        <a:t>Value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 marR="81915" indent="-195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75" dirty="0">
                          <a:latin typeface="Georgia"/>
                          <a:cs typeface="Georgia"/>
                        </a:rPr>
                        <a:t>Compari </a:t>
                      </a:r>
                      <a:r>
                        <a:rPr sz="1100" i="1" spc="40" dirty="0">
                          <a:latin typeface="Georgia"/>
                          <a:cs typeface="Georgia"/>
                        </a:rPr>
                        <a:t>son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80" dirty="0">
                          <a:latin typeface="Georgia"/>
                          <a:cs typeface="Georgia"/>
                        </a:rPr>
                        <a:t>Total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1+1=2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2+2=4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3+3=6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0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0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220" dirty="0">
                          <a:latin typeface="Georgia"/>
                          <a:cs typeface="Georgia"/>
                        </a:rPr>
                        <a:t>…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2309" y="990981"/>
            <a:ext cx="7922259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Oh(O)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200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buClr>
                <a:srgbClr val="EC7C30"/>
              </a:buClr>
              <a:buSzPct val="97500"/>
              <a:buFont typeface="Wingdings"/>
              <a:buChar char=""/>
              <a:tabLst>
                <a:tab pos="354965" algn="l"/>
                <a:tab pos="5429885" algn="l"/>
              </a:tabLst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oh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notation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defines</a:t>
            </a:r>
            <a:r>
              <a:rPr sz="2000" b="1" i="1" spc="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upper</a:t>
            </a:r>
            <a:r>
              <a:rPr sz="2000" b="1" i="1" spc="10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bound</a:t>
            </a:r>
            <a:r>
              <a:rPr sz="2000" b="1" i="1" dirty="0">
                <a:latin typeface="Georgia"/>
                <a:cs typeface="Georgia"/>
              </a:rPr>
              <a:t>	for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algorithm</a:t>
            </a:r>
            <a:endParaRPr sz="2000">
              <a:latin typeface="Georgia"/>
              <a:cs typeface="Georgia"/>
            </a:endParaRPr>
          </a:p>
          <a:p>
            <a:pPr marL="355600" marR="5080" indent="-342900">
              <a:lnSpc>
                <a:spcPct val="100000"/>
              </a:lnSpc>
              <a:spcBef>
                <a:spcPts val="605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It</a:t>
            </a:r>
            <a:r>
              <a:rPr sz="2000" b="1" i="1" spc="1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means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running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can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not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more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than </a:t>
            </a:r>
            <a:r>
              <a:rPr sz="2000" b="1" i="1" dirty="0">
                <a:latin typeface="Georgia"/>
                <a:cs typeface="Georgia"/>
              </a:rPr>
              <a:t>its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asymptotic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upper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bound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any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random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sequence</a:t>
            </a:r>
            <a:r>
              <a:rPr sz="2000" b="1" i="1" spc="114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of </a:t>
            </a:r>
            <a:r>
              <a:rPr sz="2000" b="1" i="1" spc="-20" dirty="0">
                <a:latin typeface="Georgia"/>
                <a:cs typeface="Georgia"/>
              </a:rPr>
              <a:t>data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961" y="1373886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2140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8800" y="49721"/>
            <a:ext cx="5797296" cy="891540"/>
          </a:xfrm>
          <a:prstGeom prst="rect">
            <a:avLst/>
          </a:prstGeom>
        </p:spPr>
        <p:txBody>
          <a:bodyPr vert="horz" wrap="square" lIns="0" tIns="7658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636514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5222" cy="195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110489" marR="102870" indent="1930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25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100" i="1" spc="105" dirty="0">
                          <a:latin typeface="Georgia"/>
                          <a:cs typeface="Georgia"/>
                        </a:rPr>
                        <a:t>Value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 marR="81915" indent="-195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75" dirty="0">
                          <a:latin typeface="Georgia"/>
                          <a:cs typeface="Georgia"/>
                        </a:rPr>
                        <a:t>Compari </a:t>
                      </a:r>
                      <a:r>
                        <a:rPr sz="1100" i="1" spc="40" dirty="0">
                          <a:latin typeface="Georgia"/>
                          <a:cs typeface="Georgia"/>
                        </a:rPr>
                        <a:t>son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80" dirty="0">
                          <a:latin typeface="Georgia"/>
                          <a:cs typeface="Georgia"/>
                        </a:rPr>
                        <a:t>Total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1+1=2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2+2=4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3+3=6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2(3)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674614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5222" cy="195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110489" marR="102870" indent="1930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25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100" i="1" spc="105" dirty="0">
                          <a:latin typeface="Georgia"/>
                          <a:cs typeface="Georgia"/>
                        </a:rPr>
                        <a:t>Value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 marR="81915" indent="-195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75" dirty="0">
                          <a:latin typeface="Georgia"/>
                          <a:cs typeface="Georgia"/>
                        </a:rPr>
                        <a:t>Compari </a:t>
                      </a:r>
                      <a:r>
                        <a:rPr sz="1100" i="1" spc="40" dirty="0">
                          <a:latin typeface="Georgia"/>
                          <a:cs typeface="Georgia"/>
                        </a:rPr>
                        <a:t>son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80" dirty="0">
                          <a:latin typeface="Georgia"/>
                          <a:cs typeface="Georgia"/>
                        </a:rPr>
                        <a:t>Total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1+1=2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2+2=4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2(2)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3+3=6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2(3)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80126" y="631698"/>
            <a:ext cx="3068320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200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5222" cy="195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marL="110489" marR="102870" indent="1930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25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100" i="1" spc="105" dirty="0">
                          <a:latin typeface="Georgia"/>
                          <a:cs typeface="Georgia"/>
                        </a:rPr>
                        <a:t>Value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 marR="81915" indent="-195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75" dirty="0">
                          <a:latin typeface="Georgia"/>
                          <a:cs typeface="Georgia"/>
                        </a:rPr>
                        <a:t>Compari </a:t>
                      </a:r>
                      <a:r>
                        <a:rPr sz="1100" i="1" spc="40" dirty="0">
                          <a:latin typeface="Georgia"/>
                          <a:cs typeface="Georgia"/>
                        </a:rPr>
                        <a:t>son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i="1" spc="80" dirty="0">
                          <a:latin typeface="Georgia"/>
                          <a:cs typeface="Georgia"/>
                        </a:rPr>
                        <a:t>Total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1+1=2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2+2=4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2(2)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3+3=6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2(3)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9631"/>
          <a:ext cx="4061459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Worst</a:t>
            </a:r>
            <a:r>
              <a:rPr sz="1400" b="1" i="1" spc="95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56847" y="2040699"/>
          <a:ext cx="3704587" cy="2023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9109">
                <a:tc>
                  <a:txBody>
                    <a:bodyPr/>
                    <a:lstStyle/>
                    <a:p>
                      <a:pPr marL="98425" marR="88900" indent="2101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25" dirty="0">
                          <a:latin typeface="Georgia"/>
                          <a:cs typeface="Georgia"/>
                        </a:rPr>
                        <a:t>i </a:t>
                      </a:r>
                      <a:r>
                        <a:rPr sz="1200" i="1" spc="120" dirty="0">
                          <a:latin typeface="Georgia"/>
                          <a:cs typeface="Georgia"/>
                        </a:rPr>
                        <a:t>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 marR="120014" indent="-704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5" dirty="0">
                          <a:latin typeface="Georgia"/>
                          <a:cs typeface="Georgia"/>
                        </a:rPr>
                        <a:t>Compa </a:t>
                      </a:r>
                      <a:r>
                        <a:rPr sz="1200" i="1" spc="70" dirty="0">
                          <a:latin typeface="Georgia"/>
                          <a:cs typeface="Georgia"/>
                        </a:rPr>
                        <a:t>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5" dirty="0">
                          <a:latin typeface="Georgia"/>
                          <a:cs typeface="Georgia"/>
                        </a:rPr>
                        <a:t>Total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1+1=2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2+2=4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2(2)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10" dirty="0">
                          <a:latin typeface="Georgia"/>
                          <a:cs typeface="Georgia"/>
                        </a:rPr>
                        <a:t>3+3=6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20" dirty="0">
                          <a:latin typeface="Georgia"/>
                          <a:cs typeface="Georgia"/>
                        </a:rPr>
                        <a:t>2(3)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2n-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2(n-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341111" y="4142638"/>
            <a:ext cx="2591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spc="-114" dirty="0">
                <a:latin typeface="Georgia"/>
                <a:cs typeface="Georgia"/>
              </a:rPr>
              <a:t>2(1)+2(2)+2(3)+…+2(n-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(1+2+3+…+n)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13654" y="4701159"/>
            <a:ext cx="683260" cy="224154"/>
          </a:xfrm>
          <a:custGeom>
            <a:avLst/>
            <a:gdLst/>
            <a:ahLst/>
            <a:cxnLst/>
            <a:rect l="l" t="t" r="r" b="b"/>
            <a:pathLst>
              <a:path w="683260" h="224154">
                <a:moveTo>
                  <a:pt x="73660" y="6997"/>
                </a:moveTo>
                <a:lnTo>
                  <a:pt x="71247" y="0"/>
                </a:lnTo>
                <a:lnTo>
                  <a:pt x="58762" y="4521"/>
                </a:lnTo>
                <a:lnTo>
                  <a:pt x="47828" y="11049"/>
                </a:lnTo>
                <a:lnTo>
                  <a:pt x="24358" y="42392"/>
                </a:lnTo>
                <a:lnTo>
                  <a:pt x="16421" y="85255"/>
                </a:lnTo>
                <a:lnTo>
                  <a:pt x="16383" y="86156"/>
                </a:lnTo>
                <a:lnTo>
                  <a:pt x="17170" y="100457"/>
                </a:lnTo>
                <a:lnTo>
                  <a:pt x="30480" y="142125"/>
                </a:lnTo>
                <a:lnTo>
                  <a:pt x="58762" y="167728"/>
                </a:lnTo>
                <a:lnTo>
                  <a:pt x="71247" y="172224"/>
                </a:lnTo>
                <a:lnTo>
                  <a:pt x="73406" y="165239"/>
                </a:lnTo>
                <a:lnTo>
                  <a:pt x="63588" y="160896"/>
                </a:lnTo>
                <a:lnTo>
                  <a:pt x="55130" y="154851"/>
                </a:lnTo>
                <a:lnTo>
                  <a:pt x="34569" y="114249"/>
                </a:lnTo>
                <a:lnTo>
                  <a:pt x="32042" y="86156"/>
                </a:lnTo>
                <a:lnTo>
                  <a:pt x="32004" y="85255"/>
                </a:lnTo>
                <a:lnTo>
                  <a:pt x="37782" y="45072"/>
                </a:lnTo>
                <a:lnTo>
                  <a:pt x="63754" y="11328"/>
                </a:lnTo>
                <a:lnTo>
                  <a:pt x="73660" y="6997"/>
                </a:lnTo>
                <a:close/>
              </a:path>
              <a:path w="683260" h="224154">
                <a:moveTo>
                  <a:pt x="505841" y="86156"/>
                </a:moveTo>
                <a:lnTo>
                  <a:pt x="497852" y="42392"/>
                </a:lnTo>
                <a:lnTo>
                  <a:pt x="474319" y="11049"/>
                </a:lnTo>
                <a:lnTo>
                  <a:pt x="450850" y="0"/>
                </a:lnTo>
                <a:lnTo>
                  <a:pt x="448437" y="6997"/>
                </a:lnTo>
                <a:lnTo>
                  <a:pt x="458406" y="11328"/>
                </a:lnTo>
                <a:lnTo>
                  <a:pt x="466991" y="17322"/>
                </a:lnTo>
                <a:lnTo>
                  <a:pt x="487578" y="57175"/>
                </a:lnTo>
                <a:lnTo>
                  <a:pt x="489432" y="70383"/>
                </a:lnTo>
                <a:lnTo>
                  <a:pt x="489458" y="70561"/>
                </a:lnTo>
                <a:lnTo>
                  <a:pt x="487527" y="114249"/>
                </a:lnTo>
                <a:lnTo>
                  <a:pt x="466966" y="154851"/>
                </a:lnTo>
                <a:lnTo>
                  <a:pt x="448691" y="165239"/>
                </a:lnTo>
                <a:lnTo>
                  <a:pt x="450850" y="172224"/>
                </a:lnTo>
                <a:lnTo>
                  <a:pt x="483781" y="152679"/>
                </a:lnTo>
                <a:lnTo>
                  <a:pt x="502297" y="116586"/>
                </a:lnTo>
                <a:lnTo>
                  <a:pt x="504952" y="101981"/>
                </a:lnTo>
                <a:lnTo>
                  <a:pt x="505841" y="86156"/>
                </a:lnTo>
                <a:close/>
              </a:path>
              <a:path w="683260" h="224154">
                <a:moveTo>
                  <a:pt x="682752" y="207391"/>
                </a:moveTo>
                <a:lnTo>
                  <a:pt x="0" y="207391"/>
                </a:lnTo>
                <a:lnTo>
                  <a:pt x="0" y="224155"/>
                </a:lnTo>
                <a:lnTo>
                  <a:pt x="682752" y="224155"/>
                </a:lnTo>
                <a:lnTo>
                  <a:pt x="682752" y="207391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5315711" y="4600143"/>
            <a:ext cx="979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i="1" spc="-15" baseline="-41666" dirty="0">
                <a:latin typeface="Georgia"/>
                <a:cs typeface="Georgia"/>
              </a:rPr>
              <a:t>=</a:t>
            </a:r>
            <a:r>
              <a:rPr sz="2700" b="1" i="1" spc="-15" baseline="-37037" dirty="0">
                <a:latin typeface="Georgia"/>
                <a:cs typeface="Georgia"/>
              </a:rPr>
              <a:t>2</a:t>
            </a:r>
            <a:r>
              <a:rPr sz="2700" b="1" i="1" spc="67" baseline="-37037" dirty="0">
                <a:latin typeface="Georgia"/>
                <a:cs typeface="Georgia"/>
              </a:rPr>
              <a:t> </a:t>
            </a:r>
            <a:r>
              <a:rPr sz="1450" dirty="0">
                <a:latin typeface="Cambria Math"/>
                <a:cs typeface="Cambria Math"/>
              </a:rPr>
              <a:t>𝒏−𝟏</a:t>
            </a:r>
            <a:r>
              <a:rPr sz="1450" spc="175" dirty="0">
                <a:latin typeface="Cambria Math"/>
                <a:cs typeface="Cambria Math"/>
              </a:rPr>
              <a:t> </a:t>
            </a:r>
            <a:r>
              <a:rPr sz="1450" spc="-50" dirty="0">
                <a:latin typeface="Cambria Math"/>
                <a:cs typeface="Cambria Math"/>
              </a:rPr>
              <a:t>𝒏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6703" y="4920183"/>
            <a:ext cx="13716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-50" dirty="0">
                <a:latin typeface="Cambria Math"/>
                <a:cs typeface="Cambria Math"/>
              </a:rPr>
              <a:t>𝟐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1721" y="4775403"/>
            <a:ext cx="234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n(n-</a:t>
            </a:r>
            <a:r>
              <a:rPr sz="1600" b="1" i="1" spc="-55" dirty="0">
                <a:latin typeface="Georgia"/>
                <a:cs typeface="Georgia"/>
              </a:rPr>
              <a:t>1)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=n</a:t>
            </a:r>
            <a:r>
              <a:rPr sz="1575" b="1" i="1" baseline="26455" dirty="0">
                <a:latin typeface="Georgia"/>
                <a:cs typeface="Georgia"/>
              </a:rPr>
              <a:t>2</a:t>
            </a:r>
            <a:r>
              <a:rPr sz="1575" b="1" i="1" spc="232" baseline="264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-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n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30" dirty="0">
                <a:latin typeface="Georgia"/>
                <a:cs typeface="Georgia"/>
              </a:rPr>
              <a:t>=O(n</a:t>
            </a:r>
            <a:r>
              <a:rPr sz="1575" b="1" i="1" spc="-44" baseline="26455" dirty="0">
                <a:latin typeface="Georgia"/>
                <a:cs typeface="Georgia"/>
              </a:rPr>
              <a:t>2</a:t>
            </a:r>
            <a:r>
              <a:rPr sz="1600" b="1" i="1" spc="-3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 smtClean="0">
                <a:latin typeface="Cambria"/>
                <a:cs typeface="Cambria"/>
              </a:rPr>
              <a:t>4: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6175" y="3819588"/>
              <a:ext cx="3380740" cy="318770"/>
            </a:xfrm>
            <a:custGeom>
              <a:avLst/>
              <a:gdLst/>
              <a:ahLst/>
              <a:cxnLst/>
              <a:rect l="l" t="t" r="r" b="b"/>
              <a:pathLst>
                <a:path w="3380740" h="318770">
                  <a:moveTo>
                    <a:pt x="2770581" y="0"/>
                  </a:moveTo>
                  <a:lnTo>
                    <a:pt x="2770581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770581" y="318516"/>
                  </a:lnTo>
                  <a:lnTo>
                    <a:pt x="2770581" y="0"/>
                  </a:lnTo>
                  <a:close/>
                </a:path>
                <a:path w="3380740" h="318770">
                  <a:moveTo>
                    <a:pt x="3015945" y="0"/>
                  </a:moveTo>
                  <a:lnTo>
                    <a:pt x="2852890" y="0"/>
                  </a:lnTo>
                  <a:lnTo>
                    <a:pt x="2770594" y="0"/>
                  </a:lnTo>
                  <a:lnTo>
                    <a:pt x="2770594" y="318516"/>
                  </a:lnTo>
                  <a:lnTo>
                    <a:pt x="2852890" y="318516"/>
                  </a:lnTo>
                  <a:lnTo>
                    <a:pt x="3015945" y="318516"/>
                  </a:lnTo>
                  <a:lnTo>
                    <a:pt x="3015945" y="0"/>
                  </a:lnTo>
                  <a:close/>
                </a:path>
                <a:path w="3380740" h="318770">
                  <a:moveTo>
                    <a:pt x="3279597" y="0"/>
                  </a:moveTo>
                  <a:lnTo>
                    <a:pt x="3096730" y="0"/>
                  </a:lnTo>
                  <a:lnTo>
                    <a:pt x="3015958" y="0"/>
                  </a:lnTo>
                  <a:lnTo>
                    <a:pt x="3015958" y="318516"/>
                  </a:lnTo>
                  <a:lnTo>
                    <a:pt x="3096730" y="318516"/>
                  </a:lnTo>
                  <a:lnTo>
                    <a:pt x="3279597" y="318516"/>
                  </a:lnTo>
                  <a:lnTo>
                    <a:pt x="3279597" y="0"/>
                  </a:lnTo>
                  <a:close/>
                </a:path>
                <a:path w="3380740" h="318770">
                  <a:moveTo>
                    <a:pt x="3380194" y="0"/>
                  </a:moveTo>
                  <a:lnTo>
                    <a:pt x="3279610" y="0"/>
                  </a:lnTo>
                  <a:lnTo>
                    <a:pt x="3279610" y="318516"/>
                  </a:lnTo>
                  <a:lnTo>
                    <a:pt x="3380194" y="318516"/>
                  </a:lnTo>
                  <a:lnTo>
                    <a:pt x="3380194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5281" y="1120520"/>
            <a:ext cx="14077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u="heavy" spc="-35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Big</a:t>
            </a:r>
            <a:r>
              <a:rPr sz="2000" b="1" i="1" u="heavy" spc="14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Oh(O)</a:t>
            </a:r>
            <a:r>
              <a:rPr sz="2000" b="1" i="1" u="heavy" spc="5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465" y="1760296"/>
            <a:ext cx="34823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354965" algn="l"/>
                <a:tab pos="1176655" algn="l"/>
                <a:tab pos="2036445" algn="l"/>
                <a:tab pos="2954020" algn="l"/>
              </a:tabLst>
            </a:pPr>
            <a:r>
              <a:rPr sz="2000" b="1" i="1" spc="-25" dirty="0">
                <a:latin typeface="Georgia"/>
                <a:cs typeface="Georgia"/>
              </a:rPr>
              <a:t>Let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0" dirty="0">
                <a:latin typeface="Georgia"/>
                <a:cs typeface="Georgia"/>
              </a:rPr>
              <a:t>f(n)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and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95" dirty="0">
                <a:latin typeface="Georgia"/>
                <a:cs typeface="Georgia"/>
              </a:rPr>
              <a:t>g(n)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1321" y="1760296"/>
            <a:ext cx="1378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9790" algn="l"/>
              </a:tabLst>
            </a:pPr>
            <a:r>
              <a:rPr sz="2000" b="1" i="1" spc="-25" dirty="0">
                <a:latin typeface="Georgia"/>
                <a:cs typeface="Georgia"/>
              </a:rPr>
              <a:t>are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two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965" y="2065782"/>
            <a:ext cx="5359400" cy="2872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69215" algn="just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latin typeface="Georgia"/>
                <a:cs typeface="Georgia"/>
              </a:rPr>
              <a:t>nonnegative</a:t>
            </a:r>
            <a:r>
              <a:rPr sz="2000" b="1" i="1" spc="200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functions</a:t>
            </a:r>
            <a:r>
              <a:rPr sz="2000" b="1" i="1" spc="200" dirty="0">
                <a:latin typeface="Georgia"/>
                <a:cs typeface="Georgia"/>
              </a:rPr>
              <a:t>   </a:t>
            </a:r>
            <a:r>
              <a:rPr sz="2000" b="1" i="1" spc="-10" dirty="0">
                <a:latin typeface="Georgia"/>
                <a:cs typeface="Georgia"/>
              </a:rPr>
              <a:t>indicating </a:t>
            </a:r>
            <a:r>
              <a:rPr sz="2000" b="1" i="1" dirty="0">
                <a:latin typeface="Georgia"/>
                <a:cs typeface="Georgia"/>
              </a:rPr>
              <a:t>running</a:t>
            </a:r>
            <a:r>
              <a:rPr sz="2000" b="1" i="1" spc="1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two</a:t>
            </a:r>
            <a:r>
              <a:rPr sz="2000" b="1" i="1" spc="18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algorithms.</a:t>
            </a:r>
            <a:endParaRPr sz="2000">
              <a:latin typeface="Georgia"/>
              <a:cs typeface="Georgia"/>
            </a:endParaRPr>
          </a:p>
          <a:p>
            <a:pPr marL="419100" marR="68580" indent="-342900" algn="just">
              <a:lnSpc>
                <a:spcPct val="100000"/>
              </a:lnSpc>
              <a:spcBef>
                <a:spcPts val="60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419100" algn="l"/>
              </a:tabLst>
            </a:pPr>
            <a:r>
              <a:rPr sz="2000" b="1" i="1" dirty="0">
                <a:latin typeface="Georgia"/>
                <a:cs typeface="Georgia"/>
              </a:rPr>
              <a:t>We</a:t>
            </a:r>
            <a:r>
              <a:rPr sz="2000" b="1" i="1" spc="2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say,</a:t>
            </a:r>
            <a:r>
              <a:rPr sz="2000" b="1" i="1" spc="2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g(n)</a:t>
            </a:r>
            <a:r>
              <a:rPr sz="2000" b="1" i="1" spc="2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29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upper</a:t>
            </a:r>
            <a:r>
              <a:rPr sz="2000" b="1" i="1" spc="29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bound</a:t>
            </a:r>
            <a:r>
              <a:rPr sz="2000" b="1" i="1" spc="3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300" dirty="0">
                <a:latin typeface="Georgia"/>
                <a:cs typeface="Georgia"/>
              </a:rPr>
              <a:t> </a:t>
            </a:r>
            <a:r>
              <a:rPr sz="2000" b="1" i="1" spc="-45" dirty="0">
                <a:latin typeface="Georgia"/>
                <a:cs typeface="Georgia"/>
              </a:rPr>
              <a:t>f(n) </a:t>
            </a:r>
            <a:r>
              <a:rPr sz="2000" b="1" i="1" dirty="0">
                <a:latin typeface="Georgia"/>
                <a:cs typeface="Georgia"/>
              </a:rPr>
              <a:t>if</a:t>
            </a:r>
            <a:r>
              <a:rPr sz="2000" b="1" i="1" spc="1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there</a:t>
            </a:r>
            <a:r>
              <a:rPr sz="2000" b="1" i="1" spc="16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exist</a:t>
            </a:r>
            <a:r>
              <a:rPr sz="2000" b="1" i="1" spc="1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some</a:t>
            </a:r>
            <a:r>
              <a:rPr sz="2000" b="1" i="1" spc="1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positive</a:t>
            </a:r>
            <a:r>
              <a:rPr sz="2000" b="1" i="1" spc="15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constant </a:t>
            </a:r>
            <a:r>
              <a:rPr sz="2000" b="1" i="1" dirty="0">
                <a:latin typeface="Georgia"/>
                <a:cs typeface="Georgia"/>
              </a:rPr>
              <a:t>c</a:t>
            </a:r>
            <a:r>
              <a:rPr sz="2000" b="1" i="1" spc="18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and</a:t>
            </a:r>
            <a:r>
              <a:rPr sz="2000" b="1" i="1" spc="1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1950" b="1" i="1" baseline="-21367" dirty="0">
                <a:latin typeface="Georgia"/>
                <a:cs typeface="Georgia"/>
              </a:rPr>
              <a:t>o</a:t>
            </a:r>
            <a:r>
              <a:rPr sz="1950" b="1" i="1" spc="157" baseline="-21367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such</a:t>
            </a:r>
            <a:r>
              <a:rPr sz="2000" b="1" i="1" spc="1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that</a:t>
            </a:r>
            <a:r>
              <a:rPr sz="2000" b="1" i="1" spc="15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,</a:t>
            </a:r>
            <a:endParaRPr sz="2000">
              <a:latin typeface="Georgia"/>
              <a:cs typeface="Georgia"/>
            </a:endParaRPr>
          </a:p>
          <a:p>
            <a:pPr marL="533400" algn="just">
              <a:lnSpc>
                <a:spcPct val="100000"/>
              </a:lnSpc>
              <a:spcBef>
                <a:spcPts val="1000"/>
              </a:spcBef>
            </a:pPr>
            <a:r>
              <a:rPr sz="2000" b="1" i="1" spc="-10" dirty="0">
                <a:latin typeface="Georgia"/>
                <a:cs typeface="Georgia"/>
              </a:rPr>
              <a:t>f(n)</a:t>
            </a:r>
            <a:r>
              <a:rPr sz="2000" b="1" i="1" spc="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c.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spc="-55" dirty="0">
                <a:latin typeface="Georgia"/>
                <a:cs typeface="Georgia"/>
              </a:rPr>
              <a:t>g(n)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all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≥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n</a:t>
            </a:r>
            <a:r>
              <a:rPr sz="1950" b="1" i="1" spc="-52" baseline="-21367" dirty="0">
                <a:latin typeface="Georgia"/>
                <a:cs typeface="Georgia"/>
              </a:rPr>
              <a:t>o</a:t>
            </a:r>
            <a:endParaRPr sz="1950" baseline="-21367">
              <a:latin typeface="Georgia"/>
              <a:cs typeface="Georgia"/>
            </a:endParaRPr>
          </a:p>
          <a:p>
            <a:pPr marL="533400" algn="just">
              <a:lnSpc>
                <a:spcPct val="100000"/>
              </a:lnSpc>
              <a:spcBef>
                <a:spcPts val="1010"/>
              </a:spcBef>
            </a:pPr>
            <a:r>
              <a:rPr sz="2000" b="1" i="1" dirty="0">
                <a:latin typeface="Georgia"/>
                <a:cs typeface="Georgia"/>
              </a:rPr>
              <a:t>where,</a:t>
            </a:r>
            <a:r>
              <a:rPr sz="2000" b="1" i="1" spc="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1950" b="1" i="1" baseline="-21367" dirty="0">
                <a:latin typeface="Georgia"/>
                <a:cs typeface="Georgia"/>
              </a:rPr>
              <a:t>o</a:t>
            </a:r>
            <a:r>
              <a:rPr sz="1950" b="1" i="1" spc="315" baseline="-21367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≥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1,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</a:t>
            </a:r>
            <a:r>
              <a:rPr sz="2000" b="1" i="1" spc="6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&gt;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0</a:t>
            </a:r>
            <a:endParaRPr sz="2000">
              <a:latin typeface="Georgia"/>
              <a:cs typeface="Georgia"/>
            </a:endParaRPr>
          </a:p>
          <a:p>
            <a:pPr marL="418465" indent="-342265" algn="just">
              <a:lnSpc>
                <a:spcPct val="100000"/>
              </a:lnSpc>
              <a:spcBef>
                <a:spcPts val="600"/>
              </a:spcBef>
              <a:buClr>
                <a:srgbClr val="EC7C30"/>
              </a:buClr>
              <a:buSzPct val="97500"/>
              <a:buFont typeface="Wingdings"/>
              <a:buChar char=""/>
              <a:tabLst>
                <a:tab pos="418465" algn="l"/>
              </a:tabLst>
            </a:pPr>
            <a:r>
              <a:rPr sz="2000" b="1" i="1" dirty="0">
                <a:latin typeface="Georgia"/>
                <a:cs typeface="Georgia"/>
              </a:rPr>
              <a:t>It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is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denoted</a:t>
            </a:r>
            <a:r>
              <a:rPr sz="2000" b="1" i="1" spc="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as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f(n)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=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O(g(n)).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10618" y="149717"/>
            <a:ext cx="5797296" cy="891540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029261" y="1564005"/>
            <a:ext cx="2960370" cy="3489325"/>
            <a:chOff x="6029261" y="1564005"/>
            <a:chExt cx="2960370" cy="34893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899" y="1592580"/>
              <a:ext cx="2903220" cy="34320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43548" y="1578292"/>
              <a:ext cx="2931795" cy="3460750"/>
            </a:xfrm>
            <a:custGeom>
              <a:avLst/>
              <a:gdLst/>
              <a:ahLst/>
              <a:cxnLst/>
              <a:rect l="l" t="t" r="r" b="b"/>
              <a:pathLst>
                <a:path w="2931795" h="3460750">
                  <a:moveTo>
                    <a:pt x="0" y="3460623"/>
                  </a:moveTo>
                  <a:lnTo>
                    <a:pt x="2931795" y="3460623"/>
                  </a:lnTo>
                  <a:lnTo>
                    <a:pt x="2931795" y="0"/>
                  </a:lnTo>
                  <a:lnTo>
                    <a:pt x="0" y="0"/>
                  </a:lnTo>
                  <a:lnTo>
                    <a:pt x="0" y="3460623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 smtClean="0">
                <a:latin typeface="Cambria"/>
                <a:cs typeface="Cambria"/>
              </a:rPr>
              <a:t>4: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234876" y="1857819"/>
          <a:ext cx="3462020" cy="201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85" dirty="0">
                          <a:latin typeface="Georgia"/>
                          <a:cs typeface="Georgia"/>
                        </a:rPr>
                        <a:t>i</a:t>
                      </a:r>
                      <a:r>
                        <a:rPr sz="1200" i="1" spc="110" dirty="0">
                          <a:latin typeface="Georgia"/>
                          <a:cs typeface="Georgia"/>
                        </a:rPr>
                        <a:t> Value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70" dirty="0">
                          <a:latin typeface="Georgia"/>
                          <a:cs typeface="Georgia"/>
                        </a:rPr>
                        <a:t>Comparison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200" i="1" spc="65" dirty="0">
                          <a:latin typeface="Georgia"/>
                          <a:cs typeface="Georgia"/>
                        </a:rPr>
                        <a:t>Swap</a:t>
                      </a:r>
                      <a:endParaRPr sz="1200" dirty="0">
                        <a:latin typeface="Georgia"/>
                        <a:cs typeface="Georgi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2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3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95" dirty="0">
                          <a:latin typeface="Georgia"/>
                          <a:cs typeface="Georgia"/>
                        </a:rPr>
                        <a:t>--</a:t>
                      </a:r>
                      <a:r>
                        <a:rPr sz="1400" i="1" spc="-50" dirty="0">
                          <a:latin typeface="Georgia"/>
                          <a:cs typeface="Georgia"/>
                        </a:rPr>
                        <a:t>-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dirty="0">
                          <a:latin typeface="Georgia"/>
                          <a:cs typeface="Georgia"/>
                        </a:rPr>
                        <a:t>(n-</a:t>
                      </a:r>
                      <a:r>
                        <a:rPr sz="1400" i="1" spc="-25" dirty="0">
                          <a:latin typeface="Georgia"/>
                          <a:cs typeface="Georgia"/>
                        </a:rPr>
                        <a:t>1)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-50" dirty="0">
                          <a:latin typeface="Georgia"/>
                          <a:cs typeface="Georgia"/>
                        </a:rPr>
                        <a:t>1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i="1" spc="15" dirty="0">
                          <a:latin typeface="Georgia"/>
                          <a:cs typeface="Georgia"/>
                        </a:rPr>
                        <a:t>0</a:t>
                      </a:r>
                      <a:endParaRPr sz="1400" dirty="0">
                        <a:latin typeface="Georgia"/>
                        <a:cs typeface="Georgia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098160" y="4064305"/>
            <a:ext cx="3663950" cy="48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Georgia"/>
                <a:cs typeface="Georgia"/>
              </a:rPr>
              <a:t>So</a:t>
            </a:r>
            <a:r>
              <a:rPr sz="1400" i="1" spc="145" dirty="0">
                <a:latin typeface="Georgia"/>
                <a:cs typeface="Georgia"/>
              </a:rPr>
              <a:t> </a:t>
            </a:r>
            <a:r>
              <a:rPr sz="1400" i="1" spc="105" dirty="0">
                <a:latin typeface="Georgia"/>
                <a:cs typeface="Georgia"/>
              </a:rPr>
              <a:t>total</a:t>
            </a:r>
            <a:r>
              <a:rPr sz="1400" i="1" spc="145" dirty="0">
                <a:latin typeface="Georgia"/>
                <a:cs typeface="Georgia"/>
              </a:rPr>
              <a:t> </a:t>
            </a:r>
            <a:r>
              <a:rPr sz="1400" i="1" dirty="0">
                <a:latin typeface="Georgia"/>
                <a:cs typeface="Georgia"/>
              </a:rPr>
              <a:t>(n-1)</a:t>
            </a:r>
            <a:r>
              <a:rPr sz="1400" i="1" spc="145" dirty="0">
                <a:latin typeface="Georgia"/>
                <a:cs typeface="Georgia"/>
              </a:rPr>
              <a:t> </a:t>
            </a:r>
            <a:r>
              <a:rPr sz="1400" i="1" spc="105" dirty="0">
                <a:latin typeface="Georgia"/>
                <a:cs typeface="Georgia"/>
              </a:rPr>
              <a:t>comparisons</a:t>
            </a:r>
            <a:r>
              <a:rPr sz="1400" i="1" spc="120" dirty="0">
                <a:latin typeface="Georgia"/>
                <a:cs typeface="Georgia"/>
              </a:rPr>
              <a:t> </a:t>
            </a:r>
            <a:r>
              <a:rPr sz="1400" i="1" spc="114" dirty="0">
                <a:latin typeface="Georgia"/>
                <a:cs typeface="Georgia"/>
              </a:rPr>
              <a:t>are</a:t>
            </a:r>
            <a:r>
              <a:rPr sz="1400" i="1" spc="150" dirty="0">
                <a:latin typeface="Georgia"/>
                <a:cs typeface="Georgia"/>
              </a:rPr>
              <a:t> </a:t>
            </a:r>
            <a:r>
              <a:rPr sz="1400" i="1" spc="110" dirty="0">
                <a:latin typeface="Georgia"/>
                <a:cs typeface="Georgia"/>
              </a:rPr>
              <a:t>required</a:t>
            </a:r>
            <a:endParaRPr sz="14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"/>
                <a:cs typeface="Cambria"/>
              </a:rPr>
              <a:t>Ω</a:t>
            </a:r>
            <a:r>
              <a:rPr sz="1600" i="1" dirty="0">
                <a:latin typeface="Georgia"/>
                <a:cs typeface="Georgia"/>
              </a:rPr>
              <a:t>(n-1)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Ω(n)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90373"/>
            <a:ext cx="488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EA1"/>
                </a:solidFill>
              </a:rPr>
              <a:t>Analysis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of</a:t>
            </a:r>
            <a:r>
              <a:rPr spc="260" dirty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20445" y="759713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93420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Space</a:t>
            </a:r>
            <a:r>
              <a:rPr sz="1400" b="1" i="1" spc="-5" dirty="0">
                <a:latin typeface="Georgia"/>
                <a:cs typeface="Georgia"/>
              </a:rPr>
              <a:t> </a:t>
            </a:r>
            <a:r>
              <a:rPr sz="1400" b="1" i="1" spc="-10" dirty="0">
                <a:latin typeface="Georgia"/>
                <a:cs typeface="Georgia"/>
              </a:rPr>
              <a:t>Complexity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34254" y="1643887"/>
            <a:ext cx="402590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715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sz="1600" dirty="0">
                <a:latin typeface="Georgia"/>
                <a:cs typeface="Georgia"/>
              </a:rPr>
              <a:t>	</a:t>
            </a:r>
            <a:r>
              <a:rPr sz="1600" b="1" i="1" dirty="0">
                <a:latin typeface="Georgia"/>
                <a:cs typeface="Georgia"/>
              </a:rPr>
              <a:t>Insertion</a:t>
            </a:r>
            <a:r>
              <a:rPr sz="1600" b="1" i="1" spc="245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sort</a:t>
            </a:r>
            <a:r>
              <a:rPr sz="1600" b="1" i="1" spc="250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is</a:t>
            </a:r>
            <a:r>
              <a:rPr sz="1600" b="1" i="1" spc="250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an</a:t>
            </a:r>
            <a:r>
              <a:rPr sz="1600" b="1" i="1" spc="245" dirty="0">
                <a:latin typeface="Georgia"/>
                <a:cs typeface="Georgia"/>
              </a:rPr>
              <a:t>   </a:t>
            </a:r>
            <a:r>
              <a:rPr sz="1600" b="1" i="1" spc="-35" dirty="0">
                <a:latin typeface="Georgia"/>
                <a:cs typeface="Georgia"/>
              </a:rPr>
              <a:t>in-</a:t>
            </a:r>
            <a:r>
              <a:rPr sz="1600" b="1" i="1" spc="-10" dirty="0">
                <a:latin typeface="Georgia"/>
                <a:cs typeface="Georgia"/>
              </a:rPr>
              <a:t>place algorithm.</a:t>
            </a:r>
            <a:endParaRPr sz="1600" dirty="0">
              <a:latin typeface="Georgia"/>
              <a:cs typeface="Georgia"/>
            </a:endParaRPr>
          </a:p>
          <a:p>
            <a:pPr marL="299085" marR="5080" indent="-287020" algn="just">
              <a:lnSpc>
                <a:spcPct val="100000"/>
              </a:lnSpc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sz="1600" dirty="0">
                <a:latin typeface="Georgia"/>
                <a:cs typeface="Georgia"/>
              </a:rPr>
              <a:t>	</a:t>
            </a:r>
            <a:r>
              <a:rPr sz="1600" b="1" i="1" dirty="0">
                <a:latin typeface="Georgia"/>
                <a:cs typeface="Georgia"/>
              </a:rPr>
              <a:t>It</a:t>
            </a:r>
            <a:r>
              <a:rPr sz="1600" b="1" i="1" spc="1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performs</a:t>
            </a:r>
            <a:r>
              <a:rPr sz="1600" b="1" i="1" spc="13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all</a:t>
            </a:r>
            <a:r>
              <a:rPr sz="1600" b="1" i="1" spc="1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computation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in</a:t>
            </a:r>
            <a:r>
              <a:rPr sz="1600" b="1" i="1" spc="12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the </a:t>
            </a:r>
            <a:r>
              <a:rPr sz="1600" b="1" i="1" dirty="0">
                <a:latin typeface="Georgia"/>
                <a:cs typeface="Georgia"/>
              </a:rPr>
              <a:t>original</a:t>
            </a:r>
            <a:r>
              <a:rPr sz="1600" b="1" i="1" spc="225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array</a:t>
            </a:r>
            <a:r>
              <a:rPr sz="1600" b="1" i="1" spc="229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and</a:t>
            </a:r>
            <a:r>
              <a:rPr sz="1600" b="1" i="1" spc="225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no</a:t>
            </a:r>
            <a:r>
              <a:rPr sz="1600" b="1" i="1" spc="225" dirty="0">
                <a:latin typeface="Georgia"/>
                <a:cs typeface="Georgia"/>
              </a:rPr>
              <a:t>   </a:t>
            </a:r>
            <a:r>
              <a:rPr sz="1600" b="1" i="1" spc="-10" dirty="0">
                <a:latin typeface="Georgia"/>
                <a:cs typeface="Georgia"/>
              </a:rPr>
              <a:t>other </a:t>
            </a:r>
            <a:r>
              <a:rPr sz="1600" b="1" i="1" dirty="0">
                <a:latin typeface="Georgia"/>
                <a:cs typeface="Georgia"/>
              </a:rPr>
              <a:t>array</a:t>
            </a:r>
            <a:r>
              <a:rPr sz="1600" b="1" i="1" spc="1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is</a:t>
            </a:r>
            <a:r>
              <a:rPr sz="1600" b="1" i="1" spc="14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used.</a:t>
            </a:r>
            <a:endParaRPr sz="1600" dirty="0">
              <a:latin typeface="Georgia"/>
              <a:cs typeface="Georgia"/>
            </a:endParaRPr>
          </a:p>
          <a:p>
            <a:pPr marL="301625" indent="-288925" algn="just">
              <a:lnSpc>
                <a:spcPct val="100000"/>
              </a:lnSpc>
              <a:buFont typeface="Arial MT"/>
              <a:buChar char="•"/>
              <a:tabLst>
                <a:tab pos="301625" algn="l"/>
              </a:tabLst>
            </a:pPr>
            <a:r>
              <a:rPr sz="1600" b="1" i="1" dirty="0">
                <a:latin typeface="Georgia"/>
                <a:cs typeface="Georgia"/>
              </a:rPr>
              <a:t>Variables</a:t>
            </a:r>
            <a:r>
              <a:rPr sz="1600" b="1" i="1" spc="170" dirty="0">
                <a:latin typeface="Georgia"/>
                <a:cs typeface="Georgia"/>
              </a:rPr>
              <a:t> </a:t>
            </a:r>
            <a:r>
              <a:rPr sz="1600" b="1" i="1" spc="50" dirty="0">
                <a:latin typeface="Georgia"/>
                <a:cs typeface="Georgia"/>
              </a:rPr>
              <a:t>TEMP,</a:t>
            </a:r>
            <a:r>
              <a:rPr sz="1600" b="1" i="1" spc="16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i</a:t>
            </a:r>
            <a:r>
              <a:rPr sz="1600" b="1" i="1" spc="1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,</a:t>
            </a:r>
            <a:r>
              <a:rPr sz="1600" b="1" i="1" spc="1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j</a:t>
            </a:r>
            <a:r>
              <a:rPr sz="1600" b="1" i="1" spc="16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are</a:t>
            </a:r>
            <a:r>
              <a:rPr sz="1600" b="1" i="1" spc="155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required</a:t>
            </a:r>
            <a:endParaRPr sz="1600" dirty="0">
              <a:latin typeface="Georgia"/>
              <a:cs typeface="Georgia"/>
            </a:endParaRPr>
          </a:p>
          <a:p>
            <a:pPr marL="299085" algn="just">
              <a:lnSpc>
                <a:spcPct val="100000"/>
              </a:lnSpc>
            </a:pPr>
            <a:r>
              <a:rPr sz="1600" b="1" i="1" dirty="0">
                <a:latin typeface="Georgia"/>
                <a:cs typeface="Georgia"/>
              </a:rPr>
              <a:t>for</a:t>
            </a:r>
            <a:r>
              <a:rPr sz="1600" b="1" i="1" spc="19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any</a:t>
            </a:r>
            <a:r>
              <a:rPr sz="1600" b="1" i="1" spc="18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input</a:t>
            </a:r>
            <a:r>
              <a:rPr sz="1600" b="1" i="1" spc="15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n</a:t>
            </a:r>
            <a:endParaRPr sz="1600" dirty="0">
              <a:latin typeface="Georgia"/>
              <a:cs typeface="Georgia"/>
            </a:endParaRPr>
          </a:p>
          <a:p>
            <a:pPr marL="299085" marR="6985" indent="-28702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sz="1600" dirty="0">
                <a:latin typeface="Georgia"/>
                <a:cs typeface="Georgia"/>
              </a:rPr>
              <a:t>	</a:t>
            </a:r>
            <a:r>
              <a:rPr sz="1600" b="1" i="1" dirty="0">
                <a:latin typeface="Georgia"/>
                <a:cs typeface="Georgia"/>
              </a:rPr>
              <a:t>Hence,</a:t>
            </a:r>
            <a:r>
              <a:rPr sz="1600" b="1" i="1" spc="325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the</a:t>
            </a:r>
            <a:r>
              <a:rPr sz="1600" b="1" i="1" spc="330" dirty="0">
                <a:latin typeface="Georgia"/>
                <a:cs typeface="Georgia"/>
              </a:rPr>
              <a:t>   </a:t>
            </a:r>
            <a:r>
              <a:rPr sz="1600" b="1" i="1" dirty="0">
                <a:latin typeface="Georgia"/>
                <a:cs typeface="Georgia"/>
              </a:rPr>
              <a:t>space</a:t>
            </a:r>
            <a:r>
              <a:rPr sz="1600" b="1" i="1" spc="335" dirty="0">
                <a:latin typeface="Georgia"/>
                <a:cs typeface="Georgia"/>
              </a:rPr>
              <a:t>   </a:t>
            </a:r>
            <a:r>
              <a:rPr sz="1600" b="1" i="1" spc="-10" dirty="0">
                <a:latin typeface="Georgia"/>
                <a:cs typeface="Georgia"/>
              </a:rPr>
              <a:t>complexity </a:t>
            </a:r>
            <a:r>
              <a:rPr sz="1600" b="1" i="1" dirty="0">
                <a:latin typeface="Georgia"/>
                <a:cs typeface="Georgia"/>
              </a:rPr>
              <a:t>works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out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to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be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O(1).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4" y="148759"/>
            <a:ext cx="4887595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 smtClean="0">
                <a:solidFill>
                  <a:srgbClr val="009EA1"/>
                </a:solidFill>
              </a:rPr>
              <a:t> </a:t>
            </a:r>
            <a:r>
              <a:rPr lang="en-US" dirty="0" smtClean="0">
                <a:solidFill>
                  <a:srgbClr val="009EA1"/>
                </a:solidFill>
              </a:rPr>
              <a:t>Question on</a:t>
            </a:r>
            <a:r>
              <a:rPr spc="260" dirty="0" smtClean="0">
                <a:solidFill>
                  <a:srgbClr val="009EA1"/>
                </a:solidFill>
              </a:rPr>
              <a:t> </a:t>
            </a:r>
            <a:r>
              <a:rPr dirty="0">
                <a:solidFill>
                  <a:srgbClr val="009EA1"/>
                </a:solidFill>
              </a:rPr>
              <a:t>Insertion</a:t>
            </a:r>
            <a:r>
              <a:rPr spc="220" dirty="0">
                <a:solidFill>
                  <a:srgbClr val="009EA1"/>
                </a:solidFill>
              </a:rPr>
              <a:t> </a:t>
            </a:r>
            <a:r>
              <a:rPr spc="-20" dirty="0">
                <a:solidFill>
                  <a:srgbClr val="009EA1"/>
                </a:solidFill>
              </a:rPr>
              <a:t>Sort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741235"/>
            <a:ext cx="4182110" cy="4057015"/>
          </a:xfrm>
          <a:custGeom>
            <a:avLst/>
            <a:gdLst/>
            <a:ahLst/>
            <a:cxnLst/>
            <a:rect l="l" t="t" r="r" b="b"/>
            <a:pathLst>
              <a:path w="4182110" h="4057015">
                <a:moveTo>
                  <a:pt x="0" y="4056888"/>
                </a:moveTo>
                <a:lnTo>
                  <a:pt x="4181855" y="4056888"/>
                </a:lnTo>
                <a:lnTo>
                  <a:pt x="4181855" y="0"/>
                </a:lnTo>
                <a:lnTo>
                  <a:pt x="0" y="0"/>
                </a:lnTo>
                <a:lnTo>
                  <a:pt x="0" y="4056888"/>
                </a:lnTo>
                <a:close/>
              </a:path>
            </a:pathLst>
          </a:custGeom>
          <a:ln w="38100">
            <a:solidFill>
              <a:srgbClr val="009EA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47191" y="741235"/>
            <a:ext cx="3954779" cy="390683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u="heavy" spc="-20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INSERTION-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SORT</a:t>
            </a:r>
            <a:r>
              <a:rPr sz="1600" b="1" u="heavy" spc="4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(ARR,</a:t>
            </a:r>
            <a:r>
              <a:rPr sz="1600" b="1" u="heavy" spc="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 </a:t>
            </a:r>
            <a:r>
              <a:rPr sz="1600" b="1" u="heavy" spc="-25" dirty="0">
                <a:uFill>
                  <a:solidFill>
                    <a:srgbClr val="009EA1"/>
                  </a:solidFill>
                </a:uFill>
                <a:latin typeface="Cambria"/>
                <a:cs typeface="Cambria"/>
              </a:rPr>
              <a:t>N)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1: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Repeat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Steps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2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 i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to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–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2: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TEMP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ARR[i]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3:</a:t>
            </a:r>
            <a:r>
              <a:rPr sz="1600" b="1" dirty="0">
                <a:latin typeface="Cambria"/>
                <a:cs typeface="Cambria"/>
              </a:rPr>
              <a:t>	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i-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5" dirty="0">
                <a:latin typeface="Cambria"/>
                <a:cs typeface="Cambria"/>
              </a:rPr>
              <a:t>4: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lang="en-US" sz="1600" b="1" dirty="0" smtClean="0">
                <a:latin typeface="Cambria"/>
                <a:cs typeface="Cambria"/>
              </a:rPr>
              <a:t>Repeat</a:t>
            </a:r>
            <a:r>
              <a:rPr lang="en-US" sz="1600" b="1" spc="-30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while</a:t>
            </a:r>
            <a:r>
              <a:rPr lang="en-US" sz="1600" b="1" spc="-35" dirty="0" smtClean="0">
                <a:latin typeface="Cambria"/>
                <a:cs typeface="Cambria"/>
              </a:rPr>
              <a:t> </a:t>
            </a:r>
            <a:r>
              <a:rPr lang="en-US" sz="1600" b="1" dirty="0" smtClean="0">
                <a:latin typeface="Cambria"/>
                <a:cs typeface="Cambria"/>
              </a:rPr>
              <a:t>j&gt;=0 &amp;&amp; a[j]&gt;Temp</a:t>
            </a:r>
          </a:p>
          <a:p>
            <a:pPr marL="545465" marR="424815" indent="-533400">
              <a:lnSpc>
                <a:spcPts val="2520"/>
              </a:lnSpc>
              <a:spcBef>
                <a:spcPts val="180"/>
              </a:spcBef>
              <a:tabLst>
                <a:tab pos="775970" algn="l"/>
              </a:tabLst>
            </a:pPr>
            <a:r>
              <a:rPr sz="1600" b="1" dirty="0" smtClean="0">
                <a:latin typeface="Cambria"/>
                <a:cs typeface="Cambria"/>
              </a:rPr>
              <a:t>SET</a:t>
            </a:r>
            <a:r>
              <a:rPr sz="1600" b="1" spc="-35" dirty="0" smtClean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ARR[j+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ARR[j]</a:t>
            </a:r>
            <a:endParaRPr sz="1600" dirty="0">
              <a:latin typeface="Cambria"/>
              <a:cs typeface="Cambria"/>
            </a:endParaRPr>
          </a:p>
          <a:p>
            <a:pPr marL="5454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j-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50" dirty="0">
                <a:latin typeface="Cambria"/>
                <a:cs typeface="Cambria"/>
              </a:rPr>
              <a:t>1</a:t>
            </a:r>
            <a:endParaRPr sz="1600" dirty="0">
              <a:latin typeface="Cambria"/>
              <a:cs typeface="Cambria"/>
            </a:endParaRPr>
          </a:p>
          <a:p>
            <a:pPr marL="4572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5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4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INNER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LOOP]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dirty="0">
                <a:latin typeface="Cambria"/>
                <a:cs typeface="Cambria"/>
              </a:rPr>
              <a:t>Step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5: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SET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ARR[j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+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1]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=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TEMP</a:t>
            </a:r>
            <a:endParaRPr sz="1600" dirty="0">
              <a:latin typeface="Cambria"/>
              <a:cs typeface="Cambria"/>
            </a:endParaRPr>
          </a:p>
          <a:p>
            <a:pPr marL="12700" marR="2171065" indent="354965">
              <a:lnSpc>
                <a:spcPct val="131200"/>
              </a:lnSpc>
              <a:spcBef>
                <a:spcPts val="5"/>
              </a:spcBef>
            </a:pPr>
            <a:r>
              <a:rPr sz="1600" b="1" dirty="0">
                <a:latin typeface="Cambria"/>
                <a:cs typeface="Cambria"/>
              </a:rPr>
              <a:t>[END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OF</a:t>
            </a:r>
            <a:r>
              <a:rPr sz="1600" b="1" spc="-25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Cambria"/>
                <a:cs typeface="Cambria"/>
              </a:rPr>
              <a:t>LOOP]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Step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6:</a:t>
            </a:r>
            <a:r>
              <a:rPr sz="16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Cambria"/>
                <a:cs typeface="Cambria"/>
              </a:rPr>
              <a:t>EXIT</a:t>
            </a:r>
            <a:endParaRPr sz="1600" dirty="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6190" y="1021757"/>
          <a:ext cx="4061459" cy="697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b="1" i="1" spc="-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558790" y="631698"/>
            <a:ext cx="3066415" cy="307975"/>
          </a:xfrm>
          <a:prstGeom prst="rect">
            <a:avLst/>
          </a:prstGeom>
          <a:ln w="28575">
            <a:solidFill>
              <a:srgbClr val="009EA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04"/>
              </a:spcBef>
            </a:pPr>
            <a:r>
              <a:rPr sz="1400" b="1" i="1" dirty="0">
                <a:latin typeface="Georgia"/>
                <a:cs typeface="Georgia"/>
              </a:rPr>
              <a:t>Time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Complexity: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dirty="0">
                <a:latin typeface="Georgia"/>
                <a:cs typeface="Georgia"/>
              </a:rPr>
              <a:t>Best</a:t>
            </a:r>
            <a:r>
              <a:rPr sz="1400" b="1" i="1" spc="100" dirty="0">
                <a:latin typeface="Georgia"/>
                <a:cs typeface="Georgia"/>
              </a:rPr>
              <a:t> </a:t>
            </a:r>
            <a:r>
              <a:rPr sz="1400" b="1" i="1" spc="-20" dirty="0">
                <a:latin typeface="Georgia"/>
                <a:cs typeface="Georgia"/>
              </a:rPr>
              <a:t>Case</a:t>
            </a:r>
            <a:endParaRPr sz="1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8095801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78534"/>
            <a:ext cx="7543800" cy="23264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eorgia" panose="02040502050405020303" pitchFamily="18" charset="0"/>
              </a:rPr>
              <a:t>Write and illustrate an algorithm of  Insertion sort . Using it sort the element {19, 15, 18, 12}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609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72770"/>
            <a:ext cx="5797296" cy="89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Topics</a:t>
            </a:r>
            <a:r>
              <a:rPr sz="3600" spc="9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to</a:t>
            </a:r>
            <a:r>
              <a:rPr sz="3600" spc="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be</a:t>
            </a:r>
            <a:r>
              <a:rPr sz="3600" spc="1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covered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595376" y="964310"/>
            <a:ext cx="2193925" cy="90931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44500" lvl="1" indent="-431800">
              <a:lnSpc>
                <a:spcPct val="100000"/>
              </a:lnSpc>
              <a:spcBef>
                <a:spcPts val="695"/>
              </a:spcBef>
              <a:buSzPct val="120000"/>
              <a:buAutoNum type="arabicPeriod"/>
              <a:tabLst>
                <a:tab pos="444500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Introduction</a:t>
            </a:r>
            <a:endParaRPr sz="2000" dirty="0">
              <a:latin typeface="Georgia"/>
              <a:cs typeface="Georgia"/>
            </a:endParaRPr>
          </a:p>
          <a:p>
            <a:pPr marL="485775" lvl="1" indent="-473075">
              <a:lnSpc>
                <a:spcPct val="100000"/>
              </a:lnSpc>
              <a:spcBef>
                <a:spcPts val="600"/>
              </a:spcBef>
              <a:buSzPct val="120000"/>
              <a:buAutoNum type="arabicPeriod"/>
              <a:tabLst>
                <a:tab pos="485775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Recurrences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85725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6278" y="120141"/>
            <a:ext cx="5797296" cy="89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Topics</a:t>
            </a:r>
            <a:r>
              <a:rPr sz="3600" spc="9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to</a:t>
            </a:r>
            <a:r>
              <a:rPr sz="3600" spc="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be</a:t>
            </a:r>
            <a:r>
              <a:rPr sz="3600" spc="1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covered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896152"/>
            <a:ext cx="3507740" cy="16363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2915" lvl="1" indent="-450215">
              <a:lnSpc>
                <a:spcPct val="100000"/>
              </a:lnSpc>
              <a:spcBef>
                <a:spcPts val="860"/>
              </a:spcBef>
              <a:buSzPct val="120000"/>
              <a:buAutoNum type="arabicPeriod"/>
              <a:tabLst>
                <a:tab pos="462915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Recurrences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4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Substitution</a:t>
            </a:r>
            <a:r>
              <a:rPr sz="2000" b="1" i="1" spc="-7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Recursion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Tree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Master</a:t>
            </a:r>
            <a:r>
              <a:rPr sz="2000" b="1" i="1" spc="32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57150"/>
            <a:ext cx="9067800" cy="5057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134238"/>
            <a:ext cx="5797296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1256156"/>
            <a:ext cx="8120380" cy="37141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6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Program</a:t>
            </a:r>
            <a:endParaRPr sz="1600" dirty="0">
              <a:latin typeface="Georgia"/>
              <a:cs typeface="Georgia"/>
            </a:endParaRPr>
          </a:p>
          <a:p>
            <a:pPr marL="329565" indent="-316865">
              <a:lnSpc>
                <a:spcPct val="100000"/>
              </a:lnSpc>
              <a:spcBef>
                <a:spcPts val="600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When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function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calls</a:t>
            </a:r>
            <a:r>
              <a:rPr sz="1600" b="1" i="1" spc="12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itself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05"/>
              </a:spcBef>
              <a:buClr>
                <a:srgbClr val="FF3399"/>
              </a:buClr>
              <a:buFont typeface="Wingdings"/>
              <a:buChar char=""/>
            </a:pP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600" dirty="0">
              <a:latin typeface="Georgia"/>
              <a:cs typeface="Georgia"/>
            </a:endParaRPr>
          </a:p>
          <a:p>
            <a:pPr marL="329565" marR="5080" indent="-317500">
              <a:lnSpc>
                <a:spcPct val="100000"/>
              </a:lnSpc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To</a:t>
            </a:r>
            <a:r>
              <a:rPr sz="1600" b="1" i="1" spc="1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analyse</a:t>
            </a:r>
            <a:r>
              <a:rPr sz="1600" b="1" i="1" spc="12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complexity</a:t>
            </a:r>
            <a:r>
              <a:rPr sz="1600" b="1" i="1" spc="13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of</a:t>
            </a:r>
            <a:r>
              <a:rPr sz="1600" b="1" i="1" spc="1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program</a:t>
            </a:r>
            <a:r>
              <a:rPr sz="1600" b="1" i="1" spc="1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we</a:t>
            </a:r>
            <a:r>
              <a:rPr sz="1600" b="1" i="1" spc="1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have</a:t>
            </a:r>
            <a:r>
              <a:rPr sz="1600" b="1" i="1" spc="1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to</a:t>
            </a:r>
            <a:r>
              <a:rPr sz="1600" b="1" i="1" spc="16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write</a:t>
            </a:r>
            <a:r>
              <a:rPr sz="1600" b="1" i="1" spc="135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recursive </a:t>
            </a:r>
            <a:r>
              <a:rPr sz="1600" b="1" i="1" dirty="0">
                <a:latin typeface="Georgia"/>
                <a:cs typeface="Georgia"/>
              </a:rPr>
              <a:t>function</a:t>
            </a:r>
            <a:r>
              <a:rPr sz="1600" b="1" i="1" spc="9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first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and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then</a:t>
            </a:r>
            <a:r>
              <a:rPr sz="1600" b="1" i="1" spc="9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by</a:t>
            </a:r>
            <a:r>
              <a:rPr sz="1600" b="1" i="1" spc="10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using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substitution,</a:t>
            </a:r>
            <a:r>
              <a:rPr sz="1600" b="1" i="1" spc="7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recursion</a:t>
            </a:r>
            <a:r>
              <a:rPr sz="1600" b="1" i="1" spc="9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tree,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or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master </a:t>
            </a:r>
            <a:r>
              <a:rPr sz="1600" b="1" i="1" dirty="0">
                <a:latin typeface="Georgia"/>
                <a:cs typeface="Georgia"/>
              </a:rPr>
              <a:t>method</a:t>
            </a:r>
            <a:r>
              <a:rPr sz="1600" b="1" i="1" spc="13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calculate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the</a:t>
            </a:r>
            <a:r>
              <a:rPr sz="1600" b="1" i="1" spc="135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complexity.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4898" y="239509"/>
            <a:ext cx="5634102" cy="3341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5104" y="867917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04" y="1431442"/>
            <a:ext cx="1780539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5325" y="1593214"/>
            <a:ext cx="1149350" cy="85725"/>
          </a:xfrm>
          <a:custGeom>
            <a:avLst/>
            <a:gdLst/>
            <a:ahLst/>
            <a:cxnLst/>
            <a:rect l="l" t="t" r="r" b="b"/>
            <a:pathLst>
              <a:path w="1149350" h="85725">
                <a:moveTo>
                  <a:pt x="1063371" y="0"/>
                </a:moveTo>
                <a:lnTo>
                  <a:pt x="1063371" y="85725"/>
                </a:lnTo>
                <a:lnTo>
                  <a:pt x="1120436" y="57150"/>
                </a:lnTo>
                <a:lnTo>
                  <a:pt x="1077595" y="57150"/>
                </a:lnTo>
                <a:lnTo>
                  <a:pt x="1077595" y="28575"/>
                </a:lnTo>
                <a:lnTo>
                  <a:pt x="1120605" y="28575"/>
                </a:lnTo>
                <a:lnTo>
                  <a:pt x="1063371" y="0"/>
                </a:lnTo>
                <a:close/>
              </a:path>
              <a:path w="1149350" h="85725">
                <a:moveTo>
                  <a:pt x="106337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063371" y="57150"/>
                </a:lnTo>
                <a:lnTo>
                  <a:pt x="1063371" y="28575"/>
                </a:lnTo>
                <a:close/>
              </a:path>
              <a:path w="1149350" h="85725">
                <a:moveTo>
                  <a:pt x="1120605" y="28575"/>
                </a:moveTo>
                <a:lnTo>
                  <a:pt x="1077595" y="28575"/>
                </a:lnTo>
                <a:lnTo>
                  <a:pt x="1077595" y="57150"/>
                </a:lnTo>
                <a:lnTo>
                  <a:pt x="1120436" y="57150"/>
                </a:lnTo>
                <a:lnTo>
                  <a:pt x="1149096" y="42799"/>
                </a:lnTo>
                <a:lnTo>
                  <a:pt x="1120605" y="28575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895092" y="1463751"/>
            <a:ext cx="517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5" dirty="0">
                <a:latin typeface="Georgia"/>
                <a:cs typeface="Georgia"/>
              </a:rPr>
              <a:t>T(n)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5104" y="867917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04" y="1431442"/>
            <a:ext cx="1780539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60169" y="2267902"/>
            <a:ext cx="3094355" cy="1558925"/>
            <a:chOff x="1360169" y="2267902"/>
            <a:chExt cx="3094355" cy="1558925"/>
          </a:xfrm>
        </p:grpSpPr>
        <p:sp>
          <p:nvSpPr>
            <p:cNvPr id="7" name="object 7"/>
            <p:cNvSpPr/>
            <p:nvPr/>
          </p:nvSpPr>
          <p:spPr>
            <a:xfrm>
              <a:off x="1360170" y="2272918"/>
              <a:ext cx="1149350" cy="1526540"/>
            </a:xfrm>
            <a:custGeom>
              <a:avLst/>
              <a:gdLst/>
              <a:ahLst/>
              <a:cxnLst/>
              <a:rect l="l" t="t" r="r" b="b"/>
              <a:pathLst>
                <a:path w="1149350" h="1526539">
                  <a:moveTo>
                    <a:pt x="1068832" y="1457579"/>
                  </a:moveTo>
                  <a:lnTo>
                    <a:pt x="973836" y="1445387"/>
                  </a:lnTo>
                  <a:lnTo>
                    <a:pt x="981329" y="1466850"/>
                  </a:lnTo>
                  <a:lnTo>
                    <a:pt x="981379" y="1466989"/>
                  </a:lnTo>
                  <a:lnTo>
                    <a:pt x="290182" y="1471587"/>
                  </a:lnTo>
                  <a:lnTo>
                    <a:pt x="290182" y="429895"/>
                  </a:lnTo>
                  <a:lnTo>
                    <a:pt x="261620" y="429895"/>
                  </a:lnTo>
                  <a:lnTo>
                    <a:pt x="261620" y="1489710"/>
                  </a:lnTo>
                  <a:lnTo>
                    <a:pt x="263017" y="1493393"/>
                  </a:lnTo>
                  <a:lnTo>
                    <a:pt x="265811" y="1496060"/>
                  </a:lnTo>
                  <a:lnTo>
                    <a:pt x="268478" y="1498727"/>
                  </a:lnTo>
                  <a:lnTo>
                    <a:pt x="272161" y="1500251"/>
                  </a:lnTo>
                  <a:lnTo>
                    <a:pt x="275971" y="1500251"/>
                  </a:lnTo>
                  <a:lnTo>
                    <a:pt x="991336" y="1495513"/>
                  </a:lnTo>
                  <a:lnTo>
                    <a:pt x="1002157" y="1526413"/>
                  </a:lnTo>
                  <a:lnTo>
                    <a:pt x="1032103" y="1495501"/>
                  </a:lnTo>
                  <a:lnTo>
                    <a:pt x="1059840" y="1466850"/>
                  </a:lnTo>
                  <a:lnTo>
                    <a:pt x="1068832" y="1457579"/>
                  </a:lnTo>
                  <a:close/>
                </a:path>
                <a:path w="1149350" h="1526539">
                  <a:moveTo>
                    <a:pt x="1149096" y="42799"/>
                  </a:moveTo>
                  <a:lnTo>
                    <a:pt x="1120597" y="28575"/>
                  </a:lnTo>
                  <a:lnTo>
                    <a:pt x="1063371" y="0"/>
                  </a:lnTo>
                  <a:lnTo>
                    <a:pt x="1063371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1063371" y="57150"/>
                  </a:lnTo>
                  <a:lnTo>
                    <a:pt x="1063371" y="85725"/>
                  </a:lnTo>
                  <a:lnTo>
                    <a:pt x="1120432" y="57150"/>
                  </a:lnTo>
                  <a:lnTo>
                    <a:pt x="1149096" y="42799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120134" y="2282189"/>
              <a:ext cx="320040" cy="1530350"/>
            </a:xfrm>
            <a:custGeom>
              <a:avLst/>
              <a:gdLst/>
              <a:ahLst/>
              <a:cxnLst/>
              <a:rect l="l" t="t" r="r" b="b"/>
              <a:pathLst>
                <a:path w="320039" h="1530350">
                  <a:moveTo>
                    <a:pt x="0" y="0"/>
                  </a:moveTo>
                  <a:lnTo>
                    <a:pt x="55842" y="22379"/>
                  </a:lnTo>
                  <a:lnTo>
                    <a:pt x="103105" y="84131"/>
                  </a:lnTo>
                  <a:lnTo>
                    <a:pt x="122390" y="127248"/>
                  </a:lnTo>
                  <a:lnTo>
                    <a:pt x="138175" y="177179"/>
                  </a:lnTo>
                  <a:lnTo>
                    <a:pt x="150010" y="232914"/>
                  </a:lnTo>
                  <a:lnTo>
                    <a:pt x="157442" y="293444"/>
                  </a:lnTo>
                  <a:lnTo>
                    <a:pt x="160019" y="357759"/>
                  </a:lnTo>
                  <a:lnTo>
                    <a:pt x="160019" y="379603"/>
                  </a:lnTo>
                  <a:lnTo>
                    <a:pt x="162597" y="443879"/>
                  </a:lnTo>
                  <a:lnTo>
                    <a:pt x="170029" y="504380"/>
                  </a:lnTo>
                  <a:lnTo>
                    <a:pt x="181863" y="560093"/>
                  </a:lnTo>
                  <a:lnTo>
                    <a:pt x="197649" y="610008"/>
                  </a:lnTo>
                  <a:lnTo>
                    <a:pt x="216934" y="653114"/>
                  </a:lnTo>
                  <a:lnTo>
                    <a:pt x="239267" y="688401"/>
                  </a:lnTo>
                  <a:lnTo>
                    <a:pt x="291272" y="731472"/>
                  </a:lnTo>
                  <a:lnTo>
                    <a:pt x="320039" y="737235"/>
                  </a:lnTo>
                  <a:lnTo>
                    <a:pt x="291272" y="742998"/>
                  </a:lnTo>
                  <a:lnTo>
                    <a:pt x="239267" y="786073"/>
                  </a:lnTo>
                  <a:lnTo>
                    <a:pt x="216934" y="821366"/>
                  </a:lnTo>
                  <a:lnTo>
                    <a:pt x="197649" y="864483"/>
                  </a:lnTo>
                  <a:lnTo>
                    <a:pt x="181863" y="914414"/>
                  </a:lnTo>
                  <a:lnTo>
                    <a:pt x="170029" y="970149"/>
                  </a:lnTo>
                  <a:lnTo>
                    <a:pt x="162597" y="1030679"/>
                  </a:lnTo>
                  <a:lnTo>
                    <a:pt x="160019" y="1094994"/>
                  </a:lnTo>
                  <a:lnTo>
                    <a:pt x="160019" y="1172337"/>
                  </a:lnTo>
                  <a:lnTo>
                    <a:pt x="157442" y="1236651"/>
                  </a:lnTo>
                  <a:lnTo>
                    <a:pt x="150010" y="1297181"/>
                  </a:lnTo>
                  <a:lnTo>
                    <a:pt x="138175" y="1352916"/>
                  </a:lnTo>
                  <a:lnTo>
                    <a:pt x="122390" y="1402847"/>
                  </a:lnTo>
                  <a:lnTo>
                    <a:pt x="103105" y="1445964"/>
                  </a:lnTo>
                  <a:lnTo>
                    <a:pt x="80772" y="1481257"/>
                  </a:lnTo>
                  <a:lnTo>
                    <a:pt x="28767" y="1524332"/>
                  </a:lnTo>
                  <a:lnTo>
                    <a:pt x="0" y="1530096"/>
                  </a:lnTo>
                </a:path>
              </a:pathLst>
            </a:custGeom>
            <a:ln w="28575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9476" y="1463751"/>
            <a:ext cx="517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5" dirty="0">
                <a:latin typeface="Georgia"/>
                <a:cs typeface="Georgia"/>
              </a:rPr>
              <a:t>T(n)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7498" y="2161158"/>
            <a:ext cx="1313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Georgia"/>
                <a:cs typeface="Georgia"/>
              </a:rPr>
              <a:t>Comparison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6726" y="3572383"/>
            <a:ext cx="1009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40" dirty="0">
                <a:latin typeface="Georgia"/>
                <a:cs typeface="Georgia"/>
              </a:rPr>
              <a:t>Addition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4196" y="2900298"/>
            <a:ext cx="2518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Require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Constant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Time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0285" y="1002030"/>
            <a:ext cx="3276600" cy="197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10665" algn="l"/>
              </a:tabLst>
            </a:pPr>
            <a:r>
              <a:rPr sz="2000" b="1" i="1" spc="-605" dirty="0">
                <a:latin typeface="Georgia"/>
                <a:cs typeface="Georgia"/>
              </a:rPr>
              <a:t>B</a:t>
            </a:r>
            <a:r>
              <a:rPr sz="2000" b="1" i="1" u="heavy" spc="14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ig</a:t>
            </a:r>
            <a:r>
              <a:rPr sz="2000" b="1" i="1" u="heavy" spc="7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-2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Oh(O)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	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800" b="1" i="1" spc="-20" dirty="0">
                <a:latin typeface="Georgia"/>
                <a:cs typeface="Georgia"/>
              </a:rPr>
              <a:t>Let,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spc="-40" dirty="0">
                <a:latin typeface="Georgia"/>
                <a:cs typeface="Georgia"/>
              </a:rPr>
              <a:t>f(n)=</a:t>
            </a:r>
            <a:r>
              <a:rPr sz="1800" b="1" i="1" spc="-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3n+2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spc="-10" dirty="0">
                <a:latin typeface="Georgia"/>
                <a:cs typeface="Georgia"/>
              </a:rPr>
              <a:t>g(n)=n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say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=O(g(n))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iff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2795" y="3058032"/>
            <a:ext cx="3708400" cy="2870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c&gt;0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n0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≥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85" y="3310696"/>
            <a:ext cx="4155440" cy="72771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800" b="1" i="1" dirty="0">
                <a:latin typeface="Georgia"/>
                <a:cs typeface="Georgia"/>
              </a:rPr>
              <a:t>Putting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above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eqn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spc="-100" dirty="0">
                <a:latin typeface="Georgia"/>
                <a:cs typeface="Georgia"/>
              </a:rPr>
              <a:t>3n+2</a:t>
            </a:r>
            <a:r>
              <a:rPr sz="1800" b="1" i="1" spc="-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90" dirty="0">
                <a:latin typeface="Georgia"/>
                <a:cs typeface="Georgia"/>
              </a:rPr>
              <a:t>……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285" y="4084421"/>
            <a:ext cx="43389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i="1" spc="85" dirty="0">
                <a:latin typeface="Georgia"/>
                <a:cs typeface="Georgia"/>
              </a:rPr>
              <a:t>Now</a:t>
            </a:r>
            <a:r>
              <a:rPr sz="1800" b="1" i="1" spc="4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45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4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check</a:t>
            </a:r>
            <a:r>
              <a:rPr sz="1800" b="1" i="1" spc="4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455" dirty="0">
                <a:latin typeface="Georgia"/>
                <a:cs typeface="Georgia"/>
              </a:rPr>
              <a:t>  </a:t>
            </a:r>
            <a:r>
              <a:rPr sz="1800" b="1" i="1" spc="-25" dirty="0">
                <a:latin typeface="Georgia"/>
                <a:cs typeface="Georgia"/>
              </a:rPr>
              <a:t>this </a:t>
            </a:r>
            <a:r>
              <a:rPr sz="1800" b="1" i="1" dirty="0">
                <a:latin typeface="Georgia"/>
                <a:cs typeface="Georgia"/>
              </a:rPr>
              <a:t>condition</a:t>
            </a:r>
            <a:r>
              <a:rPr sz="1800" b="1" i="1" spc="220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225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true</a:t>
            </a:r>
            <a:r>
              <a:rPr sz="1800" b="1" i="1" spc="220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215" dirty="0">
                <a:latin typeface="Georgia"/>
                <a:cs typeface="Georgia"/>
              </a:rPr>
              <a:t>   </a:t>
            </a:r>
            <a:r>
              <a:rPr sz="1800" b="1" i="1" spc="-10" dirty="0">
                <a:latin typeface="Georgia"/>
                <a:cs typeface="Georgia"/>
              </a:rPr>
              <a:t>changing </a:t>
            </a:r>
            <a:r>
              <a:rPr sz="1800" b="1" i="1" dirty="0">
                <a:latin typeface="Georgia"/>
                <a:cs typeface="Georgia"/>
              </a:rPr>
              <a:t>values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02405" y="262499"/>
            <a:ext cx="6493669" cy="640945"/>
          </a:xfrm>
          <a:prstGeom prst="rect">
            <a:avLst/>
          </a:prstGeom>
        </p:spPr>
        <p:txBody>
          <a:bodyPr vert="horz" wrap="square" lIns="0" tIns="177546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29193" y="1385138"/>
            <a:ext cx="661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False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79485" y="2117217"/>
            <a:ext cx="659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False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2721" y="2849117"/>
            <a:ext cx="659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False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2669" y="946709"/>
            <a:ext cx="2451735" cy="293941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c=1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n=2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i="1" spc="-65" dirty="0">
                <a:latin typeface="Georgia"/>
                <a:cs typeface="Georgia"/>
              </a:rPr>
              <a:t>3*2+2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1*2</a:t>
            </a:r>
            <a:r>
              <a:rPr sz="1800" b="1" i="1" spc="-25" dirty="0">
                <a:latin typeface="Georgia"/>
                <a:cs typeface="Georgia"/>
              </a:rPr>
              <a:t> =&gt; </a:t>
            </a:r>
            <a:r>
              <a:rPr sz="1800" b="1" i="1" dirty="0">
                <a:latin typeface="Georgia"/>
                <a:cs typeface="Georgia"/>
              </a:rPr>
              <a:t>8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c=2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n=2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i="1" spc="-75" dirty="0">
                <a:latin typeface="Georgia"/>
                <a:cs typeface="Georgia"/>
              </a:rPr>
              <a:t>3*2+2</a:t>
            </a:r>
            <a:r>
              <a:rPr sz="2000" b="1" i="1" spc="-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2*2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=&gt; </a:t>
            </a:r>
            <a:r>
              <a:rPr sz="1800" b="1" i="1" dirty="0">
                <a:latin typeface="Georgia"/>
                <a:cs typeface="Georgia"/>
              </a:rPr>
              <a:t>8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4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c=3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n=2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b="1" i="1" spc="-75" dirty="0">
                <a:latin typeface="Georgia"/>
                <a:cs typeface="Georgia"/>
              </a:rPr>
              <a:t>3*2+2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3*2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=&gt;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8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c=4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n=2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i="1" spc="-65" dirty="0">
                <a:latin typeface="Georgia"/>
                <a:cs typeface="Georgia"/>
              </a:rPr>
              <a:t>3*2+2</a:t>
            </a:r>
            <a:r>
              <a:rPr sz="20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4*2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=&gt;</a:t>
            </a:r>
            <a:r>
              <a:rPr sz="1800" b="1" i="1" dirty="0">
                <a:latin typeface="Georgia"/>
                <a:cs typeface="Georgia"/>
              </a:rPr>
              <a:t> 8 ≤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8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85581" y="3580333"/>
            <a:ext cx="6032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latin typeface="Georgia"/>
                <a:cs typeface="Georgia"/>
              </a:rPr>
              <a:t>True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202365"/>
            <a:ext cx="5562600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5104" y="867917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04" y="1431442"/>
            <a:ext cx="1780539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60169" y="2267902"/>
            <a:ext cx="3094355" cy="1558925"/>
            <a:chOff x="1360169" y="2267902"/>
            <a:chExt cx="3094355" cy="1558925"/>
          </a:xfrm>
        </p:grpSpPr>
        <p:sp>
          <p:nvSpPr>
            <p:cNvPr id="7" name="object 7"/>
            <p:cNvSpPr/>
            <p:nvPr/>
          </p:nvSpPr>
          <p:spPr>
            <a:xfrm>
              <a:off x="1360170" y="2272918"/>
              <a:ext cx="1149350" cy="1526540"/>
            </a:xfrm>
            <a:custGeom>
              <a:avLst/>
              <a:gdLst/>
              <a:ahLst/>
              <a:cxnLst/>
              <a:rect l="l" t="t" r="r" b="b"/>
              <a:pathLst>
                <a:path w="1149350" h="1526539">
                  <a:moveTo>
                    <a:pt x="1068832" y="1457579"/>
                  </a:moveTo>
                  <a:lnTo>
                    <a:pt x="973836" y="1445387"/>
                  </a:lnTo>
                  <a:lnTo>
                    <a:pt x="981329" y="1466850"/>
                  </a:lnTo>
                  <a:lnTo>
                    <a:pt x="981379" y="1466989"/>
                  </a:lnTo>
                  <a:lnTo>
                    <a:pt x="290182" y="1471587"/>
                  </a:lnTo>
                  <a:lnTo>
                    <a:pt x="290182" y="429895"/>
                  </a:lnTo>
                  <a:lnTo>
                    <a:pt x="261620" y="429895"/>
                  </a:lnTo>
                  <a:lnTo>
                    <a:pt x="261620" y="1489710"/>
                  </a:lnTo>
                  <a:lnTo>
                    <a:pt x="263017" y="1493393"/>
                  </a:lnTo>
                  <a:lnTo>
                    <a:pt x="265811" y="1496060"/>
                  </a:lnTo>
                  <a:lnTo>
                    <a:pt x="268478" y="1498727"/>
                  </a:lnTo>
                  <a:lnTo>
                    <a:pt x="272161" y="1500251"/>
                  </a:lnTo>
                  <a:lnTo>
                    <a:pt x="275971" y="1500251"/>
                  </a:lnTo>
                  <a:lnTo>
                    <a:pt x="991336" y="1495513"/>
                  </a:lnTo>
                  <a:lnTo>
                    <a:pt x="1002157" y="1526413"/>
                  </a:lnTo>
                  <a:lnTo>
                    <a:pt x="1032103" y="1495501"/>
                  </a:lnTo>
                  <a:lnTo>
                    <a:pt x="1059840" y="1466850"/>
                  </a:lnTo>
                  <a:lnTo>
                    <a:pt x="1068832" y="1457579"/>
                  </a:lnTo>
                  <a:close/>
                </a:path>
                <a:path w="1149350" h="1526539">
                  <a:moveTo>
                    <a:pt x="1149096" y="42799"/>
                  </a:moveTo>
                  <a:lnTo>
                    <a:pt x="1120597" y="28575"/>
                  </a:lnTo>
                  <a:lnTo>
                    <a:pt x="1063371" y="0"/>
                  </a:lnTo>
                  <a:lnTo>
                    <a:pt x="1063371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1063371" y="57150"/>
                  </a:lnTo>
                  <a:lnTo>
                    <a:pt x="1063371" y="85725"/>
                  </a:lnTo>
                  <a:lnTo>
                    <a:pt x="1120432" y="57150"/>
                  </a:lnTo>
                  <a:lnTo>
                    <a:pt x="1149096" y="42799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120134" y="2282189"/>
              <a:ext cx="320040" cy="1530350"/>
            </a:xfrm>
            <a:custGeom>
              <a:avLst/>
              <a:gdLst/>
              <a:ahLst/>
              <a:cxnLst/>
              <a:rect l="l" t="t" r="r" b="b"/>
              <a:pathLst>
                <a:path w="320039" h="1530350">
                  <a:moveTo>
                    <a:pt x="0" y="0"/>
                  </a:moveTo>
                  <a:lnTo>
                    <a:pt x="55842" y="22379"/>
                  </a:lnTo>
                  <a:lnTo>
                    <a:pt x="103105" y="84131"/>
                  </a:lnTo>
                  <a:lnTo>
                    <a:pt x="122390" y="127248"/>
                  </a:lnTo>
                  <a:lnTo>
                    <a:pt x="138175" y="177179"/>
                  </a:lnTo>
                  <a:lnTo>
                    <a:pt x="150010" y="232914"/>
                  </a:lnTo>
                  <a:lnTo>
                    <a:pt x="157442" y="293444"/>
                  </a:lnTo>
                  <a:lnTo>
                    <a:pt x="160019" y="357759"/>
                  </a:lnTo>
                  <a:lnTo>
                    <a:pt x="160019" y="379603"/>
                  </a:lnTo>
                  <a:lnTo>
                    <a:pt x="162597" y="443879"/>
                  </a:lnTo>
                  <a:lnTo>
                    <a:pt x="170029" y="504380"/>
                  </a:lnTo>
                  <a:lnTo>
                    <a:pt x="181863" y="560093"/>
                  </a:lnTo>
                  <a:lnTo>
                    <a:pt x="197649" y="610008"/>
                  </a:lnTo>
                  <a:lnTo>
                    <a:pt x="216934" y="653114"/>
                  </a:lnTo>
                  <a:lnTo>
                    <a:pt x="239267" y="688401"/>
                  </a:lnTo>
                  <a:lnTo>
                    <a:pt x="291272" y="731472"/>
                  </a:lnTo>
                  <a:lnTo>
                    <a:pt x="320039" y="737235"/>
                  </a:lnTo>
                  <a:lnTo>
                    <a:pt x="291272" y="742998"/>
                  </a:lnTo>
                  <a:lnTo>
                    <a:pt x="239267" y="786073"/>
                  </a:lnTo>
                  <a:lnTo>
                    <a:pt x="216934" y="821366"/>
                  </a:lnTo>
                  <a:lnTo>
                    <a:pt x="197649" y="864483"/>
                  </a:lnTo>
                  <a:lnTo>
                    <a:pt x="181863" y="914414"/>
                  </a:lnTo>
                  <a:lnTo>
                    <a:pt x="170029" y="970149"/>
                  </a:lnTo>
                  <a:lnTo>
                    <a:pt x="162597" y="1030679"/>
                  </a:lnTo>
                  <a:lnTo>
                    <a:pt x="160019" y="1094994"/>
                  </a:lnTo>
                  <a:lnTo>
                    <a:pt x="160019" y="1172337"/>
                  </a:lnTo>
                  <a:lnTo>
                    <a:pt x="157442" y="1236651"/>
                  </a:lnTo>
                  <a:lnTo>
                    <a:pt x="150010" y="1297181"/>
                  </a:lnTo>
                  <a:lnTo>
                    <a:pt x="138175" y="1352916"/>
                  </a:lnTo>
                  <a:lnTo>
                    <a:pt x="122390" y="1402847"/>
                  </a:lnTo>
                  <a:lnTo>
                    <a:pt x="103105" y="1445964"/>
                  </a:lnTo>
                  <a:lnTo>
                    <a:pt x="80772" y="1481257"/>
                  </a:lnTo>
                  <a:lnTo>
                    <a:pt x="28767" y="1524332"/>
                  </a:lnTo>
                  <a:lnTo>
                    <a:pt x="0" y="1530096"/>
                  </a:lnTo>
                </a:path>
              </a:pathLst>
            </a:custGeom>
            <a:ln w="28575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9476" y="1463751"/>
            <a:ext cx="9664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7498" y="2161158"/>
            <a:ext cx="1313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0" dirty="0">
                <a:latin typeface="Georgia"/>
                <a:cs typeface="Georgia"/>
              </a:rPr>
              <a:t>Comparison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6726" y="3572383"/>
            <a:ext cx="1009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40" dirty="0">
                <a:latin typeface="Georgia"/>
                <a:cs typeface="Georgia"/>
              </a:rPr>
              <a:t>Addition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4196" y="2900298"/>
            <a:ext cx="2518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Require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Constant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Time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6886" y="157232"/>
            <a:ext cx="5489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5104" y="867917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04" y="1431442"/>
            <a:ext cx="1780539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9476" y="1463751"/>
            <a:ext cx="9664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06995" y="2751582"/>
            <a:ext cx="1100455" cy="942340"/>
            <a:chOff x="1106995" y="2751582"/>
            <a:chExt cx="1100455" cy="942340"/>
          </a:xfrm>
        </p:grpSpPr>
        <p:sp>
          <p:nvSpPr>
            <p:cNvPr id="8" name="object 8"/>
            <p:cNvSpPr/>
            <p:nvPr/>
          </p:nvSpPr>
          <p:spPr>
            <a:xfrm>
              <a:off x="1106995" y="2751582"/>
              <a:ext cx="85725" cy="639445"/>
            </a:xfrm>
            <a:custGeom>
              <a:avLst/>
              <a:gdLst/>
              <a:ahLst/>
              <a:cxnLst/>
              <a:rect l="l" t="t" r="r" b="b"/>
              <a:pathLst>
                <a:path w="85725" h="639445">
                  <a:moveTo>
                    <a:pt x="28575" y="553593"/>
                  </a:moveTo>
                  <a:lnTo>
                    <a:pt x="0" y="553593"/>
                  </a:lnTo>
                  <a:lnTo>
                    <a:pt x="42862" y="639318"/>
                  </a:lnTo>
                  <a:lnTo>
                    <a:pt x="78612" y="567817"/>
                  </a:lnTo>
                  <a:lnTo>
                    <a:pt x="28575" y="567817"/>
                  </a:lnTo>
                  <a:lnTo>
                    <a:pt x="28575" y="553593"/>
                  </a:lnTo>
                  <a:close/>
                </a:path>
                <a:path w="85725" h="639445">
                  <a:moveTo>
                    <a:pt x="57150" y="0"/>
                  </a:moveTo>
                  <a:lnTo>
                    <a:pt x="28575" y="0"/>
                  </a:lnTo>
                  <a:lnTo>
                    <a:pt x="28575" y="567817"/>
                  </a:lnTo>
                  <a:lnTo>
                    <a:pt x="57150" y="567817"/>
                  </a:lnTo>
                  <a:lnTo>
                    <a:pt x="57150" y="0"/>
                  </a:lnTo>
                  <a:close/>
                </a:path>
                <a:path w="85725" h="639445">
                  <a:moveTo>
                    <a:pt x="85725" y="553593"/>
                  </a:moveTo>
                  <a:lnTo>
                    <a:pt x="57150" y="553593"/>
                  </a:lnTo>
                  <a:lnTo>
                    <a:pt x="57150" y="567817"/>
                  </a:lnTo>
                  <a:lnTo>
                    <a:pt x="78612" y="567817"/>
                  </a:lnTo>
                  <a:lnTo>
                    <a:pt x="85725" y="553593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110437" y="3673983"/>
              <a:ext cx="147955" cy="20320"/>
            </a:xfrm>
            <a:custGeom>
              <a:avLst/>
              <a:gdLst/>
              <a:ahLst/>
              <a:cxnLst/>
              <a:rect l="l" t="t" r="r" b="b"/>
              <a:pathLst>
                <a:path w="147955" h="20320">
                  <a:moveTo>
                    <a:pt x="147827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147827" y="1981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4986" y="2751582"/>
              <a:ext cx="85725" cy="639445"/>
            </a:xfrm>
            <a:custGeom>
              <a:avLst/>
              <a:gdLst/>
              <a:ahLst/>
              <a:cxnLst/>
              <a:rect l="l" t="t" r="r" b="b"/>
              <a:pathLst>
                <a:path w="85725" h="639445">
                  <a:moveTo>
                    <a:pt x="28571" y="553593"/>
                  </a:moveTo>
                  <a:lnTo>
                    <a:pt x="0" y="553593"/>
                  </a:lnTo>
                  <a:lnTo>
                    <a:pt x="42799" y="639318"/>
                  </a:lnTo>
                  <a:lnTo>
                    <a:pt x="78602" y="567817"/>
                  </a:lnTo>
                  <a:lnTo>
                    <a:pt x="28575" y="567817"/>
                  </a:lnTo>
                  <a:lnTo>
                    <a:pt x="28571" y="553593"/>
                  </a:lnTo>
                  <a:close/>
                </a:path>
                <a:path w="85725" h="639445">
                  <a:moveTo>
                    <a:pt x="57023" y="0"/>
                  </a:moveTo>
                  <a:lnTo>
                    <a:pt x="28448" y="0"/>
                  </a:lnTo>
                  <a:lnTo>
                    <a:pt x="28575" y="567817"/>
                  </a:lnTo>
                  <a:lnTo>
                    <a:pt x="57150" y="567817"/>
                  </a:lnTo>
                  <a:lnTo>
                    <a:pt x="57023" y="0"/>
                  </a:lnTo>
                  <a:close/>
                </a:path>
                <a:path w="85725" h="639445">
                  <a:moveTo>
                    <a:pt x="85725" y="553593"/>
                  </a:moveTo>
                  <a:lnTo>
                    <a:pt x="57146" y="553593"/>
                  </a:lnTo>
                  <a:lnTo>
                    <a:pt x="57150" y="567817"/>
                  </a:lnTo>
                  <a:lnTo>
                    <a:pt x="78602" y="567817"/>
                  </a:lnTo>
                  <a:lnTo>
                    <a:pt x="85725" y="553593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9050" y="3673983"/>
              <a:ext cx="147955" cy="20320"/>
            </a:xfrm>
            <a:custGeom>
              <a:avLst/>
              <a:gdLst/>
              <a:ahLst/>
              <a:cxnLst/>
              <a:rect l="l" t="t" r="r" b="b"/>
              <a:pathLst>
                <a:path w="147955" h="20320">
                  <a:moveTo>
                    <a:pt x="147828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147828" y="19811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00303" y="3453206"/>
            <a:ext cx="1598930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370"/>
              </a:lnSpc>
              <a:spcBef>
                <a:spcPts val="100"/>
              </a:spcBef>
              <a:tabLst>
                <a:tab pos="1011555" algn="l"/>
              </a:tabLst>
            </a:pPr>
            <a:r>
              <a:rPr sz="1800" b="1" i="1" spc="-20" dirty="0">
                <a:latin typeface="Georgia"/>
                <a:cs typeface="Georgia"/>
              </a:rPr>
              <a:t>T(</a:t>
            </a:r>
            <a:r>
              <a:rPr sz="2625" spc="-30" baseline="44444" dirty="0">
                <a:latin typeface="Cambria Math"/>
                <a:cs typeface="Cambria Math"/>
              </a:rPr>
              <a:t>𝑛</a:t>
            </a:r>
            <a:r>
              <a:rPr sz="2400" spc="-20" dirty="0">
                <a:latin typeface="Cambria Math"/>
                <a:cs typeface="Cambria Math"/>
              </a:rPr>
              <a:t>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T(</a:t>
            </a:r>
            <a:r>
              <a:rPr sz="2625" spc="-30" baseline="44444" dirty="0">
                <a:latin typeface="Cambria Math"/>
                <a:cs typeface="Cambria Math"/>
              </a:rPr>
              <a:t>𝑛</a:t>
            </a:r>
            <a:r>
              <a:rPr sz="2400" spc="-2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319405">
              <a:lnSpc>
                <a:spcPts val="1590"/>
              </a:lnSpc>
              <a:tabLst>
                <a:tab pos="1267460" algn="l"/>
              </a:tabLst>
            </a:pPr>
            <a:r>
              <a:rPr sz="1750" spc="-50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8676" y="323357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5104" y="867917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04" y="1431442"/>
            <a:ext cx="1780539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60951" y="1700402"/>
            <a:ext cx="123825" cy="17145"/>
          </a:xfrm>
          <a:custGeom>
            <a:avLst/>
            <a:gdLst/>
            <a:ahLst/>
            <a:cxnLst/>
            <a:rect l="l" t="t" r="r" b="b"/>
            <a:pathLst>
              <a:path w="123825" h="17144">
                <a:moveTo>
                  <a:pt x="123444" y="0"/>
                </a:moveTo>
                <a:lnTo>
                  <a:pt x="0" y="0"/>
                </a:lnTo>
                <a:lnTo>
                  <a:pt x="0" y="16763"/>
                </a:lnTo>
                <a:lnTo>
                  <a:pt x="123444" y="16763"/>
                </a:lnTo>
                <a:lnTo>
                  <a:pt x="123444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556505" y="1711198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2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4076" y="1514043"/>
            <a:ext cx="1934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C+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2T</a:t>
            </a:r>
            <a:r>
              <a:rPr sz="2000" b="1" i="1" spc="-11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(</a:t>
            </a:r>
            <a:r>
              <a:rPr sz="2175" spc="-37" baseline="45977" dirty="0">
                <a:latin typeface="Cambria Math"/>
                <a:cs typeface="Cambria Math"/>
              </a:rPr>
              <a:t>𝑛</a:t>
            </a:r>
            <a:r>
              <a:rPr sz="2000" spc="-2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-1844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4936" y="382384"/>
            <a:ext cx="5562664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5104" y="867917"/>
            <a:ext cx="239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Clr>
                <a:srgbClr val="FF3399"/>
              </a:buClr>
              <a:buSzPct val="96875"/>
              <a:buFont typeface="Wingdings"/>
              <a:buChar char=""/>
              <a:tabLst>
                <a:tab pos="329565" algn="l"/>
              </a:tabLst>
            </a:pP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28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104" y="1431442"/>
            <a:ext cx="1780539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8064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A(n/2)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1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A(n/2)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27210" y="1443418"/>
            <a:ext cx="2116455" cy="531495"/>
            <a:chOff x="2827210" y="1443418"/>
            <a:chExt cx="2116455" cy="531495"/>
          </a:xfrm>
        </p:grpSpPr>
        <p:sp>
          <p:nvSpPr>
            <p:cNvPr id="7" name="object 7"/>
            <p:cNvSpPr/>
            <p:nvPr/>
          </p:nvSpPr>
          <p:spPr>
            <a:xfrm>
              <a:off x="2841498" y="1457705"/>
              <a:ext cx="2087880" cy="502920"/>
            </a:xfrm>
            <a:custGeom>
              <a:avLst/>
              <a:gdLst/>
              <a:ahLst/>
              <a:cxnLst/>
              <a:rect l="l" t="t" r="r" b="b"/>
              <a:pathLst>
                <a:path w="2087879" h="502919">
                  <a:moveTo>
                    <a:pt x="0" y="502920"/>
                  </a:moveTo>
                  <a:lnTo>
                    <a:pt x="2087879" y="502920"/>
                  </a:lnTo>
                  <a:lnTo>
                    <a:pt x="2087879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28574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560951" y="1700402"/>
              <a:ext cx="123825" cy="17145"/>
            </a:xfrm>
            <a:custGeom>
              <a:avLst/>
              <a:gdLst/>
              <a:ahLst/>
              <a:cxnLst/>
              <a:rect l="l" t="t" r="r" b="b"/>
              <a:pathLst>
                <a:path w="123825" h="17144">
                  <a:moveTo>
                    <a:pt x="123444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123444" y="16763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69205" y="1711198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2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6776" y="1514043"/>
            <a:ext cx="19221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C+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2T</a:t>
            </a:r>
            <a:r>
              <a:rPr sz="2000" b="1" i="1" spc="-11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(</a:t>
            </a:r>
            <a:r>
              <a:rPr sz="2175" spc="-37" baseline="45977" dirty="0">
                <a:latin typeface="Cambria Math"/>
                <a:cs typeface="Cambria Math"/>
              </a:rPr>
              <a:t>𝑛</a:t>
            </a:r>
            <a:r>
              <a:rPr sz="2000" spc="-25" dirty="0">
                <a:latin typeface="Cambria Math"/>
                <a:cs typeface="Cambria Math"/>
              </a:rPr>
              <a:t>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72634" y="1669288"/>
            <a:ext cx="639445" cy="85725"/>
          </a:xfrm>
          <a:custGeom>
            <a:avLst/>
            <a:gdLst/>
            <a:ahLst/>
            <a:cxnLst/>
            <a:rect l="l" t="t" r="r" b="b"/>
            <a:pathLst>
              <a:path w="639445" h="85725">
                <a:moveTo>
                  <a:pt x="553592" y="0"/>
                </a:moveTo>
                <a:lnTo>
                  <a:pt x="553592" y="85725"/>
                </a:lnTo>
                <a:lnTo>
                  <a:pt x="610573" y="57276"/>
                </a:lnTo>
                <a:lnTo>
                  <a:pt x="567816" y="57276"/>
                </a:lnTo>
                <a:lnTo>
                  <a:pt x="567816" y="28701"/>
                </a:lnTo>
                <a:lnTo>
                  <a:pt x="610912" y="28701"/>
                </a:lnTo>
                <a:lnTo>
                  <a:pt x="553592" y="0"/>
                </a:lnTo>
                <a:close/>
              </a:path>
              <a:path w="639445" h="85725">
                <a:moveTo>
                  <a:pt x="553592" y="28701"/>
                </a:moveTo>
                <a:lnTo>
                  <a:pt x="0" y="28701"/>
                </a:lnTo>
                <a:lnTo>
                  <a:pt x="0" y="57276"/>
                </a:lnTo>
                <a:lnTo>
                  <a:pt x="553592" y="57276"/>
                </a:lnTo>
                <a:lnTo>
                  <a:pt x="553592" y="28701"/>
                </a:lnTo>
                <a:close/>
              </a:path>
              <a:path w="639445" h="85725">
                <a:moveTo>
                  <a:pt x="610912" y="28701"/>
                </a:moveTo>
                <a:lnTo>
                  <a:pt x="567816" y="28701"/>
                </a:lnTo>
                <a:lnTo>
                  <a:pt x="567816" y="57276"/>
                </a:lnTo>
                <a:lnTo>
                  <a:pt x="610573" y="57276"/>
                </a:lnTo>
                <a:lnTo>
                  <a:pt x="639317" y="42925"/>
                </a:lnTo>
                <a:lnTo>
                  <a:pt x="610912" y="28701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790438" y="1530858"/>
            <a:ext cx="2423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Recursive</a:t>
            </a:r>
            <a:r>
              <a:rPr sz="1800" b="1" i="1" spc="30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Function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689005"/>
            <a:ext cx="5260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3399"/>
                </a:solidFill>
              </a:rPr>
              <a:t>Recurrences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47241" y="1213358"/>
            <a:ext cx="4999990" cy="522605"/>
            <a:chOff x="1047241" y="1213358"/>
            <a:chExt cx="4999990" cy="522605"/>
          </a:xfrm>
        </p:grpSpPr>
        <p:sp>
          <p:nvSpPr>
            <p:cNvPr id="5" name="object 5"/>
            <p:cNvSpPr/>
            <p:nvPr/>
          </p:nvSpPr>
          <p:spPr>
            <a:xfrm>
              <a:off x="1059941" y="1226058"/>
              <a:ext cx="4974590" cy="497205"/>
            </a:xfrm>
            <a:custGeom>
              <a:avLst/>
              <a:gdLst/>
              <a:ahLst/>
              <a:cxnLst/>
              <a:rect l="l" t="t" r="r" b="b"/>
              <a:pathLst>
                <a:path w="4974590" h="497205">
                  <a:moveTo>
                    <a:pt x="4924679" y="0"/>
                  </a:moveTo>
                  <a:lnTo>
                    <a:pt x="49682" y="0"/>
                  </a:lnTo>
                  <a:lnTo>
                    <a:pt x="30341" y="3901"/>
                  </a:lnTo>
                  <a:lnTo>
                    <a:pt x="14549" y="14541"/>
                  </a:lnTo>
                  <a:lnTo>
                    <a:pt x="3903" y="30325"/>
                  </a:lnTo>
                  <a:lnTo>
                    <a:pt x="0" y="49656"/>
                  </a:lnTo>
                  <a:lnTo>
                    <a:pt x="0" y="447166"/>
                  </a:lnTo>
                  <a:lnTo>
                    <a:pt x="3903" y="466498"/>
                  </a:lnTo>
                  <a:lnTo>
                    <a:pt x="14549" y="482282"/>
                  </a:lnTo>
                  <a:lnTo>
                    <a:pt x="30341" y="492922"/>
                  </a:lnTo>
                  <a:lnTo>
                    <a:pt x="49682" y="496824"/>
                  </a:lnTo>
                  <a:lnTo>
                    <a:pt x="4924679" y="496824"/>
                  </a:lnTo>
                  <a:lnTo>
                    <a:pt x="4944010" y="492922"/>
                  </a:lnTo>
                  <a:lnTo>
                    <a:pt x="4959794" y="482282"/>
                  </a:lnTo>
                  <a:lnTo>
                    <a:pt x="4970434" y="466498"/>
                  </a:lnTo>
                  <a:lnTo>
                    <a:pt x="4974336" y="447166"/>
                  </a:lnTo>
                  <a:lnTo>
                    <a:pt x="4974336" y="49656"/>
                  </a:lnTo>
                  <a:lnTo>
                    <a:pt x="4970434" y="30325"/>
                  </a:lnTo>
                  <a:lnTo>
                    <a:pt x="4959794" y="14541"/>
                  </a:lnTo>
                  <a:lnTo>
                    <a:pt x="4944010" y="3901"/>
                  </a:lnTo>
                  <a:lnTo>
                    <a:pt x="4924679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059941" y="1226058"/>
              <a:ext cx="4974590" cy="497205"/>
            </a:xfrm>
            <a:custGeom>
              <a:avLst/>
              <a:gdLst/>
              <a:ahLst/>
              <a:cxnLst/>
              <a:rect l="l" t="t" r="r" b="b"/>
              <a:pathLst>
                <a:path w="4974590" h="497205">
                  <a:moveTo>
                    <a:pt x="0" y="49656"/>
                  </a:moveTo>
                  <a:lnTo>
                    <a:pt x="3903" y="30325"/>
                  </a:lnTo>
                  <a:lnTo>
                    <a:pt x="14549" y="14541"/>
                  </a:lnTo>
                  <a:lnTo>
                    <a:pt x="30341" y="3901"/>
                  </a:lnTo>
                  <a:lnTo>
                    <a:pt x="49682" y="0"/>
                  </a:lnTo>
                  <a:lnTo>
                    <a:pt x="4924679" y="0"/>
                  </a:lnTo>
                  <a:lnTo>
                    <a:pt x="4944010" y="3901"/>
                  </a:lnTo>
                  <a:lnTo>
                    <a:pt x="4959794" y="14541"/>
                  </a:lnTo>
                  <a:lnTo>
                    <a:pt x="4970434" y="30325"/>
                  </a:lnTo>
                  <a:lnTo>
                    <a:pt x="4974336" y="49656"/>
                  </a:lnTo>
                  <a:lnTo>
                    <a:pt x="4974336" y="447166"/>
                  </a:lnTo>
                  <a:lnTo>
                    <a:pt x="4970434" y="466498"/>
                  </a:lnTo>
                  <a:lnTo>
                    <a:pt x="4959794" y="482282"/>
                  </a:lnTo>
                  <a:lnTo>
                    <a:pt x="4944010" y="492922"/>
                  </a:lnTo>
                  <a:lnTo>
                    <a:pt x="4924679" y="496824"/>
                  </a:lnTo>
                  <a:lnTo>
                    <a:pt x="49682" y="496824"/>
                  </a:lnTo>
                  <a:lnTo>
                    <a:pt x="30341" y="492922"/>
                  </a:lnTo>
                  <a:lnTo>
                    <a:pt x="14549" y="482282"/>
                  </a:lnTo>
                  <a:lnTo>
                    <a:pt x="3903" y="466498"/>
                  </a:lnTo>
                  <a:lnTo>
                    <a:pt x="0" y="447166"/>
                  </a:lnTo>
                  <a:lnTo>
                    <a:pt x="0" y="4965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8600" y="1282064"/>
            <a:ext cx="2694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FFFFF"/>
                </a:solidFill>
                <a:latin typeface="Georgia"/>
                <a:cs typeface="Georgia"/>
              </a:rPr>
              <a:t>Recursive</a:t>
            </a:r>
            <a:r>
              <a:rPr sz="2000" b="1" i="1" spc="3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FFFF"/>
                </a:solidFill>
                <a:latin typeface="Georgia"/>
                <a:cs typeface="Georgia"/>
              </a:rPr>
              <a:t>Function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44066" y="1710182"/>
            <a:ext cx="4503420" cy="2221865"/>
            <a:chOff x="1544066" y="1710182"/>
            <a:chExt cx="4503420" cy="2221865"/>
          </a:xfrm>
        </p:grpSpPr>
        <p:sp>
          <p:nvSpPr>
            <p:cNvPr id="9" name="object 9"/>
            <p:cNvSpPr/>
            <p:nvPr/>
          </p:nvSpPr>
          <p:spPr>
            <a:xfrm>
              <a:off x="1556766" y="1722882"/>
              <a:ext cx="497840" cy="484505"/>
            </a:xfrm>
            <a:custGeom>
              <a:avLst/>
              <a:gdLst/>
              <a:ahLst/>
              <a:cxnLst/>
              <a:rect l="l" t="t" r="r" b="b"/>
              <a:pathLst>
                <a:path w="497839" h="484505">
                  <a:moveTo>
                    <a:pt x="0" y="0"/>
                  </a:moveTo>
                  <a:lnTo>
                    <a:pt x="0" y="483996"/>
                  </a:lnTo>
                  <a:lnTo>
                    <a:pt x="497585" y="483996"/>
                  </a:lnTo>
                </a:path>
              </a:pathLst>
            </a:custGeom>
            <a:ln w="25400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5114" y="1959102"/>
              <a:ext cx="3979545" cy="495300"/>
            </a:xfrm>
            <a:custGeom>
              <a:avLst/>
              <a:gdLst/>
              <a:ahLst/>
              <a:cxnLst/>
              <a:rect l="l" t="t" r="r" b="b"/>
              <a:pathLst>
                <a:path w="3979545" h="495300">
                  <a:moveTo>
                    <a:pt x="3929634" y="0"/>
                  </a:moveTo>
                  <a:lnTo>
                    <a:pt x="49530" y="0"/>
                  </a:lnTo>
                  <a:lnTo>
                    <a:pt x="30271" y="3899"/>
                  </a:lnTo>
                  <a:lnTo>
                    <a:pt x="14525" y="14525"/>
                  </a:lnTo>
                  <a:lnTo>
                    <a:pt x="3899" y="30271"/>
                  </a:lnTo>
                  <a:lnTo>
                    <a:pt x="0" y="49530"/>
                  </a:lnTo>
                  <a:lnTo>
                    <a:pt x="0" y="445770"/>
                  </a:lnTo>
                  <a:lnTo>
                    <a:pt x="3899" y="465028"/>
                  </a:lnTo>
                  <a:lnTo>
                    <a:pt x="14525" y="480774"/>
                  </a:lnTo>
                  <a:lnTo>
                    <a:pt x="30271" y="491400"/>
                  </a:lnTo>
                  <a:lnTo>
                    <a:pt x="49530" y="495300"/>
                  </a:lnTo>
                  <a:lnTo>
                    <a:pt x="3929634" y="495300"/>
                  </a:lnTo>
                  <a:lnTo>
                    <a:pt x="3948892" y="491400"/>
                  </a:lnTo>
                  <a:lnTo>
                    <a:pt x="3964638" y="480774"/>
                  </a:lnTo>
                  <a:lnTo>
                    <a:pt x="3975264" y="465028"/>
                  </a:lnTo>
                  <a:lnTo>
                    <a:pt x="3979164" y="445770"/>
                  </a:lnTo>
                  <a:lnTo>
                    <a:pt x="3979164" y="49530"/>
                  </a:lnTo>
                  <a:lnTo>
                    <a:pt x="3975264" y="30271"/>
                  </a:lnTo>
                  <a:lnTo>
                    <a:pt x="3964638" y="14525"/>
                  </a:lnTo>
                  <a:lnTo>
                    <a:pt x="3948892" y="3899"/>
                  </a:lnTo>
                  <a:lnTo>
                    <a:pt x="392963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6766" y="1722882"/>
              <a:ext cx="4478020" cy="1216660"/>
            </a:xfrm>
            <a:custGeom>
              <a:avLst/>
              <a:gdLst/>
              <a:ahLst/>
              <a:cxnLst/>
              <a:rect l="l" t="t" r="r" b="b"/>
              <a:pathLst>
                <a:path w="4478020" h="1216660">
                  <a:moveTo>
                    <a:pt x="498347" y="285749"/>
                  </a:moveTo>
                  <a:lnTo>
                    <a:pt x="502247" y="266491"/>
                  </a:lnTo>
                  <a:lnTo>
                    <a:pt x="512873" y="250745"/>
                  </a:lnTo>
                  <a:lnTo>
                    <a:pt x="528619" y="240119"/>
                  </a:lnTo>
                  <a:lnTo>
                    <a:pt x="547878" y="236219"/>
                  </a:lnTo>
                  <a:lnTo>
                    <a:pt x="4427982" y="236219"/>
                  </a:lnTo>
                  <a:lnTo>
                    <a:pt x="4447240" y="240119"/>
                  </a:lnTo>
                  <a:lnTo>
                    <a:pt x="4462986" y="250745"/>
                  </a:lnTo>
                  <a:lnTo>
                    <a:pt x="4473612" y="266491"/>
                  </a:lnTo>
                  <a:lnTo>
                    <a:pt x="4477512" y="285749"/>
                  </a:lnTo>
                  <a:lnTo>
                    <a:pt x="4477512" y="681989"/>
                  </a:lnTo>
                  <a:lnTo>
                    <a:pt x="4473612" y="701248"/>
                  </a:lnTo>
                  <a:lnTo>
                    <a:pt x="4462986" y="716994"/>
                  </a:lnTo>
                  <a:lnTo>
                    <a:pt x="4447240" y="727620"/>
                  </a:lnTo>
                  <a:lnTo>
                    <a:pt x="4427982" y="731519"/>
                  </a:lnTo>
                  <a:lnTo>
                    <a:pt x="547878" y="731519"/>
                  </a:lnTo>
                  <a:lnTo>
                    <a:pt x="528619" y="727620"/>
                  </a:lnTo>
                  <a:lnTo>
                    <a:pt x="512873" y="716994"/>
                  </a:lnTo>
                  <a:lnTo>
                    <a:pt x="502247" y="701248"/>
                  </a:lnTo>
                  <a:lnTo>
                    <a:pt x="498347" y="681989"/>
                  </a:lnTo>
                  <a:lnTo>
                    <a:pt x="498347" y="285749"/>
                  </a:lnTo>
                  <a:close/>
                </a:path>
                <a:path w="4478020" h="1216660">
                  <a:moveTo>
                    <a:pt x="0" y="0"/>
                  </a:moveTo>
                  <a:lnTo>
                    <a:pt x="0" y="1216151"/>
                  </a:lnTo>
                  <a:lnTo>
                    <a:pt x="497585" y="1216151"/>
                  </a:lnTo>
                </a:path>
              </a:pathLst>
            </a:custGeom>
            <a:ln w="25400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5114" y="2690622"/>
              <a:ext cx="3979545" cy="495300"/>
            </a:xfrm>
            <a:custGeom>
              <a:avLst/>
              <a:gdLst/>
              <a:ahLst/>
              <a:cxnLst/>
              <a:rect l="l" t="t" r="r" b="b"/>
              <a:pathLst>
                <a:path w="3979545" h="495300">
                  <a:moveTo>
                    <a:pt x="3929634" y="0"/>
                  </a:moveTo>
                  <a:lnTo>
                    <a:pt x="49530" y="0"/>
                  </a:lnTo>
                  <a:lnTo>
                    <a:pt x="30271" y="3899"/>
                  </a:lnTo>
                  <a:lnTo>
                    <a:pt x="14525" y="14525"/>
                  </a:lnTo>
                  <a:lnTo>
                    <a:pt x="3899" y="30271"/>
                  </a:lnTo>
                  <a:lnTo>
                    <a:pt x="0" y="49529"/>
                  </a:lnTo>
                  <a:lnTo>
                    <a:pt x="0" y="445769"/>
                  </a:lnTo>
                  <a:lnTo>
                    <a:pt x="3899" y="465028"/>
                  </a:lnTo>
                  <a:lnTo>
                    <a:pt x="14525" y="480774"/>
                  </a:lnTo>
                  <a:lnTo>
                    <a:pt x="30271" y="491400"/>
                  </a:lnTo>
                  <a:lnTo>
                    <a:pt x="49530" y="495300"/>
                  </a:lnTo>
                  <a:lnTo>
                    <a:pt x="3929634" y="495300"/>
                  </a:lnTo>
                  <a:lnTo>
                    <a:pt x="3948892" y="491400"/>
                  </a:lnTo>
                  <a:lnTo>
                    <a:pt x="3964638" y="480774"/>
                  </a:lnTo>
                  <a:lnTo>
                    <a:pt x="3975264" y="465028"/>
                  </a:lnTo>
                  <a:lnTo>
                    <a:pt x="3979164" y="445769"/>
                  </a:lnTo>
                  <a:lnTo>
                    <a:pt x="3979164" y="49529"/>
                  </a:lnTo>
                  <a:lnTo>
                    <a:pt x="3975264" y="30271"/>
                  </a:lnTo>
                  <a:lnTo>
                    <a:pt x="3964638" y="14525"/>
                  </a:lnTo>
                  <a:lnTo>
                    <a:pt x="3948892" y="3899"/>
                  </a:lnTo>
                  <a:lnTo>
                    <a:pt x="392963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6766" y="1722882"/>
              <a:ext cx="4478020" cy="1948180"/>
            </a:xfrm>
            <a:custGeom>
              <a:avLst/>
              <a:gdLst/>
              <a:ahLst/>
              <a:cxnLst/>
              <a:rect l="l" t="t" r="r" b="b"/>
              <a:pathLst>
                <a:path w="4478020" h="1948179">
                  <a:moveTo>
                    <a:pt x="498347" y="1017269"/>
                  </a:moveTo>
                  <a:lnTo>
                    <a:pt x="502247" y="998011"/>
                  </a:lnTo>
                  <a:lnTo>
                    <a:pt x="512873" y="982265"/>
                  </a:lnTo>
                  <a:lnTo>
                    <a:pt x="528619" y="971639"/>
                  </a:lnTo>
                  <a:lnTo>
                    <a:pt x="547878" y="967739"/>
                  </a:lnTo>
                  <a:lnTo>
                    <a:pt x="4427982" y="967739"/>
                  </a:lnTo>
                  <a:lnTo>
                    <a:pt x="4447240" y="971639"/>
                  </a:lnTo>
                  <a:lnTo>
                    <a:pt x="4462986" y="982265"/>
                  </a:lnTo>
                  <a:lnTo>
                    <a:pt x="4473612" y="998011"/>
                  </a:lnTo>
                  <a:lnTo>
                    <a:pt x="4477512" y="1017269"/>
                  </a:lnTo>
                  <a:lnTo>
                    <a:pt x="4477512" y="1413509"/>
                  </a:lnTo>
                  <a:lnTo>
                    <a:pt x="4473612" y="1432768"/>
                  </a:lnTo>
                  <a:lnTo>
                    <a:pt x="4462986" y="1448514"/>
                  </a:lnTo>
                  <a:lnTo>
                    <a:pt x="4447240" y="1459140"/>
                  </a:lnTo>
                  <a:lnTo>
                    <a:pt x="4427982" y="1463039"/>
                  </a:lnTo>
                  <a:lnTo>
                    <a:pt x="547878" y="1463039"/>
                  </a:lnTo>
                  <a:lnTo>
                    <a:pt x="528619" y="1459140"/>
                  </a:lnTo>
                  <a:lnTo>
                    <a:pt x="512873" y="1448514"/>
                  </a:lnTo>
                  <a:lnTo>
                    <a:pt x="502247" y="1432768"/>
                  </a:lnTo>
                  <a:lnTo>
                    <a:pt x="498347" y="1413509"/>
                  </a:lnTo>
                  <a:lnTo>
                    <a:pt x="498347" y="1017269"/>
                  </a:lnTo>
                  <a:close/>
                </a:path>
                <a:path w="4478020" h="1948179">
                  <a:moveTo>
                    <a:pt x="0" y="0"/>
                  </a:moveTo>
                  <a:lnTo>
                    <a:pt x="0" y="1948179"/>
                  </a:lnTo>
                  <a:lnTo>
                    <a:pt x="497585" y="1948179"/>
                  </a:lnTo>
                </a:path>
              </a:pathLst>
            </a:custGeom>
            <a:ln w="25400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5114" y="3422142"/>
              <a:ext cx="3979545" cy="497205"/>
            </a:xfrm>
            <a:custGeom>
              <a:avLst/>
              <a:gdLst/>
              <a:ahLst/>
              <a:cxnLst/>
              <a:rect l="l" t="t" r="r" b="b"/>
              <a:pathLst>
                <a:path w="3979545" h="497204">
                  <a:moveTo>
                    <a:pt x="3929507" y="0"/>
                  </a:moveTo>
                  <a:lnTo>
                    <a:pt x="49656" y="0"/>
                  </a:lnTo>
                  <a:lnTo>
                    <a:pt x="30325" y="3901"/>
                  </a:lnTo>
                  <a:lnTo>
                    <a:pt x="14541" y="14541"/>
                  </a:lnTo>
                  <a:lnTo>
                    <a:pt x="3901" y="30325"/>
                  </a:lnTo>
                  <a:lnTo>
                    <a:pt x="0" y="49656"/>
                  </a:lnTo>
                  <a:lnTo>
                    <a:pt x="0" y="447166"/>
                  </a:lnTo>
                  <a:lnTo>
                    <a:pt x="3901" y="466488"/>
                  </a:lnTo>
                  <a:lnTo>
                    <a:pt x="14541" y="482272"/>
                  </a:lnTo>
                  <a:lnTo>
                    <a:pt x="30325" y="492919"/>
                  </a:lnTo>
                  <a:lnTo>
                    <a:pt x="49656" y="496823"/>
                  </a:lnTo>
                  <a:lnTo>
                    <a:pt x="3929507" y="496823"/>
                  </a:lnTo>
                  <a:lnTo>
                    <a:pt x="3948838" y="492919"/>
                  </a:lnTo>
                  <a:lnTo>
                    <a:pt x="3964622" y="482272"/>
                  </a:lnTo>
                  <a:lnTo>
                    <a:pt x="3975262" y="466488"/>
                  </a:lnTo>
                  <a:lnTo>
                    <a:pt x="3979164" y="447166"/>
                  </a:lnTo>
                  <a:lnTo>
                    <a:pt x="3979164" y="49656"/>
                  </a:lnTo>
                  <a:lnTo>
                    <a:pt x="3975262" y="30325"/>
                  </a:lnTo>
                  <a:lnTo>
                    <a:pt x="3964622" y="14541"/>
                  </a:lnTo>
                  <a:lnTo>
                    <a:pt x="3948838" y="3901"/>
                  </a:lnTo>
                  <a:lnTo>
                    <a:pt x="392950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55114" y="3422142"/>
              <a:ext cx="3979545" cy="497205"/>
            </a:xfrm>
            <a:custGeom>
              <a:avLst/>
              <a:gdLst/>
              <a:ahLst/>
              <a:cxnLst/>
              <a:rect l="l" t="t" r="r" b="b"/>
              <a:pathLst>
                <a:path w="3979545" h="497204">
                  <a:moveTo>
                    <a:pt x="0" y="49656"/>
                  </a:moveTo>
                  <a:lnTo>
                    <a:pt x="3901" y="30325"/>
                  </a:lnTo>
                  <a:lnTo>
                    <a:pt x="14541" y="14541"/>
                  </a:lnTo>
                  <a:lnTo>
                    <a:pt x="30325" y="3901"/>
                  </a:lnTo>
                  <a:lnTo>
                    <a:pt x="49656" y="0"/>
                  </a:lnTo>
                  <a:lnTo>
                    <a:pt x="3929507" y="0"/>
                  </a:lnTo>
                  <a:lnTo>
                    <a:pt x="3948838" y="3901"/>
                  </a:lnTo>
                  <a:lnTo>
                    <a:pt x="3964622" y="14541"/>
                  </a:lnTo>
                  <a:lnTo>
                    <a:pt x="3975262" y="30325"/>
                  </a:lnTo>
                  <a:lnTo>
                    <a:pt x="3979164" y="49656"/>
                  </a:lnTo>
                  <a:lnTo>
                    <a:pt x="3979164" y="447166"/>
                  </a:lnTo>
                  <a:lnTo>
                    <a:pt x="3975262" y="466488"/>
                  </a:lnTo>
                  <a:lnTo>
                    <a:pt x="3964622" y="482272"/>
                  </a:lnTo>
                  <a:lnTo>
                    <a:pt x="3948838" y="492919"/>
                  </a:lnTo>
                  <a:lnTo>
                    <a:pt x="3929507" y="496823"/>
                  </a:lnTo>
                  <a:lnTo>
                    <a:pt x="49656" y="496823"/>
                  </a:lnTo>
                  <a:lnTo>
                    <a:pt x="30325" y="492919"/>
                  </a:lnTo>
                  <a:lnTo>
                    <a:pt x="14541" y="482272"/>
                  </a:lnTo>
                  <a:lnTo>
                    <a:pt x="3901" y="466488"/>
                  </a:lnTo>
                  <a:lnTo>
                    <a:pt x="0" y="447166"/>
                  </a:lnTo>
                  <a:lnTo>
                    <a:pt x="0" y="49656"/>
                  </a:lnTo>
                  <a:close/>
                </a:path>
              </a:pathLst>
            </a:custGeom>
            <a:ln w="25400">
              <a:solidFill>
                <a:srgbClr val="FF339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90166" y="2033142"/>
            <a:ext cx="2810510" cy="1764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40" dirty="0">
                <a:latin typeface="Georgia"/>
                <a:cs typeface="Georgia"/>
              </a:rPr>
              <a:t>Substitution</a:t>
            </a:r>
            <a:r>
              <a:rPr sz="1800" i="1" spc="215" dirty="0">
                <a:latin typeface="Georgia"/>
                <a:cs typeface="Georgia"/>
              </a:rPr>
              <a:t> </a:t>
            </a:r>
            <a:r>
              <a:rPr sz="1800" i="1" spc="175" dirty="0">
                <a:latin typeface="Georgia"/>
                <a:cs typeface="Georgia"/>
              </a:rPr>
              <a:t>Method</a:t>
            </a:r>
            <a:endParaRPr sz="1800" dirty="0">
              <a:latin typeface="Georgia"/>
              <a:cs typeface="Georgia"/>
            </a:endParaRPr>
          </a:p>
          <a:p>
            <a:pPr marL="12700" marR="5080">
              <a:lnSpc>
                <a:spcPct val="266900"/>
              </a:lnSpc>
            </a:pPr>
            <a:r>
              <a:rPr sz="1800" i="1" spc="160" dirty="0">
                <a:latin typeface="Georgia"/>
                <a:cs typeface="Georgia"/>
              </a:rPr>
              <a:t>Recursion</a:t>
            </a:r>
            <a:r>
              <a:rPr sz="1800" i="1" spc="165" dirty="0">
                <a:latin typeface="Georgia"/>
                <a:cs typeface="Georgia"/>
              </a:rPr>
              <a:t> </a:t>
            </a:r>
            <a:r>
              <a:rPr sz="1800" i="1" spc="150" dirty="0">
                <a:latin typeface="Georgia"/>
                <a:cs typeface="Georgia"/>
              </a:rPr>
              <a:t>tree</a:t>
            </a:r>
            <a:r>
              <a:rPr sz="1800" i="1" spc="170" dirty="0">
                <a:latin typeface="Georgia"/>
                <a:cs typeface="Georgia"/>
              </a:rPr>
              <a:t> </a:t>
            </a:r>
            <a:r>
              <a:rPr sz="1800" i="1" spc="175" dirty="0">
                <a:latin typeface="Georgia"/>
                <a:cs typeface="Georgia"/>
              </a:rPr>
              <a:t>Method </a:t>
            </a:r>
            <a:r>
              <a:rPr sz="1800" i="1" spc="180" dirty="0">
                <a:latin typeface="Georgia"/>
                <a:cs typeface="Georgia"/>
              </a:rPr>
              <a:t>Master</a:t>
            </a:r>
            <a:r>
              <a:rPr sz="1800" i="1" spc="165" dirty="0">
                <a:latin typeface="Georgia"/>
                <a:cs typeface="Georgia"/>
              </a:rPr>
              <a:t> </a:t>
            </a:r>
            <a:r>
              <a:rPr sz="1800" i="1" spc="170" dirty="0">
                <a:latin typeface="Georgia"/>
                <a:cs typeface="Georgia"/>
              </a:rPr>
              <a:t>Method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6400" y="201339"/>
            <a:ext cx="564184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Topics</a:t>
            </a:r>
            <a:r>
              <a:rPr sz="3600" spc="9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to</a:t>
            </a:r>
            <a:r>
              <a:rPr sz="3600" spc="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be</a:t>
            </a:r>
            <a:r>
              <a:rPr sz="3600" spc="1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covered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896152"/>
            <a:ext cx="3507740" cy="16363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2915" lvl="1" indent="-450215">
              <a:lnSpc>
                <a:spcPct val="100000"/>
              </a:lnSpc>
              <a:spcBef>
                <a:spcPts val="860"/>
              </a:spcBef>
              <a:buSzPct val="120000"/>
              <a:buAutoNum type="arabicPeriod"/>
              <a:tabLst>
                <a:tab pos="462915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Recurrences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4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Substitution</a:t>
            </a:r>
            <a:r>
              <a:rPr sz="2000" b="1" i="1" spc="-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Recursion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Tree</a:t>
            </a:r>
            <a:r>
              <a:rPr sz="2000" b="1" i="1" spc="14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Master</a:t>
            </a:r>
            <a:r>
              <a:rPr sz="2000" b="1" i="1" spc="32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17961"/>
            <a:ext cx="5489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32661"/>
            <a:ext cx="3543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First</a:t>
            </a:r>
            <a:r>
              <a:rPr sz="1600" b="1" i="1" spc="20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find</a:t>
            </a:r>
            <a:r>
              <a:rPr sz="1600" b="1" i="1" spc="20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out</a:t>
            </a:r>
            <a:r>
              <a:rPr sz="1600" b="1" i="1" spc="2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recursive</a:t>
            </a:r>
            <a:r>
              <a:rPr sz="1600" b="1" i="1" spc="190" dirty="0">
                <a:latin typeface="Georgia"/>
                <a:cs typeface="Georgia"/>
              </a:rPr>
              <a:t> </a:t>
            </a:r>
            <a:r>
              <a:rPr sz="1600" b="1" i="1" spc="-10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6400" y="438150"/>
            <a:ext cx="5641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2976" y="530250"/>
            <a:ext cx="5718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8138" y="1892045"/>
            <a:ext cx="3497579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0"/>
              </a:spcBef>
            </a:pPr>
            <a:r>
              <a:rPr sz="1800" b="1" i="1" dirty="0">
                <a:latin typeface="Georgia"/>
                <a:cs typeface="Georgia"/>
              </a:rPr>
              <a:t>Back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substitution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method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17580"/>
            <a:ext cx="5718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8138" y="1892045"/>
            <a:ext cx="3497579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0"/>
              </a:spcBef>
            </a:pPr>
            <a:r>
              <a:rPr sz="1800" b="1" i="1" dirty="0">
                <a:latin typeface="Georgia"/>
                <a:cs typeface="Georgia"/>
              </a:rPr>
              <a:t>Back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substitution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method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66640" y="2251329"/>
            <a:ext cx="909955" cy="1678305"/>
            <a:chOff x="4366640" y="2251329"/>
            <a:chExt cx="909955" cy="1678305"/>
          </a:xfrm>
        </p:grpSpPr>
        <p:sp>
          <p:nvSpPr>
            <p:cNvPr id="8" name="object 8"/>
            <p:cNvSpPr/>
            <p:nvPr/>
          </p:nvSpPr>
          <p:spPr>
            <a:xfrm>
              <a:off x="4376165" y="2260854"/>
              <a:ext cx="4445" cy="815340"/>
            </a:xfrm>
            <a:custGeom>
              <a:avLst/>
              <a:gdLst/>
              <a:ahLst/>
              <a:cxnLst/>
              <a:rect l="l" t="t" r="r" b="b"/>
              <a:pathLst>
                <a:path w="4445" h="815339">
                  <a:moveTo>
                    <a:pt x="4318" y="0"/>
                  </a:moveTo>
                  <a:lnTo>
                    <a:pt x="0" y="815085"/>
                  </a:lnTo>
                </a:path>
              </a:pathLst>
            </a:custGeom>
            <a:ln w="1905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376165" y="3038094"/>
              <a:ext cx="900430" cy="76200"/>
            </a:xfrm>
            <a:custGeom>
              <a:avLst/>
              <a:gdLst/>
              <a:ahLst/>
              <a:cxnLst/>
              <a:rect l="l" t="t" r="r" b="b"/>
              <a:pathLst>
                <a:path w="900429" h="76200">
                  <a:moveTo>
                    <a:pt x="823976" y="0"/>
                  </a:moveTo>
                  <a:lnTo>
                    <a:pt x="823976" y="76200"/>
                  </a:lnTo>
                  <a:lnTo>
                    <a:pt x="881126" y="47625"/>
                  </a:lnTo>
                  <a:lnTo>
                    <a:pt x="836676" y="47625"/>
                  </a:lnTo>
                  <a:lnTo>
                    <a:pt x="836676" y="28575"/>
                  </a:lnTo>
                  <a:lnTo>
                    <a:pt x="881126" y="28575"/>
                  </a:lnTo>
                  <a:lnTo>
                    <a:pt x="823976" y="0"/>
                  </a:lnTo>
                  <a:close/>
                </a:path>
                <a:path w="900429" h="76200">
                  <a:moveTo>
                    <a:pt x="823976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823976" y="47625"/>
                  </a:lnTo>
                  <a:lnTo>
                    <a:pt x="823976" y="28575"/>
                  </a:lnTo>
                  <a:close/>
                </a:path>
                <a:path w="900429" h="76200">
                  <a:moveTo>
                    <a:pt x="881126" y="28575"/>
                  </a:moveTo>
                  <a:lnTo>
                    <a:pt x="836676" y="28575"/>
                  </a:lnTo>
                  <a:lnTo>
                    <a:pt x="836676" y="47625"/>
                  </a:lnTo>
                  <a:lnTo>
                    <a:pt x="881126" y="47625"/>
                  </a:lnTo>
                  <a:lnTo>
                    <a:pt x="900176" y="38100"/>
                  </a:lnTo>
                  <a:lnTo>
                    <a:pt x="881126" y="28575"/>
                  </a:lnTo>
                  <a:close/>
                </a:path>
              </a:pathLst>
            </a:custGeom>
            <a:solidFill>
              <a:srgbClr val="66006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76165" y="3076194"/>
              <a:ext cx="4445" cy="815340"/>
            </a:xfrm>
            <a:custGeom>
              <a:avLst/>
              <a:gdLst/>
              <a:ahLst/>
              <a:cxnLst/>
              <a:rect l="l" t="t" r="r" b="b"/>
              <a:pathLst>
                <a:path w="4445" h="815339">
                  <a:moveTo>
                    <a:pt x="4318" y="0"/>
                  </a:moveTo>
                  <a:lnTo>
                    <a:pt x="0" y="815073"/>
                  </a:lnTo>
                </a:path>
              </a:pathLst>
            </a:custGeom>
            <a:ln w="19050">
              <a:solidFill>
                <a:srgbClr val="660066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76165" y="3853434"/>
              <a:ext cx="900430" cy="76200"/>
            </a:xfrm>
            <a:custGeom>
              <a:avLst/>
              <a:gdLst/>
              <a:ahLst/>
              <a:cxnLst/>
              <a:rect l="l" t="t" r="r" b="b"/>
              <a:pathLst>
                <a:path w="900429" h="76200">
                  <a:moveTo>
                    <a:pt x="823976" y="0"/>
                  </a:moveTo>
                  <a:lnTo>
                    <a:pt x="823976" y="76199"/>
                  </a:lnTo>
                  <a:lnTo>
                    <a:pt x="881126" y="47624"/>
                  </a:lnTo>
                  <a:lnTo>
                    <a:pt x="836676" y="47624"/>
                  </a:lnTo>
                  <a:lnTo>
                    <a:pt x="836676" y="28574"/>
                  </a:lnTo>
                  <a:lnTo>
                    <a:pt x="881126" y="28574"/>
                  </a:lnTo>
                  <a:lnTo>
                    <a:pt x="823976" y="0"/>
                  </a:lnTo>
                  <a:close/>
                </a:path>
                <a:path w="900429" h="76200">
                  <a:moveTo>
                    <a:pt x="823976" y="28574"/>
                  </a:moveTo>
                  <a:lnTo>
                    <a:pt x="0" y="28574"/>
                  </a:lnTo>
                  <a:lnTo>
                    <a:pt x="0" y="47624"/>
                  </a:lnTo>
                  <a:lnTo>
                    <a:pt x="823976" y="47624"/>
                  </a:lnTo>
                  <a:lnTo>
                    <a:pt x="823976" y="28574"/>
                  </a:lnTo>
                  <a:close/>
                </a:path>
                <a:path w="900429" h="76200">
                  <a:moveTo>
                    <a:pt x="881126" y="28574"/>
                  </a:moveTo>
                  <a:lnTo>
                    <a:pt x="836676" y="28574"/>
                  </a:lnTo>
                  <a:lnTo>
                    <a:pt x="836676" y="47624"/>
                  </a:lnTo>
                  <a:lnTo>
                    <a:pt x="881126" y="47624"/>
                  </a:lnTo>
                  <a:lnTo>
                    <a:pt x="900176" y="38099"/>
                  </a:lnTo>
                  <a:lnTo>
                    <a:pt x="881126" y="28574"/>
                  </a:lnTo>
                  <a:close/>
                </a:path>
              </a:pathLst>
            </a:custGeom>
            <a:solidFill>
              <a:srgbClr val="66006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55463" y="2894837"/>
            <a:ext cx="32753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It</a:t>
            </a:r>
            <a:r>
              <a:rPr sz="1600" b="1" i="1" spc="12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can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be</a:t>
            </a:r>
            <a:r>
              <a:rPr sz="1600" b="1" i="1" spc="114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applied</a:t>
            </a:r>
            <a:r>
              <a:rPr sz="1600" b="1" i="1" spc="10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to</a:t>
            </a:r>
            <a:r>
              <a:rPr sz="1600" b="1" i="1" spc="1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all</a:t>
            </a:r>
            <a:r>
              <a:rPr sz="1600" b="1" i="1" spc="1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type</a:t>
            </a:r>
            <a:r>
              <a:rPr sz="1600" b="1" i="1" spc="100" dirty="0">
                <a:latin typeface="Georgia"/>
                <a:cs typeface="Georgia"/>
              </a:rPr>
              <a:t> </a:t>
            </a:r>
            <a:r>
              <a:rPr sz="1600" b="1" i="1" spc="-35" dirty="0">
                <a:latin typeface="Georgia"/>
                <a:cs typeface="Georgia"/>
              </a:rPr>
              <a:t>of </a:t>
            </a:r>
            <a:r>
              <a:rPr sz="1600" b="1" i="1" spc="-10" dirty="0">
                <a:latin typeface="Georgia"/>
                <a:cs typeface="Georgia"/>
              </a:rPr>
              <a:t>problems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5463" y="3718052"/>
            <a:ext cx="524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45" dirty="0">
                <a:latin typeface="Georgia"/>
                <a:cs typeface="Georgia"/>
              </a:rPr>
              <a:t>Slow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0285" y="1002030"/>
            <a:ext cx="1308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spc="-90" dirty="0">
                <a:latin typeface="Georgia"/>
                <a:cs typeface="Georgia"/>
              </a:rPr>
              <a:t>Oh(O)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4513" y="2009520"/>
            <a:ext cx="2132330" cy="28829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1800" b="1" i="1" spc="-100" dirty="0">
                <a:latin typeface="Georgia"/>
                <a:cs typeface="Georgia"/>
              </a:rPr>
              <a:t>3n+2</a:t>
            </a:r>
            <a:r>
              <a:rPr sz="1800" b="1" i="1" spc="-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90" dirty="0">
                <a:latin typeface="Georgia"/>
                <a:cs typeface="Georgia"/>
              </a:rPr>
              <a:t>……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spc="-135" dirty="0">
                <a:latin typeface="Georgia"/>
                <a:cs typeface="Georgia"/>
              </a:rPr>
              <a:t>(1)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85" y="1909470"/>
            <a:ext cx="3305175" cy="177355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b="1" i="1" dirty="0">
                <a:latin typeface="Georgia"/>
                <a:cs typeface="Georgia"/>
              </a:rPr>
              <a:t>Putting</a:t>
            </a:r>
            <a:r>
              <a:rPr sz="1800" b="1" i="1" spc="1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c=4</a:t>
            </a:r>
            <a:r>
              <a:rPr sz="1800" b="1" i="1" spc="1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equation</a:t>
            </a:r>
            <a:r>
              <a:rPr sz="1800" b="1" i="1" spc="14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spc="-90" dirty="0">
                <a:latin typeface="Georgia"/>
                <a:cs typeface="Georgia"/>
              </a:rPr>
              <a:t>3n+2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4n</a:t>
            </a:r>
            <a:endParaRPr sz="1800" dirty="0">
              <a:latin typeface="Georgia"/>
              <a:cs typeface="Georgia"/>
            </a:endParaRPr>
          </a:p>
          <a:p>
            <a:pPr marL="12700" marR="5080">
              <a:lnSpc>
                <a:spcPts val="2760"/>
              </a:lnSpc>
              <a:spcBef>
                <a:spcPts val="160"/>
              </a:spcBef>
            </a:pPr>
            <a:r>
              <a:rPr sz="1800" b="1" i="1" spc="105" dirty="0">
                <a:latin typeface="Georgia"/>
                <a:cs typeface="Georgia"/>
              </a:rPr>
              <a:t>After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solving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equation </a:t>
            </a: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4n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3n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n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285" y="3733901"/>
            <a:ext cx="2087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≥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c=4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5604" y="3759072"/>
            <a:ext cx="1521460" cy="2870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sz="1800" b="1" i="1" spc="-20" dirty="0">
                <a:latin typeface="Georgia"/>
                <a:cs typeface="Georgia"/>
              </a:rPr>
              <a:t>f(n)</a:t>
            </a:r>
            <a:r>
              <a:rPr sz="1800" b="1" i="1" dirty="0">
                <a:latin typeface="Georgia"/>
                <a:cs typeface="Georgia"/>
              </a:rPr>
              <a:t> ≤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g(n)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4746" y="3733901"/>
            <a:ext cx="174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always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true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285" y="4084421"/>
            <a:ext cx="3753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So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say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that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f(n)=O(g(n))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937" y="1389125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>
                <a:moveTo>
                  <a:pt x="0" y="0"/>
                </a:moveTo>
                <a:lnTo>
                  <a:pt x="1382141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05000" y="55245"/>
            <a:ext cx="5797296" cy="891540"/>
          </a:xfrm>
          <a:prstGeom prst="rect">
            <a:avLst/>
          </a:prstGeom>
        </p:spPr>
        <p:txBody>
          <a:bodyPr vert="horz" wrap="square" lIns="0" tIns="143434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5794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807" y="1810588"/>
            <a:ext cx="2172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Replace</a:t>
            </a:r>
            <a:r>
              <a:rPr sz="1800" b="1" i="1" spc="1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8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5794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</a:t>
            </a:r>
            <a:r>
              <a:rPr sz="1600" b="1" i="1" spc="-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8121" y="2052954"/>
            <a:ext cx="2172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Replace</a:t>
            </a:r>
            <a:r>
              <a:rPr sz="1800" b="1" i="1" spc="1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077592"/>
            <a:ext cx="227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30" dirty="0">
                <a:latin typeface="Georgia"/>
                <a:cs typeface="Georgia"/>
              </a:rPr>
              <a:t>1-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8271" y="691129"/>
            <a:ext cx="5789332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8121" y="2052954"/>
            <a:ext cx="2172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Replace</a:t>
            </a:r>
            <a:r>
              <a:rPr sz="1800" b="1" i="1" spc="1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077592"/>
            <a:ext cx="212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17961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3807" y="1229614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7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8121" y="2052954"/>
            <a:ext cx="220345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Replace</a:t>
            </a:r>
            <a:r>
              <a:rPr sz="1800" b="1" i="1" spc="1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(n-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1800" b="1" i="1" dirty="0">
                <a:latin typeface="Georgia"/>
                <a:cs typeface="Georgia"/>
              </a:rPr>
              <a:t>Replace</a:t>
            </a:r>
            <a:r>
              <a:rPr sz="1800" b="1" i="1" spc="1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077592"/>
            <a:ext cx="215265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01399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6577" y="1221740"/>
            <a:ext cx="255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10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807" y="1892935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604642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32501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6577" y="1221740"/>
            <a:ext cx="255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10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807" y="1892935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604642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177" y="3315970"/>
            <a:ext cx="3382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90" dirty="0">
                <a:latin typeface="Georgia"/>
                <a:cs typeface="Georgia"/>
              </a:rPr>
              <a:t>Now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eq</a:t>
            </a:r>
            <a:r>
              <a:rPr sz="1800" b="1" i="1" spc="-30" baseline="25462" dirty="0">
                <a:latin typeface="Georgia"/>
                <a:cs typeface="Georgia"/>
              </a:rPr>
              <a:t>n</a:t>
            </a:r>
            <a:r>
              <a:rPr sz="1800" b="1" i="1" spc="-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679861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6577" y="1221740"/>
            <a:ext cx="1187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+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6384" y="1247647"/>
            <a:ext cx="736600" cy="28702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55"/>
              </a:lnSpc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0539" y="1221740"/>
            <a:ext cx="578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130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807" y="2394966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3807" y="3106673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1177" y="3817721"/>
            <a:ext cx="3382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95" dirty="0">
                <a:latin typeface="Georgia"/>
                <a:cs typeface="Georgia"/>
              </a:rPr>
              <a:t>Now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eq</a:t>
            </a:r>
            <a:r>
              <a:rPr sz="1800" b="1" i="1" spc="-30" baseline="25462" dirty="0">
                <a:latin typeface="Georgia"/>
                <a:cs typeface="Georgia"/>
              </a:rPr>
              <a:t>n</a:t>
            </a:r>
            <a:r>
              <a:rPr sz="1800" b="1" i="1" spc="-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679861"/>
            <a:ext cx="6327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6385" y="1247647"/>
            <a:ext cx="1148080" cy="287020"/>
          </a:xfrm>
          <a:custGeom>
            <a:avLst/>
            <a:gdLst/>
            <a:ahLst/>
            <a:cxnLst/>
            <a:rect l="l" t="t" r="r" b="b"/>
            <a:pathLst>
              <a:path w="1148079" h="287019">
                <a:moveTo>
                  <a:pt x="937247" y="0"/>
                </a:moveTo>
                <a:lnTo>
                  <a:pt x="865632" y="0"/>
                </a:lnTo>
                <a:lnTo>
                  <a:pt x="0" y="0"/>
                </a:lnTo>
                <a:lnTo>
                  <a:pt x="0" y="286512"/>
                </a:lnTo>
                <a:lnTo>
                  <a:pt x="865632" y="286512"/>
                </a:lnTo>
                <a:lnTo>
                  <a:pt x="937247" y="286512"/>
                </a:lnTo>
                <a:lnTo>
                  <a:pt x="937247" y="0"/>
                </a:lnTo>
                <a:close/>
              </a:path>
              <a:path w="1148079" h="287019">
                <a:moveTo>
                  <a:pt x="1147572" y="0"/>
                </a:moveTo>
                <a:lnTo>
                  <a:pt x="937260" y="0"/>
                </a:lnTo>
                <a:lnTo>
                  <a:pt x="937260" y="286512"/>
                </a:lnTo>
                <a:lnTo>
                  <a:pt x="1147572" y="286512"/>
                </a:lnTo>
                <a:lnTo>
                  <a:pt x="114757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846577" y="1221740"/>
            <a:ext cx="296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40" dirty="0">
                <a:latin typeface="Georgia"/>
                <a:cs typeface="Georgia"/>
              </a:rPr>
              <a:t>2)-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dirty="0">
                <a:latin typeface="Georgia"/>
                <a:cs typeface="Georgia"/>
              </a:rPr>
              <a:t>- </a:t>
            </a:r>
            <a:r>
              <a:rPr sz="1800" b="1" i="1" spc="-10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394966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807" y="3106673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1177" y="3817721"/>
            <a:ext cx="3382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95" dirty="0">
                <a:latin typeface="Georgia"/>
                <a:cs typeface="Georgia"/>
              </a:rPr>
              <a:t>Now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eq</a:t>
            </a:r>
            <a:r>
              <a:rPr sz="1800" b="1" i="1" spc="-30" baseline="25462" dirty="0">
                <a:latin typeface="Georgia"/>
                <a:cs typeface="Georgia"/>
              </a:rPr>
              <a:t>n</a:t>
            </a:r>
            <a:r>
              <a:rPr sz="1800" b="1" i="1" spc="-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6577" y="1221740"/>
            <a:ext cx="256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2C+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35" dirty="0">
                <a:latin typeface="Georgia"/>
                <a:cs typeface="Georgia"/>
              </a:rPr>
              <a:t>2)--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3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807" y="2394966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3106673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1177" y="3817721"/>
            <a:ext cx="3375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95" dirty="0">
                <a:latin typeface="Georgia"/>
                <a:cs typeface="Georgia"/>
              </a:rPr>
              <a:t>Now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eq</a:t>
            </a:r>
            <a:r>
              <a:rPr sz="1800" b="1" i="1" spc="-15" baseline="25462" dirty="0">
                <a:latin typeface="Georgia"/>
                <a:cs typeface="Georgia"/>
              </a:rPr>
              <a:t>n</a:t>
            </a:r>
            <a:r>
              <a:rPr sz="1800" b="1" i="1" spc="-10" dirty="0">
                <a:latin typeface="Georgia"/>
                <a:cs typeface="Georgia"/>
              </a:rPr>
              <a:t>3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eq</a:t>
            </a:r>
            <a:r>
              <a:rPr sz="1800" b="1" i="1" spc="-30" baseline="25462" dirty="0">
                <a:latin typeface="Georgia"/>
                <a:cs typeface="Georgia"/>
              </a:rPr>
              <a:t>n</a:t>
            </a:r>
            <a:r>
              <a:rPr sz="1800" b="1" i="1" spc="-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94795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51249" y="1247647"/>
            <a:ext cx="693420" cy="287020"/>
          </a:xfrm>
          <a:custGeom>
            <a:avLst/>
            <a:gdLst/>
            <a:ahLst/>
            <a:cxnLst/>
            <a:rect l="l" t="t" r="r" b="b"/>
            <a:pathLst>
              <a:path w="693420" h="287019">
                <a:moveTo>
                  <a:pt x="481571" y="0"/>
                </a:moveTo>
                <a:lnTo>
                  <a:pt x="409956" y="0"/>
                </a:lnTo>
                <a:lnTo>
                  <a:pt x="0" y="0"/>
                </a:lnTo>
                <a:lnTo>
                  <a:pt x="0" y="286512"/>
                </a:lnTo>
                <a:lnTo>
                  <a:pt x="409956" y="286512"/>
                </a:lnTo>
                <a:lnTo>
                  <a:pt x="481571" y="286512"/>
                </a:lnTo>
                <a:lnTo>
                  <a:pt x="481571" y="0"/>
                </a:lnTo>
                <a:close/>
              </a:path>
              <a:path w="693420" h="287019">
                <a:moveTo>
                  <a:pt x="693420" y="0"/>
                </a:moveTo>
                <a:lnTo>
                  <a:pt x="481584" y="0"/>
                </a:lnTo>
                <a:lnTo>
                  <a:pt x="481584" y="286512"/>
                </a:lnTo>
                <a:lnTo>
                  <a:pt x="693420" y="286512"/>
                </a:lnTo>
                <a:lnTo>
                  <a:pt x="69342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846577" y="1221740"/>
            <a:ext cx="256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2C+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T(n-</a:t>
            </a:r>
            <a:r>
              <a:rPr sz="1800" b="1" i="1" spc="-135" dirty="0">
                <a:latin typeface="Georgia"/>
                <a:cs typeface="Georgia"/>
              </a:rPr>
              <a:t>2)--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394966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807" y="3106673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1177" y="3817721"/>
            <a:ext cx="3375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95" dirty="0">
                <a:latin typeface="Georgia"/>
                <a:cs typeface="Georgia"/>
              </a:rPr>
              <a:t>Now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eq</a:t>
            </a:r>
            <a:r>
              <a:rPr sz="1800" b="1" i="1" spc="-15" baseline="25462" dirty="0">
                <a:latin typeface="Georgia"/>
                <a:cs typeface="Georgia"/>
              </a:rPr>
              <a:t>n</a:t>
            </a:r>
            <a:r>
              <a:rPr sz="1800" b="1" i="1" spc="-10" dirty="0">
                <a:latin typeface="Georgia"/>
                <a:cs typeface="Georgia"/>
              </a:rPr>
              <a:t>3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eq</a:t>
            </a:r>
            <a:r>
              <a:rPr sz="1800" b="1" i="1" spc="-30" baseline="25462" dirty="0">
                <a:latin typeface="Georgia"/>
                <a:cs typeface="Georgia"/>
              </a:rPr>
              <a:t>n</a:t>
            </a:r>
            <a:r>
              <a:rPr sz="1800" b="1" i="1" spc="-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C7C30"/>
                </a:solidFill>
              </a:rPr>
              <a:t>Performance</a:t>
            </a:r>
            <a:r>
              <a:rPr lang="en-US" spc="390" dirty="0">
                <a:solidFill>
                  <a:srgbClr val="EC7C30"/>
                </a:solidFill>
              </a:rPr>
              <a:t> </a:t>
            </a:r>
            <a:r>
              <a:rPr lang="en-US" spc="-10" dirty="0">
                <a:solidFill>
                  <a:srgbClr val="EC7C30"/>
                </a:solidFill>
              </a:rPr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19350"/>
            <a:ext cx="8763000" cy="2955416"/>
          </a:xfrm>
        </p:spPr>
        <p:txBody>
          <a:bodyPr>
            <a:normAutofit/>
          </a:bodyPr>
          <a:lstStyle/>
          <a:p>
            <a:r>
              <a:rPr lang="en-US" sz="2000" b="1" i="1" spc="-10" dirty="0">
                <a:latin typeface="Georgia"/>
                <a:cs typeface="Georgia"/>
              </a:rPr>
              <a:t>1&lt; log n &lt;</a:t>
            </a:r>
            <a:r>
              <a:rPr lang="en-US" sz="2000" b="1" i="1" spc="-10" dirty="0">
                <a:latin typeface="Agency FB" panose="020B0503020202020204" pitchFamily="34" charset="0"/>
                <a:cs typeface="Georgia"/>
              </a:rPr>
              <a:t>√</a:t>
            </a:r>
            <a:r>
              <a:rPr lang="en-US" sz="2000" b="1" i="1" spc="-10" dirty="0">
                <a:latin typeface="Georgia"/>
                <a:cs typeface="Georgia"/>
              </a:rPr>
              <a:t> n &lt; n &lt; n log n &lt; n^2 &lt; n^3 &lt; .. &lt; 2^n..&lt;</a:t>
            </a:r>
            <a:r>
              <a:rPr lang="en-US" sz="2000" b="1" i="1" spc="-10" dirty="0" err="1">
                <a:latin typeface="Georgia"/>
                <a:cs typeface="Georgia"/>
              </a:rPr>
              <a:t>n^n</a:t>
            </a:r>
            <a:endParaRPr lang="en-US" sz="2000" b="1" i="1" spc="-10" dirty="0">
              <a:latin typeface="Georgia"/>
              <a:cs typeface="Georgia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865439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17961"/>
            <a:ext cx="6327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51249" y="1247647"/>
            <a:ext cx="1140460" cy="287020"/>
          </a:xfrm>
          <a:custGeom>
            <a:avLst/>
            <a:gdLst/>
            <a:ahLst/>
            <a:cxnLst/>
            <a:rect l="l" t="t" r="r" b="b"/>
            <a:pathLst>
              <a:path w="1140460" h="287019">
                <a:moveTo>
                  <a:pt x="1139952" y="0"/>
                </a:moveTo>
                <a:lnTo>
                  <a:pt x="935736" y="0"/>
                </a:lnTo>
                <a:lnTo>
                  <a:pt x="864108" y="0"/>
                </a:lnTo>
                <a:lnTo>
                  <a:pt x="0" y="0"/>
                </a:lnTo>
                <a:lnTo>
                  <a:pt x="0" y="286512"/>
                </a:lnTo>
                <a:lnTo>
                  <a:pt x="864108" y="286512"/>
                </a:lnTo>
                <a:lnTo>
                  <a:pt x="935736" y="286512"/>
                </a:lnTo>
                <a:lnTo>
                  <a:pt x="1139952" y="286512"/>
                </a:lnTo>
                <a:lnTo>
                  <a:pt x="113995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846577" y="1221740"/>
            <a:ext cx="300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2C+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60" dirty="0">
                <a:latin typeface="Georgia"/>
                <a:cs typeface="Georgia"/>
              </a:rPr>
              <a:t>3)-</a:t>
            </a:r>
            <a:r>
              <a:rPr sz="1800" b="1" i="1" spc="-145" dirty="0">
                <a:latin typeface="Georgia"/>
                <a:cs typeface="Georgia"/>
              </a:rPr>
              <a:t>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807" y="2394966"/>
            <a:ext cx="2785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807" y="3106673"/>
            <a:ext cx="279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3)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125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1177" y="3817721"/>
            <a:ext cx="3375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95" dirty="0">
                <a:latin typeface="Georgia"/>
                <a:cs typeface="Georgia"/>
              </a:rPr>
              <a:t>Now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eq</a:t>
            </a:r>
            <a:r>
              <a:rPr sz="1800" b="1" i="1" spc="-15" baseline="25462" dirty="0">
                <a:latin typeface="Georgia"/>
                <a:cs typeface="Georgia"/>
              </a:rPr>
              <a:t>n</a:t>
            </a:r>
            <a:r>
              <a:rPr sz="1800" b="1" i="1" spc="-10" dirty="0">
                <a:latin typeface="Georgia"/>
                <a:cs typeface="Georgia"/>
              </a:rPr>
              <a:t>3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eq</a:t>
            </a:r>
            <a:r>
              <a:rPr sz="1800" b="1" i="1" spc="-30" baseline="25462" dirty="0">
                <a:latin typeface="Georgia"/>
                <a:cs typeface="Georgia"/>
              </a:rPr>
              <a:t>n</a:t>
            </a:r>
            <a:r>
              <a:rPr sz="1800" b="1" i="1" spc="-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17961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6577" y="1221740"/>
            <a:ext cx="2620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60" dirty="0">
                <a:latin typeface="Georgia"/>
                <a:cs typeface="Georgia"/>
              </a:rPr>
              <a:t>3)-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3495" y="2210180"/>
            <a:ext cx="3874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Like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it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go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till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number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251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6577" y="1221740"/>
            <a:ext cx="207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3495" y="2210180"/>
            <a:ext cx="3874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Like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it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go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till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number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577" y="3050285"/>
            <a:ext cx="2117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327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4726" y="2748152"/>
            <a:ext cx="5029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90" dirty="0">
                <a:latin typeface="Georgia"/>
                <a:cs typeface="Georgia"/>
              </a:rPr>
              <a:t>Now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75" dirty="0">
                <a:latin typeface="Georgia"/>
                <a:cs typeface="Georgia"/>
              </a:rPr>
              <a:t>next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point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where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stop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have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find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base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condition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4726" y="2748152"/>
            <a:ext cx="6315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The</a:t>
            </a:r>
            <a:r>
              <a:rPr sz="1800" b="1" i="1" spc="1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execute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1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greater</a:t>
            </a:r>
            <a:r>
              <a:rPr sz="1800" b="1" i="1" spc="1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than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 </a:t>
            </a:r>
            <a:r>
              <a:rPr sz="1800" b="1" i="1" dirty="0">
                <a:latin typeface="Georgia"/>
                <a:cs typeface="Georgia"/>
              </a:rPr>
              <a:t>It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stop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becomes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01399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6114" y="2740914"/>
            <a:ext cx="3335020" cy="646430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R="269240" algn="r">
              <a:lnSpc>
                <a:spcPct val="100000"/>
              </a:lnSpc>
              <a:spcBef>
                <a:spcPts val="155"/>
              </a:spcBef>
              <a:tabLst>
                <a:tab pos="2125345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	for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n&gt;1</a:t>
            </a:r>
            <a:endParaRPr sz="1800" dirty="0">
              <a:latin typeface="Georgia"/>
              <a:cs typeface="Georgia"/>
            </a:endParaRPr>
          </a:p>
          <a:p>
            <a:pPr marR="321945" algn="r">
              <a:lnSpc>
                <a:spcPct val="100000"/>
              </a:lnSpc>
              <a:spcBef>
                <a:spcPts val="5"/>
              </a:spcBef>
              <a:tabLst>
                <a:tab pos="1459865" algn="l"/>
              </a:tabLst>
            </a:pP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r>
              <a:rPr sz="1800" b="1" i="1" dirty="0">
                <a:latin typeface="Georgia"/>
                <a:cs typeface="Georgia"/>
              </a:rPr>
              <a:t>	for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n=1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01399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6114" y="2740914"/>
            <a:ext cx="5227320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5"/>
              </a:spcBef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stop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6114" y="2740914"/>
            <a:ext cx="5227320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5"/>
              </a:spcBef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stop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577" y="3437635"/>
            <a:ext cx="80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6114" y="2740914"/>
            <a:ext cx="5227320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5"/>
              </a:spcBef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stop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577" y="3437635"/>
            <a:ext cx="87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14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01399"/>
            <a:ext cx="5990082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6114" y="2740914"/>
            <a:ext cx="5227320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5"/>
              </a:spcBef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stop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8257" y="1124419"/>
            <a:ext cx="2117725" cy="1217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R="579755" algn="ctr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3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577" y="3437635"/>
            <a:ext cx="87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14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6114" y="4216146"/>
            <a:ext cx="5227320" cy="368935"/>
          </a:xfrm>
          <a:prstGeom prst="rect">
            <a:avLst/>
          </a:prstGeom>
          <a:ln w="19050">
            <a:solidFill>
              <a:srgbClr val="66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equation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8494" y="65708"/>
            <a:ext cx="5797296" cy="891540"/>
          </a:xfrm>
          <a:prstGeom prst="rect">
            <a:avLst/>
          </a:prstGeom>
        </p:spPr>
        <p:txBody>
          <a:bodyPr vert="horz" wrap="square" lIns="0" tIns="130937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2985" y="1764284"/>
            <a:ext cx="3241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8225" algn="l"/>
                <a:tab pos="2141855" algn="l"/>
                <a:tab pos="2804795" algn="l"/>
              </a:tabLst>
            </a:pPr>
            <a:r>
              <a:rPr sz="2000" b="1" i="1" spc="-10" dirty="0">
                <a:latin typeface="Georgia"/>
                <a:cs typeface="Georgia"/>
              </a:rPr>
              <a:t>lower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10" dirty="0">
                <a:latin typeface="Georgia"/>
                <a:cs typeface="Georgia"/>
              </a:rPr>
              <a:t>bound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for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the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85" y="1006601"/>
            <a:ext cx="4649470" cy="1393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Omega(</a:t>
            </a:r>
            <a:r>
              <a:rPr sz="2000" b="1" spc="-10" dirty="0">
                <a:latin typeface="Times New Roman"/>
                <a:cs typeface="Times New Roman"/>
              </a:rPr>
              <a:t>Ω</a:t>
            </a:r>
            <a:r>
              <a:rPr sz="2000" b="1" i="1" spc="-10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000">
              <a:latin typeface="Georgia"/>
              <a:cs typeface="Georgia"/>
            </a:endParaRPr>
          </a:p>
          <a:p>
            <a:pPr marL="355600" marR="5080" indent="-342900">
              <a:lnSpc>
                <a:spcPct val="100000"/>
              </a:lnSpc>
              <a:buClr>
                <a:srgbClr val="EC7C30"/>
              </a:buClr>
              <a:buSzPct val="95000"/>
              <a:buFont typeface="Wingdings"/>
              <a:buChar char=""/>
              <a:tabLst>
                <a:tab pos="355600" algn="l"/>
                <a:tab pos="1077595" algn="l"/>
                <a:tab pos="2269490" algn="l"/>
                <a:tab pos="3695065" algn="l"/>
              </a:tabLst>
            </a:pPr>
            <a:r>
              <a:rPr sz="2000" b="1" i="1" spc="-25" dirty="0">
                <a:latin typeface="Georgia"/>
                <a:cs typeface="Georgia"/>
              </a:rPr>
              <a:t>Big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0" dirty="0">
                <a:latin typeface="Georgia"/>
                <a:cs typeface="Georgia"/>
              </a:rPr>
              <a:t>Omega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10" dirty="0">
                <a:latin typeface="Georgia"/>
                <a:cs typeface="Georgia"/>
              </a:rPr>
              <a:t>notation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0" dirty="0">
                <a:latin typeface="Georgia"/>
                <a:cs typeface="Georgia"/>
              </a:rPr>
              <a:t>defines </a:t>
            </a:r>
            <a:r>
              <a:rPr sz="2000" b="1" i="1" spc="-10" dirty="0">
                <a:latin typeface="Georgia"/>
                <a:cs typeface="Georgia"/>
              </a:rPr>
              <a:t>algorithm.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285" y="2449779"/>
            <a:ext cx="813371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355600" algn="l"/>
              </a:tabLst>
            </a:pPr>
            <a:r>
              <a:rPr sz="2000" b="1" i="1" dirty="0">
                <a:latin typeface="Georgia"/>
                <a:cs typeface="Georgia"/>
              </a:rPr>
              <a:t>It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means</a:t>
            </a:r>
            <a:r>
              <a:rPr sz="2000" b="1" i="1" spc="4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running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3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cannot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be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spc="-30" dirty="0">
                <a:latin typeface="Georgia"/>
                <a:cs typeface="Georgia"/>
              </a:rPr>
              <a:t>less </a:t>
            </a:r>
            <a:r>
              <a:rPr sz="2000" b="1" i="1" dirty="0">
                <a:latin typeface="Georgia"/>
                <a:cs typeface="Georgia"/>
              </a:rPr>
              <a:t>than</a:t>
            </a:r>
            <a:r>
              <a:rPr sz="2000" b="1" i="1" spc="45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its</a:t>
            </a:r>
            <a:r>
              <a:rPr sz="2000" b="1" i="1" spc="45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asymptotic</a:t>
            </a:r>
            <a:r>
              <a:rPr sz="2000" b="1" i="1" spc="44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lower</a:t>
            </a:r>
            <a:r>
              <a:rPr sz="2000" b="1" i="1" spc="44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bound</a:t>
            </a:r>
            <a:r>
              <a:rPr sz="2000" b="1" i="1" spc="45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45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any</a:t>
            </a:r>
            <a:r>
              <a:rPr sz="2000" b="1" i="1" spc="455" dirty="0">
                <a:latin typeface="Georgia"/>
                <a:cs typeface="Georgia"/>
              </a:rPr>
              <a:t>  </a:t>
            </a:r>
            <a:r>
              <a:rPr sz="2000" b="1" i="1" spc="-10" dirty="0">
                <a:latin typeface="Georgia"/>
                <a:cs typeface="Georgia"/>
              </a:rPr>
              <a:t>random </a:t>
            </a:r>
            <a:r>
              <a:rPr sz="2000" b="1" i="1" dirty="0">
                <a:latin typeface="Georgia"/>
                <a:cs typeface="Georgia"/>
              </a:rPr>
              <a:t>sequence</a:t>
            </a:r>
            <a:r>
              <a:rPr sz="2000" b="1" i="1" spc="-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data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937" y="1389125"/>
            <a:ext cx="1997710" cy="0"/>
          </a:xfrm>
          <a:custGeom>
            <a:avLst/>
            <a:gdLst/>
            <a:ahLst/>
            <a:cxnLst/>
            <a:rect l="l" t="t" r="r" b="b"/>
            <a:pathLst>
              <a:path w="1997710">
                <a:moveTo>
                  <a:pt x="0" y="0"/>
                </a:moveTo>
                <a:lnTo>
                  <a:pt x="1997583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5436" y="2067432"/>
            <a:ext cx="1225550" cy="287020"/>
          </a:xfrm>
          <a:custGeom>
            <a:avLst/>
            <a:gdLst/>
            <a:ahLst/>
            <a:cxnLst/>
            <a:rect l="l" t="t" r="r" b="b"/>
            <a:pathLst>
              <a:path w="1225550" h="287019">
                <a:moveTo>
                  <a:pt x="146304" y="0"/>
                </a:moveTo>
                <a:lnTo>
                  <a:pt x="0" y="0"/>
                </a:lnTo>
                <a:lnTo>
                  <a:pt x="0" y="286512"/>
                </a:lnTo>
                <a:lnTo>
                  <a:pt x="146304" y="286512"/>
                </a:lnTo>
                <a:lnTo>
                  <a:pt x="146304" y="0"/>
                </a:lnTo>
                <a:close/>
              </a:path>
              <a:path w="1225550" h="287019">
                <a:moveTo>
                  <a:pt x="1225283" y="0"/>
                </a:moveTo>
                <a:lnTo>
                  <a:pt x="1080516" y="0"/>
                </a:lnTo>
                <a:lnTo>
                  <a:pt x="1080516" y="286512"/>
                </a:lnTo>
                <a:lnTo>
                  <a:pt x="1225283" y="286512"/>
                </a:lnTo>
                <a:lnTo>
                  <a:pt x="1225283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818257" y="2041651"/>
            <a:ext cx="211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kC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k)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577" y="1124419"/>
            <a:ext cx="2070735" cy="6254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89280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0665" y="1723389"/>
            <a:ext cx="6540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39105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5436" y="2067432"/>
            <a:ext cx="1765300" cy="287020"/>
          </a:xfrm>
          <a:custGeom>
            <a:avLst/>
            <a:gdLst/>
            <a:ahLst/>
            <a:cxnLst/>
            <a:rect l="l" t="t" r="r" b="b"/>
            <a:pathLst>
              <a:path w="1765300" h="287019">
                <a:moveTo>
                  <a:pt x="499859" y="0"/>
                </a:moveTo>
                <a:lnTo>
                  <a:pt x="318516" y="0"/>
                </a:lnTo>
                <a:lnTo>
                  <a:pt x="246888" y="0"/>
                </a:lnTo>
                <a:lnTo>
                  <a:pt x="0" y="0"/>
                </a:lnTo>
                <a:lnTo>
                  <a:pt x="0" y="286512"/>
                </a:lnTo>
                <a:lnTo>
                  <a:pt x="246888" y="286512"/>
                </a:lnTo>
                <a:lnTo>
                  <a:pt x="318516" y="286512"/>
                </a:lnTo>
                <a:lnTo>
                  <a:pt x="499859" y="286512"/>
                </a:lnTo>
                <a:lnTo>
                  <a:pt x="499859" y="0"/>
                </a:lnTo>
                <a:close/>
              </a:path>
              <a:path w="1765300" h="287019">
                <a:moveTo>
                  <a:pt x="1664195" y="0"/>
                </a:moveTo>
                <a:lnTo>
                  <a:pt x="1592580" y="0"/>
                </a:lnTo>
                <a:lnTo>
                  <a:pt x="1431036" y="0"/>
                </a:lnTo>
                <a:lnTo>
                  <a:pt x="1431036" y="286512"/>
                </a:lnTo>
                <a:lnTo>
                  <a:pt x="1592580" y="286512"/>
                </a:lnTo>
                <a:lnTo>
                  <a:pt x="1664195" y="286512"/>
                </a:lnTo>
                <a:lnTo>
                  <a:pt x="1664195" y="0"/>
                </a:lnTo>
                <a:close/>
              </a:path>
              <a:path w="1765300" h="287019">
                <a:moveTo>
                  <a:pt x="1764792" y="0"/>
                </a:moveTo>
                <a:lnTo>
                  <a:pt x="1664208" y="0"/>
                </a:lnTo>
                <a:lnTo>
                  <a:pt x="1664208" y="286512"/>
                </a:lnTo>
                <a:lnTo>
                  <a:pt x="1764792" y="286512"/>
                </a:lnTo>
                <a:lnTo>
                  <a:pt x="176479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818257" y="2041651"/>
            <a:ext cx="2656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T(n-n-</a:t>
            </a:r>
            <a:r>
              <a:rPr sz="1800" b="1" i="1" spc="-4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577" y="1124419"/>
            <a:ext cx="2070735" cy="6254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R="589280" algn="ctr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0665" y="1723389"/>
            <a:ext cx="65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0665" y="1891030"/>
            <a:ext cx="654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8257" y="1124419"/>
            <a:ext cx="2686050" cy="16744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44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8257" y="1124419"/>
            <a:ext cx="2686050" cy="21247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44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38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T(1)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01399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8257" y="1124419"/>
            <a:ext cx="2686050" cy="26130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44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38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T(1)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68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295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4755" y="1214627"/>
            <a:ext cx="1559560" cy="229679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520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09"/>
              </a:spcBef>
            </a:pPr>
            <a:r>
              <a:rPr sz="1600" b="1" i="1" spc="-20" dirty="0">
                <a:latin typeface="Georgia"/>
                <a:cs typeface="Georgia"/>
              </a:rPr>
              <a:t>A(n)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5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if(n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&gt;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1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{</a:t>
            </a:r>
            <a:endParaRPr sz="1600" dirty="0">
              <a:latin typeface="Georgia"/>
              <a:cs typeface="Georgia"/>
            </a:endParaRPr>
          </a:p>
          <a:p>
            <a:pPr marL="412750">
              <a:lnSpc>
                <a:spcPct val="100000"/>
              </a:lnSpc>
              <a:spcBef>
                <a:spcPts val="600"/>
              </a:spcBef>
            </a:pPr>
            <a:r>
              <a:rPr sz="1600" b="1" i="1" dirty="0">
                <a:latin typeface="Georgia"/>
                <a:cs typeface="Georgia"/>
              </a:rPr>
              <a:t>A(n-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  <a:p>
            <a:pPr marL="27749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  <a:p>
            <a:pPr marL="140335">
              <a:lnSpc>
                <a:spcPct val="100000"/>
              </a:lnSpc>
              <a:spcBef>
                <a:spcPts val="600"/>
              </a:spcBef>
            </a:pPr>
            <a:r>
              <a:rPr sz="1600" b="1" i="1" spc="-50" dirty="0">
                <a:latin typeface="Georgia"/>
                <a:cs typeface="Georgia"/>
              </a:rPr>
              <a:t>}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8257" y="1124419"/>
            <a:ext cx="2686050" cy="30772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86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3C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  <a:spcBef>
                <a:spcPts val="475"/>
              </a:spcBef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ct val="10000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744855">
              <a:lnSpc>
                <a:spcPts val="1250"/>
              </a:lnSpc>
            </a:pPr>
            <a:r>
              <a:rPr sz="1100" b="1" i="1" spc="-50" dirty="0">
                <a:latin typeface="Georgia"/>
                <a:cs typeface="Georgia"/>
              </a:rPr>
              <a:t>.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ts val="2090"/>
              </a:lnSpc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44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38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1)C</a:t>
            </a:r>
            <a:r>
              <a:rPr sz="1800" b="1" i="1" spc="-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T(1)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68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2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40640">
              <a:lnSpc>
                <a:spcPct val="100000"/>
              </a:lnSpc>
              <a:spcBef>
                <a:spcPts val="149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O(n)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980912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7600" y="1979915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1352550"/>
            <a:ext cx="162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27815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159254"/>
            <a:ext cx="2436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435732"/>
            <a:ext cx="2466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435732"/>
            <a:ext cx="3037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0" dirty="0">
                <a:latin typeface="Georgia"/>
                <a:cs typeface="Georgia"/>
              </a:rPr>
              <a:t>(2)Substitute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5186" y="363258"/>
            <a:ext cx="5058966" cy="528273"/>
          </a:xfrm>
          <a:prstGeom prst="rect">
            <a:avLst/>
          </a:prstGeom>
        </p:spPr>
        <p:txBody>
          <a:bodyPr vert="horz" wrap="square" lIns="0" tIns="65964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285" y="1006601"/>
            <a:ext cx="1870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spc="-55" dirty="0">
                <a:latin typeface="Georgia"/>
                <a:cs typeface="Georgia"/>
              </a:rPr>
              <a:t>Omega(</a:t>
            </a:r>
            <a:r>
              <a:rPr sz="2000" b="1" spc="-55" dirty="0">
                <a:latin typeface="Times New Roman"/>
                <a:cs typeface="Times New Roman"/>
              </a:rPr>
              <a:t>Ω</a:t>
            </a:r>
            <a:r>
              <a:rPr sz="2000" b="1" i="1" spc="-55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85" y="1596644"/>
            <a:ext cx="2303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354965" algn="l"/>
                <a:tab pos="1042669" algn="l"/>
                <a:tab pos="1768475" algn="l"/>
              </a:tabLst>
            </a:pPr>
            <a:r>
              <a:rPr sz="2000" b="1" i="1" spc="-25" dirty="0">
                <a:latin typeface="Georgia"/>
                <a:cs typeface="Georgia"/>
              </a:rPr>
              <a:t>Let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0" dirty="0">
                <a:latin typeface="Georgia"/>
                <a:cs typeface="Georgia"/>
              </a:rPr>
              <a:t>f(n)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and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9548" y="1596644"/>
            <a:ext cx="2023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9305" algn="l"/>
                <a:tab pos="1504950" algn="l"/>
              </a:tabLst>
            </a:pPr>
            <a:r>
              <a:rPr sz="2000" b="1" i="1" spc="-20" dirty="0">
                <a:latin typeface="Georgia"/>
                <a:cs typeface="Georgia"/>
              </a:rPr>
              <a:t>g(n)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are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two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585" y="1901444"/>
            <a:ext cx="4587240" cy="223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17780" algn="just">
              <a:lnSpc>
                <a:spcPct val="100000"/>
              </a:lnSpc>
              <a:spcBef>
                <a:spcPts val="100"/>
              </a:spcBef>
              <a:tabLst>
                <a:tab pos="3303270" algn="l"/>
              </a:tabLst>
            </a:pPr>
            <a:r>
              <a:rPr sz="2000" b="1" i="1" spc="-10" dirty="0">
                <a:latin typeface="Georgia"/>
                <a:cs typeface="Georgia"/>
              </a:rPr>
              <a:t>nonnegative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10" dirty="0">
                <a:latin typeface="Georgia"/>
                <a:cs typeface="Georgia"/>
              </a:rPr>
              <a:t>functions </a:t>
            </a:r>
            <a:r>
              <a:rPr sz="2000" b="1" i="1" dirty="0">
                <a:latin typeface="Georgia"/>
                <a:cs typeface="Georgia"/>
              </a:rPr>
              <a:t>indicating</a:t>
            </a:r>
            <a:r>
              <a:rPr sz="2000" b="1" i="1" spc="235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running</a:t>
            </a:r>
            <a:r>
              <a:rPr sz="2000" b="1" i="1" spc="240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240" dirty="0">
                <a:latin typeface="Georgia"/>
                <a:cs typeface="Georgia"/>
              </a:rPr>
              <a:t>   </a:t>
            </a:r>
            <a:r>
              <a:rPr sz="2000" b="1" i="1" spc="-25" dirty="0">
                <a:latin typeface="Georgia"/>
                <a:cs typeface="Georgia"/>
              </a:rPr>
              <a:t>of </a:t>
            </a:r>
            <a:r>
              <a:rPr sz="2000" b="1" i="1" dirty="0">
                <a:latin typeface="Georgia"/>
                <a:cs typeface="Georgia"/>
              </a:rPr>
              <a:t>two</a:t>
            </a:r>
            <a:r>
              <a:rPr sz="2000" b="1" i="1" spc="10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algorithms</a:t>
            </a:r>
            <a:endParaRPr sz="2000">
              <a:latin typeface="Georgia"/>
              <a:cs typeface="Georgia"/>
            </a:endParaRPr>
          </a:p>
          <a:p>
            <a:pPr marL="368300" marR="17780" indent="-342900" algn="just">
              <a:lnSpc>
                <a:spcPct val="100000"/>
              </a:lnSpc>
              <a:spcBef>
                <a:spcPts val="605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368300" algn="l"/>
              </a:tabLst>
            </a:pPr>
            <a:r>
              <a:rPr sz="2000" b="1" i="1" dirty="0">
                <a:latin typeface="Georgia"/>
                <a:cs typeface="Georgia"/>
              </a:rPr>
              <a:t>We</a:t>
            </a:r>
            <a:r>
              <a:rPr sz="2000" b="1" i="1" spc="25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say</a:t>
            </a:r>
            <a:r>
              <a:rPr sz="2000" b="1" i="1" spc="26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254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function</a:t>
            </a:r>
            <a:r>
              <a:rPr sz="2000" b="1" i="1" spc="254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g(n)</a:t>
            </a:r>
            <a:r>
              <a:rPr sz="2000" b="1" i="1" spc="254" dirty="0">
                <a:latin typeface="Georgia"/>
                <a:cs typeface="Georgia"/>
              </a:rPr>
              <a:t>  </a:t>
            </a:r>
            <a:r>
              <a:rPr sz="2000" b="1" i="1" spc="-55" dirty="0">
                <a:latin typeface="Georgia"/>
                <a:cs typeface="Georgia"/>
              </a:rPr>
              <a:t>is </a:t>
            </a:r>
            <a:r>
              <a:rPr sz="2000" b="1" i="1" dirty="0">
                <a:latin typeface="Georgia"/>
                <a:cs typeface="Georgia"/>
              </a:rPr>
              <a:t>lower</a:t>
            </a:r>
            <a:r>
              <a:rPr sz="2000" b="1" i="1" spc="2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bound</a:t>
            </a:r>
            <a:r>
              <a:rPr sz="2000" b="1" i="1" spc="25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2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function</a:t>
            </a:r>
            <a:r>
              <a:rPr sz="2000" b="1" i="1" spc="254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f(n)</a:t>
            </a:r>
            <a:r>
              <a:rPr sz="2000" b="1" i="1" spc="254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if </a:t>
            </a:r>
            <a:r>
              <a:rPr sz="2000" b="1" i="1" dirty="0">
                <a:latin typeface="Georgia"/>
                <a:cs typeface="Georgia"/>
              </a:rPr>
              <a:t>there</a:t>
            </a:r>
            <a:r>
              <a:rPr sz="2000" b="1" i="1" spc="355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exists</a:t>
            </a:r>
            <a:r>
              <a:rPr sz="2000" b="1" i="1" spc="355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some</a:t>
            </a:r>
            <a:r>
              <a:rPr sz="2000" b="1" i="1" spc="350" dirty="0">
                <a:latin typeface="Georgia"/>
                <a:cs typeface="Georgia"/>
              </a:rPr>
              <a:t>   </a:t>
            </a:r>
            <a:r>
              <a:rPr sz="2000" b="1" i="1" spc="-10" dirty="0">
                <a:latin typeface="Georgia"/>
                <a:cs typeface="Georgia"/>
              </a:rPr>
              <a:t>positive </a:t>
            </a:r>
            <a:r>
              <a:rPr sz="2000" b="1" i="1" dirty="0">
                <a:latin typeface="Georgia"/>
                <a:cs typeface="Georgia"/>
              </a:rPr>
              <a:t>constant</a:t>
            </a:r>
            <a:r>
              <a:rPr sz="2000" b="1" i="1" spc="1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</a:t>
            </a:r>
            <a:r>
              <a:rPr sz="2000" b="1" i="1" spc="1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&amp;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1950" b="1" i="1" baseline="-21367" dirty="0">
                <a:latin typeface="Georgia"/>
                <a:cs typeface="Georgia"/>
              </a:rPr>
              <a:t>0</a:t>
            </a:r>
            <a:r>
              <a:rPr sz="1950" b="1" i="1" spc="457" baseline="-21367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such</a:t>
            </a:r>
            <a:r>
              <a:rPr sz="2000" b="1" i="1" spc="120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that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1123" y="4214748"/>
            <a:ext cx="3462020" cy="31877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5"/>
              </a:lnSpc>
              <a:tabLst>
                <a:tab pos="3096895" algn="l"/>
              </a:tabLst>
            </a:pPr>
            <a:r>
              <a:rPr sz="2000" b="1" i="1" spc="-50" dirty="0">
                <a:latin typeface="Georgia"/>
                <a:cs typeface="Georgia"/>
              </a:rPr>
              <a:t>c.g(n)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f(n)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all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2000" b="1" i="1" spc="6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≥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n0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213" y="4568748"/>
            <a:ext cx="25685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where,</a:t>
            </a:r>
            <a:r>
              <a:rPr sz="2000" b="1" i="1" spc="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1950" b="1" i="1" baseline="-21367" dirty="0">
                <a:latin typeface="Georgia"/>
                <a:cs typeface="Georgia"/>
              </a:rPr>
              <a:t>o</a:t>
            </a:r>
            <a:r>
              <a:rPr sz="1950" b="1" i="1" spc="307" baseline="-21367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≥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1,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&gt;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0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6937" y="1134236"/>
            <a:ext cx="8388985" cy="3743960"/>
            <a:chOff x="646937" y="1134236"/>
            <a:chExt cx="8388985" cy="3743960"/>
          </a:xfrm>
        </p:grpSpPr>
        <p:sp>
          <p:nvSpPr>
            <p:cNvPr id="11" name="object 11"/>
            <p:cNvSpPr/>
            <p:nvPr/>
          </p:nvSpPr>
          <p:spPr>
            <a:xfrm>
              <a:off x="646937" y="1389125"/>
              <a:ext cx="1997710" cy="0"/>
            </a:xfrm>
            <a:custGeom>
              <a:avLst/>
              <a:gdLst/>
              <a:ahLst/>
              <a:cxnLst/>
              <a:rect l="l" t="t" r="r" b="b"/>
              <a:pathLst>
                <a:path w="1997710">
                  <a:moveTo>
                    <a:pt x="0" y="0"/>
                  </a:moveTo>
                  <a:lnTo>
                    <a:pt x="1997583" y="0"/>
                  </a:lnTo>
                </a:path>
              </a:pathLst>
            </a:custGeom>
            <a:ln w="444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199" y="1162811"/>
              <a:ext cx="3596640" cy="36865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95848" y="1148524"/>
              <a:ext cx="3625215" cy="3715385"/>
            </a:xfrm>
            <a:custGeom>
              <a:avLst/>
              <a:gdLst/>
              <a:ahLst/>
              <a:cxnLst/>
              <a:rect l="l" t="t" r="r" b="b"/>
              <a:pathLst>
                <a:path w="3625215" h="3715385">
                  <a:moveTo>
                    <a:pt x="0" y="3715130"/>
                  </a:moveTo>
                  <a:lnTo>
                    <a:pt x="3625214" y="3715130"/>
                  </a:lnTo>
                  <a:lnTo>
                    <a:pt x="3625214" y="0"/>
                  </a:lnTo>
                  <a:lnTo>
                    <a:pt x="0" y="0"/>
                  </a:lnTo>
                  <a:lnTo>
                    <a:pt x="0" y="371513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1" y="756060"/>
            <a:ext cx="5824473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435732"/>
            <a:ext cx="2466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60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435732"/>
            <a:ext cx="3037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0" dirty="0">
                <a:latin typeface="Georgia"/>
                <a:cs typeface="Georgia"/>
              </a:rPr>
              <a:t>(2)Substitute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883" y="3031998"/>
            <a:ext cx="251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2210" y="3031998"/>
            <a:ext cx="301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50" dirty="0">
                <a:latin typeface="Georgia"/>
                <a:cs typeface="Georgia"/>
              </a:rPr>
              <a:t>(3)Substitute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0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598" y="1254328"/>
            <a:ext cx="1933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5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38089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598" y="1254328"/>
            <a:ext cx="1191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+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6120" y="1280794"/>
            <a:ext cx="675640" cy="28702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55"/>
              </a:lnSpc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14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5198" y="1747266"/>
            <a:ext cx="322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spc="337" baseline="25462" dirty="0">
                <a:latin typeface="Georgia"/>
                <a:cs typeface="Georgia"/>
              </a:rPr>
              <a:t> </a:t>
            </a:r>
            <a:r>
              <a:rPr sz="1800" b="1" i="1" spc="-110" dirty="0">
                <a:latin typeface="Georgia"/>
                <a:cs typeface="Georgia"/>
              </a:rPr>
              <a:t>(2)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spc="330" baseline="25462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6022848" cy="3382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598" y="1254328"/>
            <a:ext cx="1191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+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6120" y="1280794"/>
            <a:ext cx="1485900" cy="28702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55"/>
              </a:lnSpc>
            </a:pP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50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5198" y="1747266"/>
            <a:ext cx="322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Substitute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spc="337" baseline="25462" dirty="0">
                <a:latin typeface="Georgia"/>
                <a:cs typeface="Georgia"/>
              </a:rPr>
              <a:t> </a:t>
            </a:r>
            <a:r>
              <a:rPr sz="1800" b="1" i="1" spc="-110" dirty="0">
                <a:latin typeface="Georgia"/>
                <a:cs typeface="Georgia"/>
              </a:rPr>
              <a:t>(2)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</a:t>
            </a:r>
            <a:r>
              <a:rPr sz="1800" b="1" i="1" baseline="25462" dirty="0">
                <a:latin typeface="Georgia"/>
                <a:cs typeface="Georgia"/>
              </a:rPr>
              <a:t>n</a:t>
            </a:r>
            <a:r>
              <a:rPr sz="1800" b="1" i="1" spc="330" baseline="25462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598" y="1254328"/>
            <a:ext cx="2754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598" y="1254328"/>
            <a:ext cx="198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+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7077" y="1280794"/>
            <a:ext cx="695325" cy="28702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55"/>
              </a:lnSpc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50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0598" y="1254328"/>
            <a:ext cx="198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+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7077" y="1280794"/>
            <a:ext cx="1521460" cy="287020"/>
          </a:xfrm>
          <a:prstGeom prst="rect">
            <a:avLst/>
          </a:prstGeom>
          <a:solidFill>
            <a:srgbClr val="FF00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55"/>
              </a:lnSpc>
            </a:pP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5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522040"/>
            <a:ext cx="3569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0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9416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5192395" cy="8909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90" dirty="0">
                <a:latin typeface="Georgia"/>
                <a:cs typeface="Georgia"/>
              </a:rPr>
              <a:t>k)+T(n-</a:t>
            </a:r>
            <a:r>
              <a:rPr sz="1800" b="1" i="1" spc="-95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6875145" cy="13227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90" dirty="0">
                <a:latin typeface="Georgia"/>
                <a:cs typeface="Georgia"/>
              </a:rPr>
              <a:t>k)+T(n-</a:t>
            </a:r>
            <a:r>
              <a:rPr sz="1800" b="1" i="1" spc="-10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704590" algn="l"/>
              </a:tabLst>
            </a:pP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have</a:t>
            </a:r>
            <a:r>
              <a:rPr sz="1800" b="1" i="1" spc="1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2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remove</a:t>
            </a:r>
            <a:r>
              <a:rPr sz="1800" b="1" i="1" spc="1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0" dirty="0">
                <a:latin typeface="Georgia"/>
                <a:cs typeface="Georgia"/>
              </a:rPr>
              <a:t>(k+1))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10" dirty="0">
                <a:latin typeface="Georgia"/>
                <a:cs typeface="Georgia"/>
              </a:rPr>
              <a:t>so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using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base</a:t>
            </a:r>
            <a:r>
              <a:rPr sz="1800" b="1" i="1" spc="-10" dirty="0">
                <a:latin typeface="Georgia"/>
                <a:cs typeface="Georgia"/>
              </a:rPr>
              <a:t> condition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071" y="996325"/>
            <a:ext cx="3355975" cy="197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605" dirty="0">
                <a:latin typeface="Georgia"/>
                <a:cs typeface="Georgia"/>
              </a:rPr>
              <a:t>B</a:t>
            </a:r>
            <a:r>
              <a:rPr sz="2000" b="1" i="1" u="heavy" spc="14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ig</a:t>
            </a:r>
            <a:r>
              <a:rPr sz="2000" b="1" i="1" u="heavy" spc="7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Omega(</a:t>
            </a:r>
            <a:r>
              <a:rPr sz="2000" b="1" u="heavy" spc="-10" dirty="0">
                <a:uFill>
                  <a:solidFill>
                    <a:srgbClr val="EC7C30"/>
                  </a:solidFill>
                </a:uFill>
                <a:latin typeface="Times New Roman"/>
                <a:cs typeface="Times New Roman"/>
              </a:rPr>
              <a:t>Ω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)</a:t>
            </a:r>
            <a:r>
              <a:rPr sz="2000" b="1" i="1" u="heavy" spc="5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0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800" b="1" i="1" spc="-20" dirty="0">
                <a:latin typeface="Georgia"/>
                <a:cs typeface="Georgia"/>
              </a:rPr>
              <a:t>Let,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spc="-40" dirty="0">
                <a:latin typeface="Georgia"/>
                <a:cs typeface="Georgia"/>
              </a:rPr>
              <a:t>f(n)=</a:t>
            </a:r>
            <a:r>
              <a:rPr sz="1800" b="1" i="1" spc="-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3n+2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spc="-10" dirty="0">
                <a:latin typeface="Georgia"/>
                <a:cs typeface="Georgia"/>
              </a:rPr>
              <a:t>g(n)=n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say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dirty="0">
                <a:latin typeface="Times New Roman"/>
                <a:cs typeface="Times New Roman"/>
              </a:rPr>
              <a:t>Ω</a:t>
            </a:r>
            <a:r>
              <a:rPr sz="1800" b="1" spc="65" dirty="0">
                <a:latin typeface="Times New Roman"/>
                <a:cs typeface="Times New Roman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(g(n))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iff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795" y="3058032"/>
            <a:ext cx="3732529" cy="2870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  <a:tabLst>
                <a:tab pos="1600200" algn="l"/>
              </a:tabLst>
            </a:pP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dirty="0">
                <a:latin typeface="Georgia"/>
                <a:cs typeface="Georgia"/>
              </a:rPr>
              <a:t> ≤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f(n)</a:t>
            </a:r>
            <a:r>
              <a:rPr sz="1800" b="1" i="1" dirty="0">
                <a:latin typeface="Georgia"/>
                <a:cs typeface="Georgia"/>
              </a:rPr>
              <a:t>	for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c&gt;0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baseline="-20833" dirty="0">
                <a:latin typeface="Georgia"/>
                <a:cs typeface="Georgia"/>
              </a:rPr>
              <a:t>0</a:t>
            </a:r>
            <a:r>
              <a:rPr sz="1800" b="1" i="1" spc="345" baseline="-20833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≥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285" y="3310696"/>
            <a:ext cx="4338955" cy="16224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5"/>
              </a:spcBef>
            </a:pPr>
            <a:r>
              <a:rPr sz="1800" b="1" i="1" dirty="0">
                <a:latin typeface="Georgia"/>
                <a:cs typeface="Georgia"/>
              </a:rPr>
              <a:t>Putting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above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eqn</a:t>
            </a:r>
            <a:endParaRPr sz="180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3n+2</a:t>
            </a:r>
            <a:r>
              <a:rPr sz="1800" b="1" i="1" spc="-90" dirty="0">
                <a:latin typeface="Georgia"/>
                <a:cs typeface="Georgia"/>
              </a:rPr>
              <a:t> </a:t>
            </a:r>
            <a:r>
              <a:rPr sz="1800" b="1" i="1" spc="90" dirty="0">
                <a:latin typeface="Georgia"/>
                <a:cs typeface="Georgia"/>
              </a:rPr>
              <a:t>……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565"/>
              </a:spcBef>
            </a:pPr>
            <a:r>
              <a:rPr sz="1800" b="1" i="1" dirty="0">
                <a:latin typeface="Georgia"/>
                <a:cs typeface="Georgia"/>
              </a:rPr>
              <a:t>Lets</a:t>
            </a:r>
            <a:r>
              <a:rPr sz="1800" b="1" i="1" spc="26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take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n=1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now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spc="-20" dirty="0">
                <a:latin typeface="Georgia"/>
                <a:cs typeface="Georgia"/>
              </a:rPr>
              <a:t>will </a:t>
            </a:r>
            <a:r>
              <a:rPr sz="1800" b="1" i="1" dirty="0">
                <a:latin typeface="Georgia"/>
                <a:cs typeface="Georgia"/>
              </a:rPr>
              <a:t>check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condition</a:t>
            </a:r>
            <a:r>
              <a:rPr sz="1800" b="1" i="1" spc="6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spc="-20" dirty="0">
                <a:latin typeface="Georgia"/>
                <a:cs typeface="Georgia"/>
              </a:rPr>
              <a:t>true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changing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values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44841" y="90113"/>
            <a:ext cx="5820966" cy="640945"/>
          </a:xfrm>
          <a:prstGeom prst="rect">
            <a:avLst/>
          </a:prstGeom>
        </p:spPr>
        <p:txBody>
          <a:bodyPr vert="horz" wrap="square" lIns="0" tIns="177546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2669" y="931703"/>
            <a:ext cx="3434079" cy="28346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c=1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n=1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779145" algn="l"/>
                <a:tab pos="1619885" algn="l"/>
                <a:tab pos="2840990" algn="l"/>
              </a:tabLst>
            </a:pPr>
            <a:r>
              <a:rPr sz="1800" b="1" i="1" dirty="0">
                <a:latin typeface="Georgia"/>
                <a:cs typeface="Georgia"/>
              </a:rPr>
              <a:t>1*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≤</a:t>
            </a:r>
            <a:r>
              <a:rPr sz="1800" b="1" i="1" dirty="0">
                <a:latin typeface="Georgia"/>
                <a:cs typeface="Georgia"/>
              </a:rPr>
              <a:t>	3*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1+2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5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True</a:t>
            </a:r>
            <a:endParaRPr sz="1800">
              <a:latin typeface="Georgia"/>
              <a:cs typeface="Georgia"/>
            </a:endParaRPr>
          </a:p>
          <a:p>
            <a:pPr marL="12700" marR="396240">
              <a:lnSpc>
                <a:spcPts val="2760"/>
              </a:lnSpc>
              <a:spcBef>
                <a:spcPts val="160"/>
              </a:spcBef>
              <a:tabLst>
                <a:tab pos="620395" algn="l"/>
              </a:tabLst>
            </a:pPr>
            <a:r>
              <a:rPr sz="1800" b="1" i="1" dirty="0">
                <a:latin typeface="Georgia"/>
                <a:cs typeface="Georgia"/>
              </a:rPr>
              <a:t>Putting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c=1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equation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 </a:t>
            </a:r>
            <a:r>
              <a:rPr sz="1800" b="1" i="1" dirty="0">
                <a:latin typeface="Georgia"/>
                <a:cs typeface="Georgia"/>
              </a:rPr>
              <a:t>1*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n</a:t>
            </a:r>
            <a:r>
              <a:rPr sz="1800" b="1" i="1" dirty="0">
                <a:latin typeface="Georgia"/>
                <a:cs typeface="Georgia"/>
              </a:rPr>
              <a:t>	≤ </a:t>
            </a:r>
            <a:r>
              <a:rPr sz="1800" b="1" i="1" spc="-20" dirty="0">
                <a:latin typeface="Georgia"/>
                <a:cs typeface="Georgia"/>
              </a:rPr>
              <a:t>3n+2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b="1" i="1" spc="105" dirty="0">
                <a:latin typeface="Georgia"/>
                <a:cs typeface="Georgia"/>
              </a:rPr>
              <a:t>After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solving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equation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3n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c=1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8403" y="3842258"/>
            <a:ext cx="1598930" cy="2870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60"/>
              </a:lnSpc>
            </a:pPr>
            <a:r>
              <a:rPr sz="1800" b="1" i="1" spc="-20" dirty="0">
                <a:latin typeface="Georgia"/>
                <a:cs typeface="Georgia"/>
              </a:rPr>
              <a:t>f(n)</a:t>
            </a:r>
            <a:r>
              <a:rPr sz="1800" b="1" i="1" dirty="0">
                <a:latin typeface="Georgia"/>
                <a:cs typeface="Georgia"/>
              </a:rPr>
              <a:t> ≤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g(n)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5268" y="3817111"/>
            <a:ext cx="174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always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true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5229" y="4167632"/>
            <a:ext cx="2219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6140" algn="l"/>
                <a:tab pos="1692275" algn="l"/>
              </a:tabLst>
            </a:pPr>
            <a:r>
              <a:rPr sz="1800" b="1" i="1" spc="-25" dirty="0">
                <a:latin typeface="Georgia"/>
                <a:cs typeface="Georgia"/>
              </a:rPr>
              <a:t>can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5" dirty="0">
                <a:latin typeface="Georgia"/>
                <a:cs typeface="Georgia"/>
              </a:rPr>
              <a:t>say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that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2669" y="4167632"/>
            <a:ext cx="140144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  <a:tabLst>
                <a:tab pos="692150" algn="l"/>
              </a:tabLst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5" dirty="0">
                <a:latin typeface="Georgia"/>
                <a:cs typeface="Georgia"/>
              </a:rPr>
              <a:t>we </a:t>
            </a:r>
            <a:r>
              <a:rPr sz="1800" b="1" i="1" spc="-95" dirty="0">
                <a:latin typeface="Georgia"/>
                <a:cs typeface="Georgia"/>
              </a:rPr>
              <a:t>f(n)=</a:t>
            </a:r>
            <a:r>
              <a:rPr sz="1800" b="1" spc="-95" dirty="0">
                <a:latin typeface="Times New Roman"/>
                <a:cs typeface="Times New Roman"/>
              </a:rPr>
              <a:t>Ω</a:t>
            </a:r>
            <a:r>
              <a:rPr sz="1800" b="1" i="1" spc="-95" dirty="0">
                <a:latin typeface="Georgia"/>
                <a:cs typeface="Georgia"/>
              </a:rPr>
              <a:t>(g(n))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1" y="756060"/>
            <a:ext cx="6105017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6875145" cy="13227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90" dirty="0">
                <a:latin typeface="Georgia"/>
                <a:cs typeface="Georgia"/>
              </a:rPr>
              <a:t>k)+T(n-</a:t>
            </a:r>
            <a:r>
              <a:rPr sz="1800" b="1" i="1" spc="-10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704590" algn="l"/>
              </a:tabLst>
            </a:pP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have</a:t>
            </a:r>
            <a:r>
              <a:rPr sz="1800" b="1" i="1" spc="1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2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remove</a:t>
            </a:r>
            <a:r>
              <a:rPr sz="1800" b="1" i="1" spc="1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0" dirty="0">
                <a:latin typeface="Georgia"/>
                <a:cs typeface="Georgia"/>
              </a:rPr>
              <a:t>(k+1))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10" dirty="0">
                <a:latin typeface="Georgia"/>
                <a:cs typeface="Georgia"/>
              </a:rPr>
              <a:t>so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using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base</a:t>
            </a:r>
            <a:r>
              <a:rPr sz="1800" b="1" i="1" spc="-10" dirty="0">
                <a:latin typeface="Georgia"/>
                <a:cs typeface="Georgia"/>
              </a:rPr>
              <a:t> condition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61724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522040"/>
            <a:ext cx="3569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0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72685" y="3979646"/>
            <a:ext cx="1111250" cy="287020"/>
          </a:xfrm>
          <a:custGeom>
            <a:avLst/>
            <a:gdLst/>
            <a:ahLst/>
            <a:cxnLst/>
            <a:rect l="l" t="t" r="r" b="b"/>
            <a:pathLst>
              <a:path w="1111250" h="287020">
                <a:moveTo>
                  <a:pt x="478523" y="0"/>
                </a:moveTo>
                <a:lnTo>
                  <a:pt x="406908" y="0"/>
                </a:lnTo>
                <a:lnTo>
                  <a:pt x="0" y="0"/>
                </a:lnTo>
                <a:lnTo>
                  <a:pt x="0" y="286512"/>
                </a:lnTo>
                <a:lnTo>
                  <a:pt x="406908" y="286512"/>
                </a:lnTo>
                <a:lnTo>
                  <a:pt x="478523" y="286512"/>
                </a:lnTo>
                <a:lnTo>
                  <a:pt x="478523" y="0"/>
                </a:lnTo>
                <a:close/>
              </a:path>
              <a:path w="1111250" h="287020">
                <a:moveTo>
                  <a:pt x="1110996" y="0"/>
                </a:moveTo>
                <a:lnTo>
                  <a:pt x="478536" y="0"/>
                </a:lnTo>
                <a:lnTo>
                  <a:pt x="478536" y="286512"/>
                </a:lnTo>
                <a:lnTo>
                  <a:pt x="1110996" y="286512"/>
                </a:lnTo>
                <a:lnTo>
                  <a:pt x="1110996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903224" y="3954576"/>
            <a:ext cx="519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90" dirty="0">
                <a:latin typeface="Georgia"/>
                <a:cs typeface="Georgia"/>
              </a:rPr>
              <a:t>k)+T(n-</a:t>
            </a:r>
            <a:r>
              <a:rPr sz="1800" b="1" i="1" spc="-95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0715" y="3945635"/>
            <a:ext cx="1508760" cy="370840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215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100" dirty="0">
                <a:latin typeface="Georgia"/>
                <a:cs typeface="Georgia"/>
              </a:rPr>
              <a:t>(k+1)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61724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522040"/>
            <a:ext cx="3569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0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72685" y="3979646"/>
            <a:ext cx="1111250" cy="287020"/>
          </a:xfrm>
          <a:custGeom>
            <a:avLst/>
            <a:gdLst/>
            <a:ahLst/>
            <a:cxnLst/>
            <a:rect l="l" t="t" r="r" b="b"/>
            <a:pathLst>
              <a:path w="1111250" h="287020">
                <a:moveTo>
                  <a:pt x="478523" y="0"/>
                </a:moveTo>
                <a:lnTo>
                  <a:pt x="406908" y="0"/>
                </a:lnTo>
                <a:lnTo>
                  <a:pt x="0" y="0"/>
                </a:lnTo>
                <a:lnTo>
                  <a:pt x="0" y="286512"/>
                </a:lnTo>
                <a:lnTo>
                  <a:pt x="406908" y="286512"/>
                </a:lnTo>
                <a:lnTo>
                  <a:pt x="478523" y="286512"/>
                </a:lnTo>
                <a:lnTo>
                  <a:pt x="478523" y="0"/>
                </a:lnTo>
                <a:close/>
              </a:path>
              <a:path w="1111250" h="287020">
                <a:moveTo>
                  <a:pt x="1110996" y="0"/>
                </a:moveTo>
                <a:lnTo>
                  <a:pt x="478536" y="0"/>
                </a:lnTo>
                <a:lnTo>
                  <a:pt x="478536" y="286512"/>
                </a:lnTo>
                <a:lnTo>
                  <a:pt x="1110996" y="286512"/>
                </a:lnTo>
                <a:lnTo>
                  <a:pt x="1110996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903224" y="3954576"/>
            <a:ext cx="519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90" dirty="0">
                <a:latin typeface="Georgia"/>
                <a:cs typeface="Georgia"/>
              </a:rPr>
              <a:t>k)+T(n-</a:t>
            </a:r>
            <a:r>
              <a:rPr sz="1800" b="1" i="1" spc="-95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0715" y="3945635"/>
            <a:ext cx="1508760" cy="92392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215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100" dirty="0">
                <a:latin typeface="Georgia"/>
                <a:cs typeface="Georgia"/>
              </a:rPr>
              <a:t>(k+1)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  <a:spcBef>
                <a:spcPts val="45"/>
              </a:spcBef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85" dirty="0">
                <a:latin typeface="Georgia"/>
                <a:cs typeface="Georgia"/>
              </a:rPr>
              <a:t>k-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94160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5192395" cy="8909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90" dirty="0">
                <a:latin typeface="Georgia"/>
                <a:cs typeface="Georgia"/>
              </a:rPr>
              <a:t>k)+T(n-</a:t>
            </a:r>
            <a:r>
              <a:rPr sz="1800" b="1" i="1" spc="-95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0715" y="3945635"/>
            <a:ext cx="1508760" cy="92392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215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100" dirty="0">
                <a:latin typeface="Georgia"/>
                <a:cs typeface="Georgia"/>
              </a:rPr>
              <a:t>(k+1)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  <a:spcBef>
                <a:spcPts val="45"/>
              </a:spcBef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85" dirty="0">
                <a:latin typeface="Georgia"/>
                <a:cs typeface="Georgia"/>
              </a:rPr>
              <a:t>k-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02353" y="3979646"/>
            <a:ext cx="1074420" cy="287020"/>
          </a:xfrm>
          <a:custGeom>
            <a:avLst/>
            <a:gdLst/>
            <a:ahLst/>
            <a:cxnLst/>
            <a:rect l="l" t="t" r="r" b="b"/>
            <a:pathLst>
              <a:path w="1074420" h="287020">
                <a:moveTo>
                  <a:pt x="144767" y="0"/>
                </a:moveTo>
                <a:lnTo>
                  <a:pt x="0" y="0"/>
                </a:lnTo>
                <a:lnTo>
                  <a:pt x="0" y="286512"/>
                </a:lnTo>
                <a:lnTo>
                  <a:pt x="144767" y="286512"/>
                </a:lnTo>
                <a:lnTo>
                  <a:pt x="144767" y="0"/>
                </a:lnTo>
                <a:close/>
              </a:path>
              <a:path w="1074420" h="287020">
                <a:moveTo>
                  <a:pt x="1074407" y="0"/>
                </a:moveTo>
                <a:lnTo>
                  <a:pt x="929640" y="0"/>
                </a:lnTo>
                <a:lnTo>
                  <a:pt x="929640" y="286512"/>
                </a:lnTo>
                <a:lnTo>
                  <a:pt x="1074407" y="286512"/>
                </a:lnTo>
                <a:lnTo>
                  <a:pt x="1074407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03224" y="3363978"/>
            <a:ext cx="5192395" cy="8909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(n-k)+T(n-</a:t>
            </a:r>
            <a:r>
              <a:rPr sz="1800" b="1" i="1" spc="-95" dirty="0">
                <a:latin typeface="Georgia"/>
                <a:cs typeface="Georgia"/>
              </a:rPr>
              <a:t>(k+1))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0715" y="3945635"/>
            <a:ext cx="1508760" cy="92392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215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0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100" dirty="0">
                <a:latin typeface="Georgia"/>
                <a:cs typeface="Georgia"/>
              </a:rPr>
              <a:t>(k+1)</a:t>
            </a:r>
            <a:r>
              <a:rPr sz="1800" b="1" i="1" dirty="0">
                <a:latin typeface="Georgia"/>
                <a:cs typeface="Georgia"/>
              </a:rPr>
              <a:t> 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  <a:spcBef>
                <a:spcPts val="45"/>
              </a:spcBef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85" dirty="0">
                <a:latin typeface="Georgia"/>
                <a:cs typeface="Georgia"/>
              </a:rPr>
              <a:t>k-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61724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522040"/>
            <a:ext cx="3569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10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03877" y="3979646"/>
            <a:ext cx="1835150" cy="287020"/>
          </a:xfrm>
          <a:custGeom>
            <a:avLst/>
            <a:gdLst/>
            <a:ahLst/>
            <a:cxnLst/>
            <a:rect l="l" t="t" r="r" b="b"/>
            <a:pathLst>
              <a:path w="1835150" h="287020">
                <a:moveTo>
                  <a:pt x="313931" y="0"/>
                </a:moveTo>
                <a:lnTo>
                  <a:pt x="242316" y="0"/>
                </a:lnTo>
                <a:lnTo>
                  <a:pt x="0" y="0"/>
                </a:lnTo>
                <a:lnTo>
                  <a:pt x="0" y="286512"/>
                </a:lnTo>
                <a:lnTo>
                  <a:pt x="242316" y="286512"/>
                </a:lnTo>
                <a:lnTo>
                  <a:pt x="313931" y="286512"/>
                </a:lnTo>
                <a:lnTo>
                  <a:pt x="313931" y="0"/>
                </a:lnTo>
                <a:close/>
              </a:path>
              <a:path w="1835150" h="287020">
                <a:moveTo>
                  <a:pt x="524256" y="0"/>
                </a:moveTo>
                <a:lnTo>
                  <a:pt x="313944" y="0"/>
                </a:lnTo>
                <a:lnTo>
                  <a:pt x="313944" y="286512"/>
                </a:lnTo>
                <a:lnTo>
                  <a:pt x="524256" y="286512"/>
                </a:lnTo>
                <a:lnTo>
                  <a:pt x="524256" y="0"/>
                </a:lnTo>
                <a:close/>
              </a:path>
              <a:path w="1835150" h="287020">
                <a:moveTo>
                  <a:pt x="1551419" y="0"/>
                </a:moveTo>
                <a:lnTo>
                  <a:pt x="1309116" y="0"/>
                </a:lnTo>
                <a:lnTo>
                  <a:pt x="1309116" y="286512"/>
                </a:lnTo>
                <a:lnTo>
                  <a:pt x="1551419" y="286512"/>
                </a:lnTo>
                <a:lnTo>
                  <a:pt x="1551419" y="0"/>
                </a:lnTo>
                <a:close/>
              </a:path>
              <a:path w="1835150" h="287020">
                <a:moveTo>
                  <a:pt x="1834896" y="0"/>
                </a:moveTo>
                <a:lnTo>
                  <a:pt x="1623060" y="0"/>
                </a:lnTo>
                <a:lnTo>
                  <a:pt x="1551432" y="0"/>
                </a:lnTo>
                <a:lnTo>
                  <a:pt x="1551432" y="286512"/>
                </a:lnTo>
                <a:lnTo>
                  <a:pt x="1623060" y="286512"/>
                </a:lnTo>
                <a:lnTo>
                  <a:pt x="1834896" y="286512"/>
                </a:lnTo>
                <a:lnTo>
                  <a:pt x="1834896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903224" y="3954576"/>
            <a:ext cx="595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100" dirty="0">
                <a:latin typeface="Georgia"/>
                <a:cs typeface="Georgia"/>
              </a:rPr>
              <a:t>(n-</a:t>
            </a:r>
            <a:r>
              <a:rPr sz="1800" b="1" i="1" spc="-110" dirty="0">
                <a:latin typeface="Georgia"/>
                <a:cs typeface="Georgia"/>
              </a:rPr>
              <a:t>2))+T(n-</a:t>
            </a:r>
            <a:r>
              <a:rPr sz="1800" b="1" i="1" spc="-120" dirty="0">
                <a:latin typeface="Georgia"/>
                <a:cs typeface="Georgia"/>
              </a:rPr>
              <a:t>((n-</a:t>
            </a:r>
            <a:r>
              <a:rPr sz="1800" b="1" i="1" spc="-100" dirty="0">
                <a:latin typeface="Georgia"/>
                <a:cs typeface="Georgia"/>
              </a:rPr>
              <a:t>2)+1))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6076" y="3883152"/>
            <a:ext cx="1508760" cy="92392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65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95" dirty="0">
                <a:latin typeface="Georgia"/>
                <a:cs typeface="Georgia"/>
              </a:rPr>
              <a:t>(k+1)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  <a:spcBef>
                <a:spcPts val="50"/>
              </a:spcBef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85" dirty="0">
                <a:latin typeface="Georgia"/>
                <a:cs typeface="Georgia"/>
              </a:rPr>
              <a:t>k-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94160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5954395" cy="8909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100" dirty="0">
                <a:latin typeface="Georgia"/>
                <a:cs typeface="Georgia"/>
              </a:rPr>
              <a:t>(n-</a:t>
            </a:r>
            <a:r>
              <a:rPr sz="1800" b="1" i="1" spc="-105" dirty="0">
                <a:latin typeface="Georgia"/>
                <a:cs typeface="Georgia"/>
              </a:rPr>
              <a:t>2))+T(n-</a:t>
            </a:r>
            <a:r>
              <a:rPr sz="1800" b="1" i="1" spc="-120" dirty="0">
                <a:latin typeface="Georgia"/>
                <a:cs typeface="Georgia"/>
              </a:rPr>
              <a:t>((n-</a:t>
            </a:r>
            <a:r>
              <a:rPr sz="1800" b="1" i="1" spc="-95" dirty="0">
                <a:latin typeface="Georgia"/>
                <a:cs typeface="Georgia"/>
              </a:rPr>
              <a:t>2)+1))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6076" y="3883152"/>
            <a:ext cx="1508760" cy="923925"/>
          </a:xfrm>
          <a:prstGeom prst="rect">
            <a:avLst/>
          </a:prstGeom>
          <a:solidFill>
            <a:srgbClr val="FFCDFF"/>
          </a:solidFill>
        </p:spPr>
        <p:txBody>
          <a:bodyPr vert="horz" wrap="square" lIns="0" tIns="209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65"/>
              </a:spcBef>
            </a:pP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95" dirty="0">
                <a:latin typeface="Georgia"/>
                <a:cs typeface="Georgia"/>
              </a:rPr>
              <a:t>(k+1)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  <a:spcBef>
                <a:spcPts val="50"/>
              </a:spcBef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85" dirty="0">
                <a:latin typeface="Georgia"/>
                <a:cs typeface="Georgia"/>
              </a:rPr>
              <a:t>k-</a:t>
            </a:r>
            <a:r>
              <a:rPr sz="1800" b="1" i="1" dirty="0">
                <a:latin typeface="Georgia"/>
                <a:cs typeface="Georgia"/>
              </a:rPr>
              <a:t>1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92710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⸫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i="1" dirty="0">
                <a:latin typeface="Georgia"/>
                <a:cs typeface="Georgia"/>
              </a:rPr>
              <a:t>k=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spc="-40" dirty="0">
                <a:latin typeface="Georgia"/>
                <a:cs typeface="Georgia"/>
              </a:rPr>
              <a:t>n-</a:t>
            </a:r>
            <a:r>
              <a:rPr sz="1800" b="1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827815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4889500" cy="8909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100" dirty="0">
                <a:latin typeface="Georgia"/>
                <a:cs typeface="Georgia"/>
              </a:rPr>
              <a:t>(n-</a:t>
            </a:r>
            <a:r>
              <a:rPr sz="1800" b="1" i="1" spc="-105" dirty="0">
                <a:latin typeface="Georgia"/>
                <a:cs typeface="Georgia"/>
              </a:rPr>
              <a:t>2))+T(1)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4889500" cy="128968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25400" marR="5080" indent="-13335">
              <a:lnSpc>
                <a:spcPct val="145600"/>
              </a:lnSpc>
              <a:spcBef>
                <a:spcPts val="26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100" dirty="0">
                <a:latin typeface="Georgia"/>
                <a:cs typeface="Georgia"/>
              </a:rPr>
              <a:t>(n-</a:t>
            </a:r>
            <a:r>
              <a:rPr sz="1800" b="1" i="1" spc="-114" dirty="0">
                <a:latin typeface="Georgia"/>
                <a:cs typeface="Georgia"/>
              </a:rPr>
              <a:t>2))+T(1) </a:t>
            </a: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2+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63267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660066"/>
                </a:solidFill>
              </a:rPr>
              <a:t>Substitution</a:t>
            </a:r>
            <a:r>
              <a:rPr spc="-45" dirty="0">
                <a:solidFill>
                  <a:srgbClr val="660066"/>
                </a:solidFill>
              </a:rPr>
              <a:t> </a:t>
            </a:r>
            <a:r>
              <a:rPr spc="-10" dirty="0">
                <a:solidFill>
                  <a:srgbClr val="660066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6263" y="1267459"/>
            <a:ext cx="57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883" y="1267459"/>
            <a:ext cx="193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80" dirty="0"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5461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0385" y="1267459"/>
            <a:ext cx="73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2260473"/>
            <a:ext cx="25196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70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1800" b="1" i="1" spc="-55" dirty="0">
                <a:latin typeface="Georgia"/>
                <a:cs typeface="Georgia"/>
              </a:rPr>
              <a:t>T(n-2)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85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T(n-</a:t>
            </a:r>
            <a:r>
              <a:rPr sz="1800" b="1" i="1" spc="-100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0395" y="2260473"/>
            <a:ext cx="652780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25" dirty="0">
                <a:latin typeface="Georgia"/>
                <a:cs typeface="Georgia"/>
              </a:rPr>
              <a:t>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30" dirty="0">
                <a:latin typeface="Georgia"/>
                <a:cs typeface="Georgia"/>
              </a:rPr>
              <a:t>-</a:t>
            </a:r>
            <a:r>
              <a:rPr sz="1800" b="1" i="1" spc="-25" dirty="0">
                <a:latin typeface="Georgia"/>
                <a:cs typeface="Georgia"/>
              </a:rPr>
              <a:t>(2)</a:t>
            </a:r>
            <a:endParaRPr sz="1800" dirty="0">
              <a:latin typeface="Georgia"/>
              <a:cs typeface="Georgia"/>
            </a:endParaRPr>
          </a:p>
          <a:p>
            <a:pPr marL="64135">
              <a:lnSpc>
                <a:spcPct val="100000"/>
              </a:lnSpc>
              <a:spcBef>
                <a:spcPts val="2020"/>
              </a:spcBef>
            </a:pPr>
            <a:r>
              <a:rPr sz="1800" b="1" i="1" spc="-120" dirty="0">
                <a:latin typeface="Georgia"/>
                <a:cs typeface="Georgia"/>
              </a:rPr>
              <a:t>---</a:t>
            </a:r>
            <a:r>
              <a:rPr sz="1800" b="1" i="1" spc="-135" dirty="0">
                <a:latin typeface="Georgia"/>
                <a:cs typeface="Georgia"/>
              </a:rPr>
              <a:t>-</a:t>
            </a:r>
            <a:r>
              <a:rPr sz="1800" b="1" i="1" spc="-140" dirty="0">
                <a:latin typeface="Georgia"/>
                <a:cs typeface="Georgia"/>
              </a:rPr>
              <a:t>(3)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224" y="3363978"/>
            <a:ext cx="4889500" cy="89090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800" b="1" i="1" spc="-10" dirty="0">
                <a:latin typeface="Georgia"/>
                <a:cs typeface="Georgia"/>
              </a:rPr>
              <a:t>T(n)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1)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T(n-</a:t>
            </a:r>
            <a:r>
              <a:rPr sz="1800" b="1" i="1" spc="-25" dirty="0"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dirty="0">
                <a:latin typeface="Georgia"/>
                <a:cs typeface="Georgia"/>
              </a:rPr>
              <a:t>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 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100" dirty="0">
                <a:latin typeface="Georgia"/>
                <a:cs typeface="Georgia"/>
              </a:rPr>
              <a:t>(n-</a:t>
            </a:r>
            <a:r>
              <a:rPr sz="1800" b="1" i="1" spc="-105" dirty="0">
                <a:latin typeface="Georgia"/>
                <a:cs typeface="Georgia"/>
              </a:rPr>
              <a:t>2))+T(1)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025" y="4353864"/>
            <a:ext cx="384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65" dirty="0">
                <a:latin typeface="Georgia"/>
                <a:cs typeface="Georgia"/>
              </a:rPr>
              <a:t>1)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(n-</a:t>
            </a:r>
            <a:r>
              <a:rPr sz="1800" b="1" i="1" spc="-55" dirty="0">
                <a:latin typeface="Georgia"/>
                <a:cs typeface="Georgia"/>
              </a:rPr>
              <a:t>2)</a:t>
            </a:r>
            <a:r>
              <a:rPr sz="1800" b="1" i="1" spc="-1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120" dirty="0">
                <a:latin typeface="Georgia"/>
                <a:cs typeface="Georgia"/>
              </a:rPr>
              <a:t>--</a:t>
            </a:r>
            <a:r>
              <a:rPr sz="1800" b="1" i="1" dirty="0">
                <a:latin typeface="Georgia"/>
                <a:cs typeface="Georgia"/>
              </a:rPr>
              <a:t>-</a:t>
            </a:r>
            <a:r>
              <a:rPr sz="1800" b="1" i="1" spc="-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+</a:t>
            </a:r>
            <a:r>
              <a:rPr sz="1800" b="1" i="1" spc="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2+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40960" y="4359224"/>
            <a:ext cx="645160" cy="224154"/>
          </a:xfrm>
          <a:custGeom>
            <a:avLst/>
            <a:gdLst/>
            <a:ahLst/>
            <a:cxnLst/>
            <a:rect l="l" t="t" r="r" b="b"/>
            <a:pathLst>
              <a:path w="645160" h="224154">
                <a:moveTo>
                  <a:pt x="197231" y="6985"/>
                </a:moveTo>
                <a:lnTo>
                  <a:pt x="194818" y="0"/>
                </a:lnTo>
                <a:lnTo>
                  <a:pt x="182283" y="4508"/>
                </a:lnTo>
                <a:lnTo>
                  <a:pt x="171335" y="11049"/>
                </a:lnTo>
                <a:lnTo>
                  <a:pt x="147802" y="42379"/>
                </a:lnTo>
                <a:lnTo>
                  <a:pt x="139877" y="85242"/>
                </a:lnTo>
                <a:lnTo>
                  <a:pt x="139827" y="86156"/>
                </a:lnTo>
                <a:lnTo>
                  <a:pt x="147802" y="129971"/>
                </a:lnTo>
                <a:lnTo>
                  <a:pt x="171284" y="161201"/>
                </a:lnTo>
                <a:lnTo>
                  <a:pt x="194818" y="172212"/>
                </a:lnTo>
                <a:lnTo>
                  <a:pt x="196977" y="165227"/>
                </a:lnTo>
                <a:lnTo>
                  <a:pt x="187159" y="160883"/>
                </a:lnTo>
                <a:lnTo>
                  <a:pt x="178689" y="154838"/>
                </a:lnTo>
                <a:lnTo>
                  <a:pt x="158127" y="114236"/>
                </a:lnTo>
                <a:lnTo>
                  <a:pt x="155575" y="85242"/>
                </a:lnTo>
                <a:lnTo>
                  <a:pt x="156210" y="70548"/>
                </a:lnTo>
                <a:lnTo>
                  <a:pt x="171538" y="24955"/>
                </a:lnTo>
                <a:lnTo>
                  <a:pt x="187261" y="11315"/>
                </a:lnTo>
                <a:lnTo>
                  <a:pt x="197231" y="6985"/>
                </a:lnTo>
                <a:close/>
              </a:path>
              <a:path w="645160" h="224154">
                <a:moveTo>
                  <a:pt x="629285" y="86156"/>
                </a:moveTo>
                <a:lnTo>
                  <a:pt x="621347" y="42379"/>
                </a:lnTo>
                <a:lnTo>
                  <a:pt x="597852" y="11049"/>
                </a:lnTo>
                <a:lnTo>
                  <a:pt x="574421" y="0"/>
                </a:lnTo>
                <a:lnTo>
                  <a:pt x="572008" y="6985"/>
                </a:lnTo>
                <a:lnTo>
                  <a:pt x="581964" y="11315"/>
                </a:lnTo>
                <a:lnTo>
                  <a:pt x="590511" y="17310"/>
                </a:lnTo>
                <a:lnTo>
                  <a:pt x="611098" y="57162"/>
                </a:lnTo>
                <a:lnTo>
                  <a:pt x="613664" y="85242"/>
                </a:lnTo>
                <a:lnTo>
                  <a:pt x="613016" y="100444"/>
                </a:lnTo>
                <a:lnTo>
                  <a:pt x="603377" y="137629"/>
                </a:lnTo>
                <a:lnTo>
                  <a:pt x="572262" y="165227"/>
                </a:lnTo>
                <a:lnTo>
                  <a:pt x="574421" y="172212"/>
                </a:lnTo>
                <a:lnTo>
                  <a:pt x="607352" y="152666"/>
                </a:lnTo>
                <a:lnTo>
                  <a:pt x="625754" y="116586"/>
                </a:lnTo>
                <a:lnTo>
                  <a:pt x="628396" y="101981"/>
                </a:lnTo>
                <a:lnTo>
                  <a:pt x="629285" y="86156"/>
                </a:lnTo>
                <a:close/>
              </a:path>
              <a:path w="645160" h="224154">
                <a:moveTo>
                  <a:pt x="644652" y="207378"/>
                </a:moveTo>
                <a:lnTo>
                  <a:pt x="0" y="207378"/>
                </a:lnTo>
                <a:lnTo>
                  <a:pt x="0" y="224142"/>
                </a:lnTo>
                <a:lnTo>
                  <a:pt x="644652" y="224142"/>
                </a:lnTo>
                <a:lnTo>
                  <a:pt x="644652" y="20737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885690" y="4232249"/>
            <a:ext cx="862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33333" dirty="0">
                <a:solidFill>
                  <a:srgbClr val="836967"/>
                </a:solidFill>
                <a:latin typeface="Arial MT"/>
                <a:cs typeface="Arial MT"/>
              </a:rPr>
              <a:t>=</a:t>
            </a:r>
            <a:r>
              <a:rPr sz="3000" spc="-15" baseline="-33333" dirty="0">
                <a:solidFill>
                  <a:srgbClr val="836967"/>
                </a:solidFill>
                <a:latin typeface="Arial MT"/>
                <a:cs typeface="Arial MT"/>
              </a:rPr>
              <a:t> </a:t>
            </a:r>
            <a:r>
              <a:rPr sz="1450" spc="105" dirty="0">
                <a:latin typeface="Cambria Math"/>
                <a:cs typeface="Cambria Math"/>
              </a:rPr>
              <a:t>𝑛</a:t>
            </a:r>
            <a:r>
              <a:rPr sz="1450" spc="320" dirty="0">
                <a:latin typeface="Cambria Math"/>
                <a:cs typeface="Cambria Math"/>
              </a:rPr>
              <a:t> </a:t>
            </a:r>
            <a:r>
              <a:rPr sz="1450" spc="-25" dirty="0">
                <a:latin typeface="Cambria Math"/>
                <a:cs typeface="Cambria Math"/>
              </a:rPr>
              <a:t>𝑛+1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7500" y="4578197"/>
            <a:ext cx="13335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-50" dirty="0">
                <a:latin typeface="Cambria Math"/>
                <a:cs typeface="Cambria Math"/>
              </a:rPr>
              <a:t>2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72123" y="4566602"/>
            <a:ext cx="480059" cy="17145"/>
          </a:xfrm>
          <a:custGeom>
            <a:avLst/>
            <a:gdLst/>
            <a:ahLst/>
            <a:cxnLst/>
            <a:rect l="l" t="t" r="r" b="b"/>
            <a:pathLst>
              <a:path w="480059" h="17145">
                <a:moveTo>
                  <a:pt x="480059" y="0"/>
                </a:moveTo>
                <a:lnTo>
                  <a:pt x="0" y="0"/>
                </a:lnTo>
                <a:lnTo>
                  <a:pt x="0" y="16764"/>
                </a:lnTo>
                <a:lnTo>
                  <a:pt x="480059" y="16764"/>
                </a:lnTo>
                <a:lnTo>
                  <a:pt x="480059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6246367" y="4578197"/>
            <a:ext cx="13335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-50" dirty="0">
                <a:latin typeface="Cambria Math"/>
                <a:cs typeface="Cambria Math"/>
              </a:rPr>
              <a:t>2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8632" y="4265167"/>
            <a:ext cx="1717675" cy="447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>
              <a:lnSpc>
                <a:spcPts val="1180"/>
              </a:lnSpc>
              <a:spcBef>
                <a:spcPts val="100"/>
              </a:spcBef>
            </a:pPr>
            <a:r>
              <a:rPr sz="1200" spc="-50" dirty="0">
                <a:latin typeface="Cambria Math"/>
                <a:cs typeface="Cambria Math"/>
              </a:rPr>
              <a:t>2</a:t>
            </a:r>
            <a:endParaRPr sz="1200" dirty="0">
              <a:latin typeface="Cambria Math"/>
              <a:cs typeface="Cambria Math"/>
            </a:endParaRPr>
          </a:p>
          <a:p>
            <a:pPr marL="38100">
              <a:lnSpc>
                <a:spcPts val="2140"/>
              </a:lnSpc>
            </a:pPr>
            <a:r>
              <a:rPr sz="2000" dirty="0">
                <a:latin typeface="Arial MT"/>
                <a:cs typeface="Arial MT"/>
              </a:rPr>
              <a:t>=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175" spc="157" baseline="45977" dirty="0">
                <a:latin typeface="Cambria Math"/>
                <a:cs typeface="Cambria Math"/>
              </a:rPr>
              <a:t>𝑛</a:t>
            </a:r>
            <a:r>
              <a:rPr sz="2175" spc="142" baseline="45977" dirty="0">
                <a:latin typeface="Cambria Math"/>
                <a:cs typeface="Cambria Math"/>
              </a:rPr>
              <a:t>  </a:t>
            </a:r>
            <a:r>
              <a:rPr sz="2175" baseline="45977" dirty="0">
                <a:latin typeface="Cambria Math"/>
                <a:cs typeface="Cambria Math"/>
              </a:rPr>
              <a:t>+𝑛</a:t>
            </a:r>
            <a:r>
              <a:rPr sz="2175" spc="397" baseline="45977" dirty="0">
                <a:latin typeface="Cambria Math"/>
                <a:cs typeface="Cambria Math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i="1" spc="45" dirty="0">
                <a:latin typeface="Georgia"/>
                <a:cs typeface="Georgia"/>
              </a:rPr>
              <a:t>O(n</a:t>
            </a:r>
            <a:r>
              <a:rPr sz="1950" i="1" spc="67" baseline="25641" dirty="0">
                <a:latin typeface="Georgia"/>
                <a:cs typeface="Georgia"/>
              </a:rPr>
              <a:t>2</a:t>
            </a:r>
            <a:r>
              <a:rPr sz="2000" i="1" spc="45" dirty="0">
                <a:latin typeface="Georgia"/>
                <a:cs typeface="Georgia"/>
              </a:rPr>
              <a:t>)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977"/>
            <a:ext cx="9067800" cy="51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7585" y="1006601"/>
            <a:ext cx="3032760" cy="197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000" b="1" i="1" spc="-605" dirty="0">
                <a:latin typeface="Georgia"/>
                <a:cs typeface="Georgia"/>
              </a:rPr>
              <a:t>B</a:t>
            </a:r>
            <a:r>
              <a:rPr sz="2000" b="1" i="1" u="heavy" spc="14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ig</a:t>
            </a:r>
            <a:r>
              <a:rPr sz="2000" b="1" i="1" u="heavy" spc="7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Omega(</a:t>
            </a:r>
            <a:r>
              <a:rPr sz="2000" b="1" u="heavy" spc="-10" dirty="0">
                <a:uFill>
                  <a:solidFill>
                    <a:srgbClr val="EC7C30"/>
                  </a:solidFill>
                </a:uFill>
                <a:latin typeface="Times New Roman"/>
                <a:cs typeface="Times New Roman"/>
              </a:rPr>
              <a:t>Ω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)</a:t>
            </a:r>
            <a:r>
              <a:rPr sz="2000" b="1" i="1" u="heavy" spc="5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000">
              <a:latin typeface="Georgia"/>
              <a:cs typeface="Georgia"/>
            </a:endParaRPr>
          </a:p>
          <a:p>
            <a:pPr marL="25400">
              <a:lnSpc>
                <a:spcPct val="100000"/>
              </a:lnSpc>
            </a:pPr>
            <a:r>
              <a:rPr sz="1800" b="1" i="1" spc="-20" dirty="0">
                <a:latin typeface="Georgia"/>
                <a:cs typeface="Georgia"/>
              </a:rPr>
              <a:t>Let,</a:t>
            </a:r>
            <a:endParaRPr sz="1800">
              <a:latin typeface="Georgia"/>
              <a:cs typeface="Georgia"/>
            </a:endParaRPr>
          </a:p>
          <a:p>
            <a:pPr marL="25400">
              <a:lnSpc>
                <a:spcPct val="100000"/>
              </a:lnSpc>
              <a:spcBef>
                <a:spcPts val="600"/>
              </a:spcBef>
            </a:pPr>
            <a:r>
              <a:rPr sz="1800" b="1" i="1" spc="-40" dirty="0">
                <a:latin typeface="Georgia"/>
                <a:cs typeface="Georgia"/>
              </a:rPr>
              <a:t>f(n)=</a:t>
            </a:r>
            <a:r>
              <a:rPr sz="1800" b="1" i="1" spc="-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3n+2</a:t>
            </a:r>
            <a:endParaRPr sz="1800">
              <a:latin typeface="Georgia"/>
              <a:cs typeface="Georgia"/>
            </a:endParaRPr>
          </a:p>
          <a:p>
            <a:pPr marL="25400">
              <a:lnSpc>
                <a:spcPct val="100000"/>
              </a:lnSpc>
              <a:spcBef>
                <a:spcPts val="600"/>
              </a:spcBef>
            </a:pPr>
            <a:r>
              <a:rPr sz="1800" b="1" i="1" spc="-10" dirty="0">
                <a:latin typeface="Georgia"/>
                <a:cs typeface="Georgia"/>
              </a:rPr>
              <a:t>g(n)=n</a:t>
            </a:r>
            <a:r>
              <a:rPr sz="1800" b="1" i="1" spc="-15" baseline="25462" dirty="0">
                <a:latin typeface="Georgia"/>
                <a:cs typeface="Georgia"/>
              </a:rPr>
              <a:t>2</a:t>
            </a:r>
            <a:endParaRPr sz="1800" baseline="25462">
              <a:latin typeface="Georgia"/>
              <a:cs typeface="Georgia"/>
            </a:endParaRPr>
          </a:p>
          <a:p>
            <a:pPr marL="25400">
              <a:lnSpc>
                <a:spcPct val="100000"/>
              </a:lnSpc>
              <a:spcBef>
                <a:spcPts val="640"/>
              </a:spcBef>
            </a:pP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say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dirty="0">
                <a:latin typeface="Times New Roman"/>
                <a:cs typeface="Times New Roman"/>
              </a:rPr>
              <a:t>Ω</a:t>
            </a:r>
            <a:r>
              <a:rPr sz="1800" b="1" spc="70" dirty="0">
                <a:latin typeface="Times New Roman"/>
                <a:cs typeface="Times New Roman"/>
              </a:rPr>
              <a:t> </a:t>
            </a:r>
            <a:r>
              <a:rPr sz="1800" b="1" i="1" spc="-80" dirty="0">
                <a:latin typeface="Georgia"/>
                <a:cs typeface="Georgia"/>
              </a:rPr>
              <a:t>(g(n))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2795" y="3058032"/>
            <a:ext cx="3732529" cy="2870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  <a:tabLst>
                <a:tab pos="1600200" algn="l"/>
              </a:tabLst>
            </a:pP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15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dirty="0">
                <a:latin typeface="Georgia"/>
                <a:cs typeface="Georgia"/>
              </a:rPr>
              <a:t> ≤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f(n)</a:t>
            </a:r>
            <a:r>
              <a:rPr sz="1800" b="1" i="1" dirty="0">
                <a:latin typeface="Georgia"/>
                <a:cs typeface="Georgia"/>
              </a:rPr>
              <a:t>	for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c&gt;0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8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baseline="-20833" dirty="0">
                <a:latin typeface="Georgia"/>
                <a:cs typeface="Georgia"/>
              </a:rPr>
              <a:t>0</a:t>
            </a:r>
            <a:r>
              <a:rPr sz="1800" b="1" i="1" spc="345" baseline="-20833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≥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85" y="3310696"/>
            <a:ext cx="4338955" cy="16224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5"/>
              </a:spcBef>
            </a:pPr>
            <a:r>
              <a:rPr sz="1800" b="1" i="1" dirty="0">
                <a:latin typeface="Georgia"/>
                <a:cs typeface="Georgia"/>
              </a:rPr>
              <a:t>Putting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above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eqn</a:t>
            </a:r>
            <a:endParaRPr sz="180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800" b="1" i="1" dirty="0">
                <a:latin typeface="Georgia"/>
                <a:cs typeface="Georgia"/>
              </a:rPr>
              <a:t>c.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100" dirty="0">
                <a:latin typeface="Georgia"/>
                <a:cs typeface="Georgia"/>
              </a:rPr>
              <a:t>3n+2</a:t>
            </a:r>
            <a:r>
              <a:rPr sz="1800" b="1" i="1" spc="-90" dirty="0">
                <a:latin typeface="Georgia"/>
                <a:cs typeface="Georgia"/>
              </a:rPr>
              <a:t> </a:t>
            </a:r>
            <a:r>
              <a:rPr sz="1800" b="1" i="1" spc="90" dirty="0">
                <a:latin typeface="Georgia"/>
                <a:cs typeface="Georgia"/>
              </a:rPr>
              <a:t>……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>
              <a:latin typeface="Georgia"/>
              <a:cs typeface="Georgia"/>
            </a:endParaRPr>
          </a:p>
          <a:p>
            <a:pPr marL="12700" marR="5080" algn="just">
              <a:lnSpc>
                <a:spcPct val="100000"/>
              </a:lnSpc>
              <a:spcBef>
                <a:spcPts val="565"/>
              </a:spcBef>
            </a:pPr>
            <a:r>
              <a:rPr sz="1800" b="1" i="1" dirty="0">
                <a:latin typeface="Georgia"/>
                <a:cs typeface="Georgia"/>
              </a:rPr>
              <a:t>Lets</a:t>
            </a:r>
            <a:r>
              <a:rPr sz="1800" b="1" i="1" spc="26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take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n=1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now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254" dirty="0">
                <a:latin typeface="Georgia"/>
                <a:cs typeface="Georgia"/>
              </a:rPr>
              <a:t>  </a:t>
            </a:r>
            <a:r>
              <a:rPr sz="1800" b="1" i="1" spc="-20" dirty="0">
                <a:latin typeface="Georgia"/>
                <a:cs typeface="Georgia"/>
              </a:rPr>
              <a:t>will </a:t>
            </a:r>
            <a:r>
              <a:rPr sz="1800" b="1" i="1" dirty="0">
                <a:latin typeface="Georgia"/>
                <a:cs typeface="Georgia"/>
              </a:rPr>
              <a:t>check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condition</a:t>
            </a:r>
            <a:r>
              <a:rPr sz="1800" b="1" i="1" spc="6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55" dirty="0">
                <a:latin typeface="Georgia"/>
                <a:cs typeface="Georgia"/>
              </a:rPr>
              <a:t>  </a:t>
            </a:r>
            <a:r>
              <a:rPr sz="1800" b="1" i="1" spc="-20" dirty="0">
                <a:latin typeface="Georgia"/>
                <a:cs typeface="Georgia"/>
              </a:rPr>
              <a:t>true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changing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values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7870" y="164996"/>
            <a:ext cx="6282230" cy="640945"/>
          </a:xfrm>
          <a:prstGeom prst="rect">
            <a:avLst/>
          </a:prstGeom>
        </p:spPr>
        <p:txBody>
          <a:bodyPr vert="horz" wrap="square" lIns="0" tIns="177546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2669" y="1012063"/>
            <a:ext cx="36518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2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this</a:t>
            </a:r>
            <a:r>
              <a:rPr sz="1800" b="1" i="1" spc="19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1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not</a:t>
            </a:r>
            <a:r>
              <a:rPr sz="1800" b="1" i="1" spc="1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find</a:t>
            </a:r>
            <a:r>
              <a:rPr sz="1800" b="1" i="1" spc="1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any</a:t>
            </a:r>
            <a:r>
              <a:rPr sz="1800" b="1" i="1" spc="204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 </a:t>
            </a:r>
            <a:r>
              <a:rPr sz="1800" b="1" i="1" dirty="0">
                <a:latin typeface="Georgia"/>
                <a:cs typeface="Georgia"/>
              </a:rPr>
              <a:t>value</a:t>
            </a:r>
            <a:r>
              <a:rPr sz="1800" b="1" i="1" spc="455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which</a:t>
            </a:r>
            <a:r>
              <a:rPr sz="1800" b="1" i="1" spc="465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satisfy</a:t>
            </a:r>
            <a:r>
              <a:rPr sz="1800" b="1" i="1" spc="455" dirty="0">
                <a:latin typeface="Georgia"/>
                <a:cs typeface="Georgia"/>
              </a:rPr>
              <a:t>   </a:t>
            </a:r>
            <a:r>
              <a:rPr sz="1800" b="1" i="1" spc="-25" dirty="0">
                <a:latin typeface="Georgia"/>
                <a:cs typeface="Georgia"/>
              </a:rPr>
              <a:t>the </a:t>
            </a:r>
            <a:r>
              <a:rPr sz="1800" b="1" i="1" spc="-10" dirty="0">
                <a:latin typeface="Georgia"/>
                <a:cs typeface="Georgia"/>
              </a:rPr>
              <a:t>condition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9050" y="2261997"/>
            <a:ext cx="136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200" algn="l"/>
              </a:tabLst>
            </a:pPr>
            <a:r>
              <a:rPr sz="1800" b="1" i="1" spc="-25" dirty="0">
                <a:latin typeface="Georgia"/>
                <a:cs typeface="Georgia"/>
              </a:rPr>
              <a:t>say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that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6190" y="3237738"/>
            <a:ext cx="1388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</a:tabLst>
            </a:pPr>
            <a:r>
              <a:rPr sz="1800" b="1" i="1" spc="-25" dirty="0">
                <a:latin typeface="Georgia"/>
                <a:cs typeface="Georgia"/>
              </a:rPr>
              <a:t>not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lower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9169" y="2261997"/>
            <a:ext cx="2106295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755650" algn="l"/>
                <a:tab pos="1508125" algn="l"/>
              </a:tabLst>
            </a:pPr>
            <a:r>
              <a:rPr sz="1800" b="1" i="1" spc="-25" dirty="0">
                <a:latin typeface="Georgia"/>
                <a:cs typeface="Georgia"/>
              </a:rPr>
              <a:t>So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5" dirty="0">
                <a:latin typeface="Georgia"/>
                <a:cs typeface="Georgia"/>
              </a:rPr>
              <a:t>we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5" dirty="0">
                <a:latin typeface="Georgia"/>
                <a:cs typeface="Georgia"/>
              </a:rPr>
              <a:t>can</a:t>
            </a:r>
            <a:endParaRPr sz="18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  <a:spcBef>
                <a:spcPts val="35"/>
              </a:spcBef>
              <a:tabLst>
                <a:tab pos="647065" algn="l"/>
              </a:tabLst>
            </a:pPr>
            <a:r>
              <a:rPr sz="1800" b="1" i="1" spc="-20" dirty="0">
                <a:latin typeface="Georgia"/>
                <a:cs typeface="Georgia"/>
              </a:rPr>
              <a:t>f(n)</a:t>
            </a:r>
            <a:r>
              <a:rPr sz="1800" b="1" i="1" dirty="0">
                <a:latin typeface="Georgia"/>
                <a:cs typeface="Georgia"/>
              </a:rPr>
              <a:t>	≠ </a:t>
            </a:r>
            <a:r>
              <a:rPr sz="1800" b="1" spc="-10" dirty="0">
                <a:latin typeface="Times New Roman"/>
                <a:cs typeface="Times New Roman"/>
              </a:rPr>
              <a:t>Ω</a:t>
            </a:r>
            <a:r>
              <a:rPr sz="1800" b="1" i="1" spc="-10" dirty="0">
                <a:latin typeface="Georgia"/>
                <a:cs typeface="Georgia"/>
              </a:rPr>
              <a:t>(g(n))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8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  <a:tabLst>
                <a:tab pos="1167130" algn="l"/>
                <a:tab pos="1866900" algn="l"/>
              </a:tabLst>
            </a:pPr>
            <a:r>
              <a:rPr sz="1800" b="1" i="1" spc="-10" dirty="0">
                <a:latin typeface="Georgia"/>
                <a:cs typeface="Georgia"/>
              </a:rPr>
              <a:t>Means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0" dirty="0">
                <a:latin typeface="Georgia"/>
                <a:cs typeface="Georgia"/>
              </a:rPr>
              <a:t>f(n)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5" dirty="0">
                <a:latin typeface="Georgia"/>
                <a:cs typeface="Georgia"/>
              </a:rPr>
              <a:t>is</a:t>
            </a:r>
            <a:endParaRPr sz="18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bounded </a:t>
            </a:r>
            <a:r>
              <a:rPr sz="1800" b="1" i="1" spc="-25" dirty="0">
                <a:latin typeface="Georgia"/>
                <a:cs typeface="Georgia"/>
              </a:rPr>
              <a:t>n</a:t>
            </a:r>
            <a:r>
              <a:rPr sz="1800" b="1" i="1" spc="-37" baseline="25462" dirty="0">
                <a:latin typeface="Georgia"/>
                <a:cs typeface="Georgia"/>
              </a:rPr>
              <a:t>2</a:t>
            </a:r>
            <a:endParaRPr sz="1800" baseline="25462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27269" y="4213352"/>
            <a:ext cx="3702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But</a:t>
            </a:r>
            <a:r>
              <a:rPr sz="1800" b="1" i="1" spc="4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it</a:t>
            </a:r>
            <a:r>
              <a:rPr sz="1800" b="1" i="1" spc="459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4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be</a:t>
            </a:r>
            <a:r>
              <a:rPr sz="1800" b="1" i="1" spc="4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upper</a:t>
            </a:r>
            <a:r>
              <a:rPr sz="1800" b="1" i="1" spc="45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bounded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</a:t>
            </a:r>
            <a:r>
              <a:rPr sz="1800" b="1" i="1" spc="-37" baseline="25462" dirty="0">
                <a:latin typeface="Georgia"/>
                <a:cs typeface="Georgia"/>
              </a:rPr>
              <a:t>2</a:t>
            </a:r>
            <a:endParaRPr sz="1800" baseline="25462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4876" y="289424"/>
            <a:ext cx="579424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Topics</a:t>
            </a:r>
            <a:r>
              <a:rPr sz="3600" spc="9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to</a:t>
            </a:r>
            <a:r>
              <a:rPr sz="3600" spc="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be</a:t>
            </a:r>
            <a:r>
              <a:rPr sz="3600" spc="1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covered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896152"/>
            <a:ext cx="3507740" cy="16363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2915" lvl="1" indent="-450215">
              <a:lnSpc>
                <a:spcPct val="100000"/>
              </a:lnSpc>
              <a:spcBef>
                <a:spcPts val="860"/>
              </a:spcBef>
              <a:buSzPct val="120000"/>
              <a:buAutoNum type="arabicPeriod"/>
              <a:tabLst>
                <a:tab pos="462915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Recurrences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4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Substitution</a:t>
            </a:r>
            <a:r>
              <a:rPr sz="2000" b="1" i="1" spc="-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Recursion</a:t>
            </a:r>
            <a:r>
              <a:rPr sz="2000" b="1" i="1" spc="1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Tree</a:t>
            </a:r>
            <a:r>
              <a:rPr sz="2000" b="1" i="1" spc="14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Master</a:t>
            </a:r>
            <a:r>
              <a:rPr sz="2000" b="1" i="1" spc="32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75888"/>
            <a:ext cx="5641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25269" y="154330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12950" y="1226311"/>
            <a:ext cx="1701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2094" y="1558543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1398523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3283" y="1754835"/>
            <a:ext cx="371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2520" y="1316641"/>
            <a:ext cx="736600" cy="7385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65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85096"/>
            <a:ext cx="5870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25269" y="154330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012950" y="1226311"/>
            <a:ext cx="1701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2094" y="1558543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883" y="1398523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3283" y="1754835"/>
            <a:ext cx="371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2520" y="1316641"/>
            <a:ext cx="736600" cy="7385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65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883" y="2399538"/>
            <a:ext cx="754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doing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‘c’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amount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work</a:t>
            </a:r>
            <a:r>
              <a:rPr sz="1800" b="1" i="1" spc="9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produce</a:t>
            </a:r>
            <a:r>
              <a:rPr sz="1800" b="1" i="1" spc="9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2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problems</a:t>
            </a:r>
            <a:r>
              <a:rPr sz="1800" b="1" i="1" spc="8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with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800" b="1" i="1" dirty="0">
                <a:latin typeface="Georgia"/>
                <a:cs typeface="Georgia"/>
              </a:rPr>
              <a:t>smaller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set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inputs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each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input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size</a:t>
            </a:r>
            <a:r>
              <a:rPr sz="1800" b="1" i="1" spc="10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reduced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14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n/2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7768" y="381922"/>
            <a:ext cx="5641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9233" y="1162304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24" y="1002284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0424" y="135890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4700" y="1923288"/>
            <a:ext cx="62357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T(n)</a:t>
            </a:r>
            <a:endParaRPr sz="16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7768" y="404876"/>
            <a:ext cx="5641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9233" y="1162304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24" y="1002284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0424" y="135890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7767" y="1892807"/>
            <a:ext cx="29591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6312" y="365583"/>
            <a:ext cx="5946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9233" y="1162304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24" y="1002284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0424" y="135890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03882" y="2274570"/>
            <a:ext cx="3200400" cy="685800"/>
          </a:xfrm>
          <a:custGeom>
            <a:avLst/>
            <a:gdLst/>
            <a:ahLst/>
            <a:cxnLst/>
            <a:rect l="l" t="t" r="r" b="b"/>
            <a:pathLst>
              <a:path w="3200400" h="685800">
                <a:moveTo>
                  <a:pt x="1524000" y="0"/>
                </a:moveTo>
                <a:lnTo>
                  <a:pt x="0" y="685800"/>
                </a:lnTo>
              </a:path>
              <a:path w="3200400" h="685800">
                <a:moveTo>
                  <a:pt x="1524000" y="0"/>
                </a:moveTo>
                <a:lnTo>
                  <a:pt x="3200400" y="685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583436" y="2671572"/>
            <a:ext cx="866140" cy="3371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25"/>
              </a:spcBef>
            </a:pP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T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/2)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4315" y="2654807"/>
            <a:ext cx="84772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T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/2)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7767" y="1892807"/>
            <a:ext cx="29591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0394" y="444145"/>
            <a:ext cx="5718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9233" y="1162304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24" y="1002284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0424" y="135890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03882" y="2274570"/>
            <a:ext cx="3200400" cy="685800"/>
          </a:xfrm>
          <a:custGeom>
            <a:avLst/>
            <a:gdLst/>
            <a:ahLst/>
            <a:cxnLst/>
            <a:rect l="l" t="t" r="r" b="b"/>
            <a:pathLst>
              <a:path w="3200400" h="685800">
                <a:moveTo>
                  <a:pt x="1524000" y="0"/>
                </a:moveTo>
                <a:lnTo>
                  <a:pt x="0" y="685800"/>
                </a:lnTo>
              </a:path>
              <a:path w="3200400" h="685800">
                <a:moveTo>
                  <a:pt x="1524000" y="0"/>
                </a:moveTo>
                <a:lnTo>
                  <a:pt x="3200400" y="685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866900" y="2671572"/>
            <a:ext cx="297180" cy="3371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7111" y="2654807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7767" y="1892807"/>
            <a:ext cx="29591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1357" y="354863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9233" y="1162304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24" y="1002284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0424" y="135890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5361" y="2426970"/>
            <a:ext cx="3200400" cy="685800"/>
          </a:xfrm>
          <a:custGeom>
            <a:avLst/>
            <a:gdLst/>
            <a:ahLst/>
            <a:cxnLst/>
            <a:rect l="l" t="t" r="r" b="b"/>
            <a:pathLst>
              <a:path w="3200400" h="685800">
                <a:moveTo>
                  <a:pt x="1524000" y="0"/>
                </a:moveTo>
                <a:lnTo>
                  <a:pt x="0" y="685800"/>
                </a:lnTo>
              </a:path>
              <a:path w="3200400" h="685800">
                <a:moveTo>
                  <a:pt x="1524000" y="0"/>
                </a:moveTo>
                <a:lnTo>
                  <a:pt x="3200400" y="685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889247" y="2045207"/>
            <a:ext cx="29591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21357" y="3112770"/>
            <a:ext cx="4876800" cy="838200"/>
          </a:xfrm>
          <a:custGeom>
            <a:avLst/>
            <a:gdLst/>
            <a:ahLst/>
            <a:cxnLst/>
            <a:rect l="l" t="t" r="r" b="b"/>
            <a:pathLst>
              <a:path w="4876800" h="838200">
                <a:moveTo>
                  <a:pt x="838200" y="0"/>
                </a:moveTo>
                <a:lnTo>
                  <a:pt x="0" y="838200"/>
                </a:lnTo>
              </a:path>
              <a:path w="4876800" h="838200">
                <a:moveTo>
                  <a:pt x="3962400" y="0"/>
                </a:moveTo>
                <a:lnTo>
                  <a:pt x="3124200" y="838200"/>
                </a:lnTo>
              </a:path>
              <a:path w="4876800" h="838200">
                <a:moveTo>
                  <a:pt x="3962400" y="0"/>
                </a:moveTo>
                <a:lnTo>
                  <a:pt x="4876800" y="838200"/>
                </a:lnTo>
              </a:path>
              <a:path w="4876800" h="838200">
                <a:moveTo>
                  <a:pt x="838200" y="0"/>
                </a:moveTo>
                <a:lnTo>
                  <a:pt x="1752600" y="8382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325623" y="28239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7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7359" y="2807207"/>
            <a:ext cx="29591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7675" y="3645408"/>
            <a:ext cx="7943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T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3116" y="3645408"/>
            <a:ext cx="86614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35"/>
              </a:spcBef>
            </a:pP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T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3023" y="3643884"/>
            <a:ext cx="86614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35"/>
              </a:spcBef>
            </a:pP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T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33515" y="3643884"/>
            <a:ext cx="86614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35"/>
              </a:spcBef>
            </a:pP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T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1899" y="314401"/>
            <a:ext cx="6251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9233" y="1162304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24" y="1002284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0424" y="135890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563" y="4125353"/>
            <a:ext cx="71856" cy="15739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0138" y="322334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563" y="4125353"/>
            <a:ext cx="71856" cy="15739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78858" y="1053846"/>
            <a:ext cx="4391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14" dirty="0">
                <a:latin typeface="Georgia"/>
                <a:cs typeface="Georgia"/>
              </a:rPr>
              <a:t>Total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amount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done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1200" y="80010"/>
            <a:ext cx="5797296" cy="891540"/>
          </a:xfrm>
          <a:prstGeom prst="rect">
            <a:avLst/>
          </a:prstGeom>
        </p:spPr>
        <p:txBody>
          <a:bodyPr vert="horz" wrap="square" lIns="0" tIns="130937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3653" y="1764284"/>
            <a:ext cx="3230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22985" algn="l"/>
                <a:tab pos="2129155" algn="l"/>
                <a:tab pos="2794000" algn="l"/>
              </a:tabLst>
            </a:pPr>
            <a:r>
              <a:rPr lang="en-US" sz="2000" b="1" i="1" dirty="0" smtClean="0">
                <a:latin typeface="Georgia"/>
                <a:cs typeface="Georgia"/>
              </a:rPr>
              <a:t>both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10" dirty="0">
                <a:latin typeface="Georgia"/>
                <a:cs typeface="Georgia"/>
              </a:rPr>
              <a:t>bound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for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5" dirty="0">
                <a:latin typeface="Georgia"/>
                <a:cs typeface="Georgia"/>
              </a:rPr>
              <a:t>the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85" y="1006601"/>
            <a:ext cx="4657090" cy="14112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Theta(</a:t>
            </a:r>
            <a:r>
              <a:rPr sz="2000" b="1" spc="-10" dirty="0">
                <a:latin typeface="Times New Roman"/>
                <a:cs typeface="Times New Roman"/>
              </a:rPr>
              <a:t>θ</a:t>
            </a:r>
            <a:r>
              <a:rPr sz="2000" b="1" i="1" spc="-10" dirty="0">
                <a:latin typeface="Georgia"/>
                <a:cs typeface="Georgia"/>
              </a:rPr>
              <a:t>)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2000" dirty="0">
              <a:latin typeface="Georgia"/>
              <a:cs typeface="Georgia"/>
            </a:endParaRPr>
          </a:p>
          <a:p>
            <a:pPr marL="355600" marR="5080" indent="-342900">
              <a:lnSpc>
                <a:spcPct val="100000"/>
              </a:lnSpc>
              <a:buClr>
                <a:srgbClr val="EC7C30"/>
              </a:buClr>
              <a:buSzPct val="95000"/>
              <a:buFont typeface="Wingdings"/>
              <a:buChar char=""/>
              <a:tabLst>
                <a:tab pos="355600" algn="l"/>
                <a:tab pos="1078865" algn="l"/>
                <a:tab pos="2275840" algn="l"/>
                <a:tab pos="3702685" algn="l"/>
              </a:tabLst>
            </a:pPr>
            <a:r>
              <a:rPr sz="2000" b="1" i="1" spc="-25" dirty="0">
                <a:latin typeface="Georgia"/>
                <a:cs typeface="Georgia"/>
              </a:rPr>
              <a:t>Big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lang="en-US" sz="2000" b="1" i="1" spc="-10" dirty="0" smtClean="0">
                <a:latin typeface="Georgia"/>
                <a:cs typeface="Georgia"/>
              </a:rPr>
              <a:t>Theta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10" dirty="0">
                <a:latin typeface="Georgia"/>
                <a:cs typeface="Georgia"/>
              </a:rPr>
              <a:t>notation</a:t>
            </a:r>
            <a:r>
              <a:rPr sz="2000" b="1" i="1" dirty="0">
                <a:latin typeface="Georgia"/>
                <a:cs typeface="Georgia"/>
              </a:rPr>
              <a:t>	</a:t>
            </a:r>
            <a:r>
              <a:rPr sz="2000" b="1" i="1" spc="-20" dirty="0">
                <a:latin typeface="Georgia"/>
                <a:cs typeface="Georgia"/>
              </a:rPr>
              <a:t>defines </a:t>
            </a:r>
            <a:r>
              <a:rPr sz="2000" b="1" i="1" spc="-10" dirty="0">
                <a:latin typeface="Georgia"/>
                <a:cs typeface="Georgia"/>
              </a:rPr>
              <a:t>algorithm</a:t>
            </a:r>
            <a:r>
              <a:rPr sz="2000" b="1" i="1" spc="-10" dirty="0" smtClean="0">
                <a:latin typeface="Georgia"/>
                <a:cs typeface="Georgia"/>
              </a:rPr>
              <a:t>.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285" y="2449779"/>
            <a:ext cx="8133715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355600" algn="l"/>
              </a:tabLst>
            </a:pPr>
            <a:r>
              <a:rPr lang="en-US" sz="2000" b="1" i="1" dirty="0" smtClean="0">
                <a:latin typeface="Georgia"/>
                <a:cs typeface="Georgia"/>
              </a:rPr>
              <a:t>This is Average Case Scenario 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355600" algn="l"/>
              </a:tabLst>
            </a:pPr>
            <a:r>
              <a:rPr sz="2000" b="1" i="1" dirty="0" smtClean="0">
                <a:latin typeface="Georgia"/>
                <a:cs typeface="Georgia"/>
              </a:rPr>
              <a:t>It</a:t>
            </a:r>
            <a:r>
              <a:rPr sz="2000" b="1" i="1" spc="30" dirty="0" smtClean="0">
                <a:latin typeface="Georgia"/>
                <a:cs typeface="Georgia"/>
              </a:rPr>
              <a:t>  </a:t>
            </a:r>
            <a:r>
              <a:rPr sz="2000" b="1" i="1" dirty="0" smtClean="0">
                <a:latin typeface="Georgia"/>
                <a:cs typeface="Georgia"/>
              </a:rPr>
              <a:t>means</a:t>
            </a:r>
            <a:r>
              <a:rPr sz="2000" b="1" i="1" spc="40" dirty="0" smtClean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the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running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35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algorithm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cannot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be</a:t>
            </a:r>
            <a:r>
              <a:rPr sz="2000" b="1" i="1" spc="30" dirty="0">
                <a:latin typeface="Georgia"/>
                <a:cs typeface="Georgia"/>
              </a:rPr>
              <a:t>  </a:t>
            </a:r>
            <a:r>
              <a:rPr sz="2000" b="1" i="1" spc="-30" dirty="0">
                <a:latin typeface="Georgia"/>
                <a:cs typeface="Georgia"/>
              </a:rPr>
              <a:t>less </a:t>
            </a:r>
            <a:r>
              <a:rPr sz="2000" b="1" i="1" dirty="0">
                <a:latin typeface="Georgia"/>
                <a:cs typeface="Georgia"/>
              </a:rPr>
              <a:t>than</a:t>
            </a:r>
            <a:r>
              <a:rPr sz="2000" b="1" i="1" spc="3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or</a:t>
            </a:r>
            <a:r>
              <a:rPr sz="2000" b="1" i="1" spc="3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greater</a:t>
            </a:r>
            <a:r>
              <a:rPr sz="2000" b="1" i="1" spc="3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than</a:t>
            </a:r>
            <a:r>
              <a:rPr sz="2000" b="1" i="1" spc="3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its</a:t>
            </a:r>
            <a:r>
              <a:rPr sz="2000" b="1" i="1" spc="33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asymptotic</a:t>
            </a:r>
            <a:r>
              <a:rPr sz="2000" b="1" i="1" spc="3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tight</a:t>
            </a:r>
            <a:r>
              <a:rPr sz="2000" b="1" i="1" spc="3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bound</a:t>
            </a:r>
            <a:r>
              <a:rPr sz="2000" b="1" i="1" spc="3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3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any </a:t>
            </a:r>
            <a:r>
              <a:rPr sz="2000" b="1" i="1" dirty="0">
                <a:latin typeface="Georgia"/>
                <a:cs typeface="Georgia"/>
              </a:rPr>
              <a:t>random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sequence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60" dirty="0">
                <a:latin typeface="Georgia"/>
                <a:cs typeface="Georgia"/>
              </a:rPr>
              <a:t> </a:t>
            </a:r>
            <a:r>
              <a:rPr sz="2000" b="1" i="1" spc="-20" dirty="0">
                <a:latin typeface="Georgia"/>
                <a:cs typeface="Georgia"/>
              </a:rPr>
              <a:t>data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937" y="1389125"/>
            <a:ext cx="1997710" cy="0"/>
          </a:xfrm>
          <a:custGeom>
            <a:avLst/>
            <a:gdLst/>
            <a:ahLst/>
            <a:cxnLst/>
            <a:rect l="l" t="t" r="r" b="b"/>
            <a:pathLst>
              <a:path w="1997710">
                <a:moveTo>
                  <a:pt x="0" y="0"/>
                </a:moveTo>
                <a:lnTo>
                  <a:pt x="1997583" y="0"/>
                </a:lnTo>
              </a:path>
            </a:pathLst>
          </a:custGeom>
          <a:ln w="444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2148" y="442180"/>
            <a:ext cx="6027927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6563" y="2089213"/>
            <a:ext cx="5934075" cy="2193925"/>
            <a:chOff x="1256563" y="2089213"/>
            <a:chExt cx="5934075" cy="219392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63" y="4125353"/>
              <a:ext cx="71856" cy="1573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9748" y="2093976"/>
              <a:ext cx="3106420" cy="24765"/>
            </a:xfrm>
            <a:custGeom>
              <a:avLst/>
              <a:gdLst/>
              <a:ahLst/>
              <a:cxnLst/>
              <a:rect l="l" t="t" r="r" b="b"/>
              <a:pathLst>
                <a:path w="3106420" h="24764">
                  <a:moveTo>
                    <a:pt x="0" y="0"/>
                  </a:moveTo>
                  <a:lnTo>
                    <a:pt x="3105911" y="24384"/>
                  </a:lnTo>
                </a:path>
              </a:pathLst>
            </a:custGeom>
            <a:ln w="9525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159" y="1959864"/>
            <a:ext cx="32512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6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8858" y="1053846"/>
            <a:ext cx="4391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14" dirty="0">
                <a:latin typeface="Georgia"/>
                <a:cs typeface="Georgia"/>
              </a:rPr>
              <a:t>Total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amount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done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9551" y="376175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6563" y="2089213"/>
            <a:ext cx="5987415" cy="2193925"/>
            <a:chOff x="1256563" y="2089213"/>
            <a:chExt cx="5987415" cy="219392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63" y="4125353"/>
              <a:ext cx="71856" cy="1573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9748" y="2093976"/>
              <a:ext cx="3159760" cy="680085"/>
            </a:xfrm>
            <a:custGeom>
              <a:avLst/>
              <a:gdLst/>
              <a:ahLst/>
              <a:cxnLst/>
              <a:rect l="l" t="t" r="r" b="b"/>
              <a:pathLst>
                <a:path w="3159759" h="680085">
                  <a:moveTo>
                    <a:pt x="0" y="0"/>
                  </a:moveTo>
                  <a:lnTo>
                    <a:pt x="3105911" y="24384"/>
                  </a:lnTo>
                </a:path>
                <a:path w="3159759" h="680085">
                  <a:moveTo>
                    <a:pt x="1632203" y="664463"/>
                  </a:moveTo>
                  <a:lnTo>
                    <a:pt x="3159252" y="679704"/>
                  </a:lnTo>
                </a:path>
              </a:pathLst>
            </a:custGeom>
            <a:ln w="9525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159" y="194919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28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8858" y="1053846"/>
            <a:ext cx="4391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14" dirty="0">
                <a:latin typeface="Georgia"/>
                <a:cs typeface="Georgia"/>
              </a:rPr>
              <a:t>Total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amount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done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6159" y="2622804"/>
            <a:ext cx="472440" cy="34036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7768" y="329192"/>
            <a:ext cx="6327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6563" y="2089213"/>
            <a:ext cx="5987415" cy="2193925"/>
            <a:chOff x="1256563" y="2089213"/>
            <a:chExt cx="5987415" cy="219392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63" y="4125353"/>
              <a:ext cx="71856" cy="1573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9748" y="2093976"/>
              <a:ext cx="3159760" cy="1407160"/>
            </a:xfrm>
            <a:custGeom>
              <a:avLst/>
              <a:gdLst/>
              <a:ahLst/>
              <a:cxnLst/>
              <a:rect l="l" t="t" r="r" b="b"/>
              <a:pathLst>
                <a:path w="3159759" h="1407160">
                  <a:moveTo>
                    <a:pt x="0" y="0"/>
                  </a:moveTo>
                  <a:lnTo>
                    <a:pt x="3105911" y="24384"/>
                  </a:lnTo>
                </a:path>
                <a:path w="3159759" h="1407160">
                  <a:moveTo>
                    <a:pt x="1632203" y="664463"/>
                  </a:moveTo>
                  <a:lnTo>
                    <a:pt x="3159252" y="679704"/>
                  </a:lnTo>
                </a:path>
                <a:path w="3159759" h="1407160">
                  <a:moveTo>
                    <a:pt x="2659379" y="1406652"/>
                  </a:moveTo>
                  <a:lnTo>
                    <a:pt x="3105911" y="1391412"/>
                  </a:lnTo>
                </a:path>
              </a:pathLst>
            </a:custGeom>
            <a:ln w="9525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159" y="194919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28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8858" y="1053846"/>
            <a:ext cx="4391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14" dirty="0">
                <a:latin typeface="Georgia"/>
                <a:cs typeface="Georgia"/>
              </a:rPr>
              <a:t>Total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amount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done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6159" y="2622804"/>
            <a:ext cx="472440" cy="34036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6159" y="333603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853" y="362376"/>
            <a:ext cx="6480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6563" y="2089213"/>
            <a:ext cx="5987415" cy="2240915"/>
            <a:chOff x="1256563" y="2089213"/>
            <a:chExt cx="5987415" cy="224091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63" y="4125353"/>
              <a:ext cx="71856" cy="1573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9748" y="2093976"/>
              <a:ext cx="3159760" cy="2231390"/>
            </a:xfrm>
            <a:custGeom>
              <a:avLst/>
              <a:gdLst/>
              <a:ahLst/>
              <a:cxnLst/>
              <a:rect l="l" t="t" r="r" b="b"/>
              <a:pathLst>
                <a:path w="3159759" h="2231390">
                  <a:moveTo>
                    <a:pt x="0" y="0"/>
                  </a:moveTo>
                  <a:lnTo>
                    <a:pt x="3105911" y="24384"/>
                  </a:lnTo>
                </a:path>
                <a:path w="3159759" h="2231390">
                  <a:moveTo>
                    <a:pt x="1632203" y="664463"/>
                  </a:moveTo>
                  <a:lnTo>
                    <a:pt x="3159252" y="679704"/>
                  </a:lnTo>
                </a:path>
                <a:path w="3159759" h="2231390">
                  <a:moveTo>
                    <a:pt x="2659379" y="1406652"/>
                  </a:moveTo>
                  <a:lnTo>
                    <a:pt x="3105911" y="1391412"/>
                  </a:lnTo>
                </a:path>
                <a:path w="3159759" h="2231390">
                  <a:moveTo>
                    <a:pt x="0" y="2206752"/>
                  </a:moveTo>
                  <a:lnTo>
                    <a:pt x="3105911" y="2231136"/>
                  </a:lnTo>
                </a:path>
              </a:pathLst>
            </a:custGeom>
            <a:ln w="9525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159" y="194919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28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8858" y="1053846"/>
            <a:ext cx="4391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14" dirty="0">
                <a:latin typeface="Georgia"/>
                <a:cs typeface="Georgia"/>
              </a:rPr>
              <a:t>Total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amount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done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6159" y="2622804"/>
            <a:ext cx="472440" cy="34036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6159" y="333603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6159" y="4155947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8854"/>
            <a:ext cx="6632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279142"/>
            <a:ext cx="5317490" cy="2580640"/>
          </a:xfrm>
          <a:custGeom>
            <a:avLst/>
            <a:gdLst/>
            <a:ahLst/>
            <a:cxnLst/>
            <a:rect l="l" t="t" r="r" b="b"/>
            <a:pathLst>
              <a:path w="5317490" h="2580640">
                <a:moveTo>
                  <a:pt x="2802636" y="0"/>
                </a:moveTo>
                <a:lnTo>
                  <a:pt x="1304544" y="595883"/>
                </a:lnTo>
              </a:path>
              <a:path w="5317490" h="2580640">
                <a:moveTo>
                  <a:pt x="2802636" y="0"/>
                </a:moveTo>
                <a:lnTo>
                  <a:pt x="4448556" y="595883"/>
                </a:lnTo>
              </a:path>
              <a:path w="5317490" h="2580640">
                <a:moveTo>
                  <a:pt x="524256" y="1324355"/>
                </a:moveTo>
                <a:lnTo>
                  <a:pt x="0" y="2580132"/>
                </a:lnTo>
              </a:path>
              <a:path w="5317490" h="2580640">
                <a:moveTo>
                  <a:pt x="1348739" y="595883"/>
                </a:moveTo>
                <a:lnTo>
                  <a:pt x="524256" y="1324355"/>
                </a:lnTo>
              </a:path>
              <a:path w="5317490" h="2580640">
                <a:moveTo>
                  <a:pt x="4418076" y="595883"/>
                </a:moveTo>
                <a:lnTo>
                  <a:pt x="3595116" y="1324355"/>
                </a:lnTo>
              </a:path>
              <a:path w="5317490" h="2580640">
                <a:moveTo>
                  <a:pt x="4418076" y="595883"/>
                </a:moveTo>
                <a:lnTo>
                  <a:pt x="5317236" y="1324355"/>
                </a:lnTo>
              </a:path>
              <a:path w="5317490" h="2580640">
                <a:moveTo>
                  <a:pt x="1348739" y="595883"/>
                </a:moveTo>
                <a:lnTo>
                  <a:pt x="2246376" y="132435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67383" y="3337559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5872" y="3337559"/>
            <a:ext cx="71945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336035"/>
            <a:ext cx="64643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932" y="3336035"/>
            <a:ext cx="7181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2179" y="2622804"/>
            <a:ext cx="29591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6003" y="2609088"/>
            <a:ext cx="297180" cy="340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163" y="4594859"/>
            <a:ext cx="5657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56563" y="2089213"/>
            <a:ext cx="5987415" cy="2240915"/>
            <a:chOff x="1256563" y="2089213"/>
            <a:chExt cx="5987415" cy="224091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63" y="4125353"/>
              <a:ext cx="71856" cy="1573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9748" y="2093976"/>
              <a:ext cx="3159760" cy="2231390"/>
            </a:xfrm>
            <a:custGeom>
              <a:avLst/>
              <a:gdLst/>
              <a:ahLst/>
              <a:cxnLst/>
              <a:rect l="l" t="t" r="r" b="b"/>
              <a:pathLst>
                <a:path w="3159759" h="2231390">
                  <a:moveTo>
                    <a:pt x="0" y="0"/>
                  </a:moveTo>
                  <a:lnTo>
                    <a:pt x="3105911" y="24384"/>
                  </a:lnTo>
                </a:path>
                <a:path w="3159759" h="2231390">
                  <a:moveTo>
                    <a:pt x="1632203" y="664463"/>
                  </a:moveTo>
                  <a:lnTo>
                    <a:pt x="3159252" y="679704"/>
                  </a:lnTo>
                </a:path>
                <a:path w="3159759" h="2231390">
                  <a:moveTo>
                    <a:pt x="2659379" y="1406652"/>
                  </a:moveTo>
                  <a:lnTo>
                    <a:pt x="3105911" y="1391412"/>
                  </a:lnTo>
                </a:path>
                <a:path w="3159759" h="2231390">
                  <a:moveTo>
                    <a:pt x="0" y="2206752"/>
                  </a:moveTo>
                  <a:lnTo>
                    <a:pt x="3105911" y="2231136"/>
                  </a:lnTo>
                </a:path>
              </a:pathLst>
            </a:custGeom>
            <a:ln w="9525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36847" y="1947672"/>
            <a:ext cx="2971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76159" y="194919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28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76159" y="2622804"/>
            <a:ext cx="472440" cy="34036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6159" y="3336035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6159" y="4155947"/>
            <a:ext cx="472440" cy="33845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349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85"/>
              </a:spcBef>
            </a:pPr>
            <a:r>
              <a:rPr sz="16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9007" y="380960"/>
            <a:ext cx="5818829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3393" y="2147697"/>
            <a:ext cx="1859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7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9520" y="401286"/>
            <a:ext cx="6251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3393" y="2147697"/>
            <a:ext cx="232854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241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9520" y="394035"/>
            <a:ext cx="6708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3393" y="2147697"/>
            <a:ext cx="2328545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241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04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9218" y="390252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993" y="2147697"/>
            <a:ext cx="2379345" cy="1739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495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8100">
              <a:lnSpc>
                <a:spcPts val="1885"/>
              </a:lnSpc>
              <a:spcBef>
                <a:spcPts val="1525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𝐜(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0</a:t>
            </a:r>
            <a:r>
              <a:rPr sz="1725" spc="382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+2</a:t>
            </a:r>
            <a:r>
              <a:rPr sz="1725" baseline="28985" dirty="0">
                <a:latin typeface="Cambria Math"/>
                <a:cs typeface="Cambria Math"/>
              </a:rPr>
              <a:t>1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2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⋯</a:t>
            </a:r>
            <a:r>
              <a:rPr sz="1600" spc="-8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+</a:t>
            </a:r>
            <a:endParaRPr sz="1600" dirty="0">
              <a:latin typeface="Cambria Math"/>
              <a:cs typeface="Cambria Math"/>
            </a:endParaRPr>
          </a:p>
          <a:p>
            <a:pPr marL="38100">
              <a:lnSpc>
                <a:spcPts val="1885"/>
              </a:lnSpc>
            </a:pP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</a:t>
            </a:r>
            <a:r>
              <a:rPr sz="1725" spc="254" baseline="28985" dirty="0">
                <a:latin typeface="Cambria Math"/>
                <a:cs typeface="Cambria Math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7690" y="326051"/>
            <a:ext cx="6403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993" y="2147697"/>
            <a:ext cx="2379345" cy="1977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495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8100">
              <a:lnSpc>
                <a:spcPts val="1885"/>
              </a:lnSpc>
              <a:spcBef>
                <a:spcPts val="1525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𝐜(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0</a:t>
            </a:r>
            <a:r>
              <a:rPr sz="1725" spc="382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+2</a:t>
            </a:r>
            <a:r>
              <a:rPr sz="1725" baseline="28985" dirty="0">
                <a:latin typeface="Cambria Math"/>
                <a:cs typeface="Cambria Math"/>
              </a:rPr>
              <a:t>1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2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⋯</a:t>
            </a:r>
            <a:r>
              <a:rPr sz="1600" spc="-8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+</a:t>
            </a:r>
            <a:endParaRPr sz="1600" dirty="0">
              <a:latin typeface="Cambria Math"/>
              <a:cs typeface="Cambria Math"/>
            </a:endParaRPr>
          </a:p>
          <a:p>
            <a:pPr marL="38100">
              <a:lnSpc>
                <a:spcPts val="1860"/>
              </a:lnSpc>
            </a:pP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</a:t>
            </a:r>
            <a:r>
              <a:rPr sz="1725" spc="254" baseline="28985" dirty="0">
                <a:latin typeface="Cambria Math"/>
                <a:cs typeface="Cambria Math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ts val="1895"/>
              </a:lnSpc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𝑘+1</a:t>
            </a:r>
            <a:r>
              <a:rPr sz="1725" spc="209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109914"/>
            <a:ext cx="5797296" cy="891540"/>
          </a:xfrm>
          <a:prstGeom prst="rect">
            <a:avLst/>
          </a:prstGeom>
        </p:spPr>
        <p:txBody>
          <a:bodyPr vert="horz" wrap="square" lIns="0" tIns="65964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4" name="object 4"/>
          <p:cNvSpPr/>
          <p:nvPr/>
        </p:nvSpPr>
        <p:spPr>
          <a:xfrm>
            <a:off x="1061123" y="3909948"/>
            <a:ext cx="4672965" cy="318770"/>
          </a:xfrm>
          <a:custGeom>
            <a:avLst/>
            <a:gdLst/>
            <a:ahLst/>
            <a:cxnLst/>
            <a:rect l="l" t="t" r="r" b="b"/>
            <a:pathLst>
              <a:path w="4672965" h="318770">
                <a:moveTo>
                  <a:pt x="140195" y="0"/>
                </a:moveTo>
                <a:lnTo>
                  <a:pt x="0" y="0"/>
                </a:lnTo>
                <a:lnTo>
                  <a:pt x="0" y="318516"/>
                </a:lnTo>
                <a:lnTo>
                  <a:pt x="140195" y="318516"/>
                </a:lnTo>
                <a:lnTo>
                  <a:pt x="140195" y="0"/>
                </a:lnTo>
                <a:close/>
              </a:path>
              <a:path w="4672965" h="318770">
                <a:moveTo>
                  <a:pt x="2055825" y="0"/>
                </a:moveTo>
                <a:lnTo>
                  <a:pt x="2055825" y="0"/>
                </a:lnTo>
                <a:lnTo>
                  <a:pt x="140208" y="0"/>
                </a:lnTo>
                <a:lnTo>
                  <a:pt x="140208" y="318516"/>
                </a:lnTo>
                <a:lnTo>
                  <a:pt x="2055825" y="318516"/>
                </a:lnTo>
                <a:lnTo>
                  <a:pt x="2055825" y="0"/>
                </a:lnTo>
                <a:close/>
              </a:path>
              <a:path w="4672965" h="318770">
                <a:moveTo>
                  <a:pt x="3909009" y="0"/>
                </a:moveTo>
                <a:lnTo>
                  <a:pt x="3909009" y="0"/>
                </a:lnTo>
                <a:lnTo>
                  <a:pt x="2055837" y="0"/>
                </a:lnTo>
                <a:lnTo>
                  <a:pt x="2055837" y="318516"/>
                </a:lnTo>
                <a:lnTo>
                  <a:pt x="3909009" y="318516"/>
                </a:lnTo>
                <a:lnTo>
                  <a:pt x="3909009" y="0"/>
                </a:lnTo>
                <a:close/>
              </a:path>
              <a:path w="4672965" h="318770">
                <a:moveTo>
                  <a:pt x="4154373" y="0"/>
                </a:moveTo>
                <a:lnTo>
                  <a:pt x="3991318" y="0"/>
                </a:lnTo>
                <a:lnTo>
                  <a:pt x="3909022" y="0"/>
                </a:lnTo>
                <a:lnTo>
                  <a:pt x="3909022" y="318516"/>
                </a:lnTo>
                <a:lnTo>
                  <a:pt x="3991318" y="318516"/>
                </a:lnTo>
                <a:lnTo>
                  <a:pt x="4154373" y="318516"/>
                </a:lnTo>
                <a:lnTo>
                  <a:pt x="4154373" y="0"/>
                </a:lnTo>
                <a:close/>
              </a:path>
              <a:path w="4672965" h="318770">
                <a:moveTo>
                  <a:pt x="4672533" y="0"/>
                </a:moveTo>
                <a:lnTo>
                  <a:pt x="4503382" y="0"/>
                </a:lnTo>
                <a:lnTo>
                  <a:pt x="4320502" y="0"/>
                </a:lnTo>
                <a:lnTo>
                  <a:pt x="4154386" y="0"/>
                </a:lnTo>
                <a:lnTo>
                  <a:pt x="4154386" y="318516"/>
                </a:lnTo>
                <a:lnTo>
                  <a:pt x="4320502" y="318516"/>
                </a:lnTo>
                <a:lnTo>
                  <a:pt x="4503382" y="318516"/>
                </a:lnTo>
                <a:lnTo>
                  <a:pt x="4672533" y="318516"/>
                </a:lnTo>
                <a:lnTo>
                  <a:pt x="467253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4085" y="1006601"/>
            <a:ext cx="5203825" cy="3589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Georgia"/>
                <a:cs typeface="Georgia"/>
              </a:rPr>
              <a:t>Big</a:t>
            </a:r>
            <a:r>
              <a:rPr sz="2000" b="1" i="1" spc="13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Theta(</a:t>
            </a:r>
            <a:r>
              <a:rPr sz="2000" b="1" spc="-10" dirty="0">
                <a:latin typeface="Times New Roman"/>
                <a:cs typeface="Times New Roman"/>
              </a:rPr>
              <a:t>θ</a:t>
            </a:r>
            <a:r>
              <a:rPr sz="2000" b="1" i="1" spc="-10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  <a:p>
            <a:pPr marL="431800" marR="80010" indent="-342900" algn="just">
              <a:lnSpc>
                <a:spcPct val="100000"/>
              </a:lnSpc>
              <a:spcBef>
                <a:spcPts val="2245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431800" algn="l"/>
              </a:tabLst>
            </a:pPr>
            <a:r>
              <a:rPr sz="2000" b="1" i="1" dirty="0">
                <a:latin typeface="Georgia"/>
                <a:cs typeface="Georgia"/>
              </a:rPr>
              <a:t>Let</a:t>
            </a:r>
            <a:r>
              <a:rPr sz="2000" b="1" i="1" spc="400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f(n)</a:t>
            </a:r>
            <a:r>
              <a:rPr sz="2000" b="1" i="1" spc="400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and</a:t>
            </a:r>
            <a:r>
              <a:rPr sz="2000" b="1" i="1" spc="400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g(n)</a:t>
            </a:r>
            <a:r>
              <a:rPr sz="2000" b="1" i="1" spc="400" dirty="0">
                <a:latin typeface="Georgia"/>
                <a:cs typeface="Georgia"/>
              </a:rPr>
              <a:t>   </a:t>
            </a:r>
            <a:r>
              <a:rPr sz="2000" b="1" i="1" dirty="0">
                <a:latin typeface="Georgia"/>
                <a:cs typeface="Georgia"/>
              </a:rPr>
              <a:t>are</a:t>
            </a:r>
            <a:r>
              <a:rPr sz="2000" b="1" i="1" spc="405" dirty="0">
                <a:latin typeface="Georgia"/>
                <a:cs typeface="Georgia"/>
              </a:rPr>
              <a:t>   </a:t>
            </a:r>
            <a:r>
              <a:rPr sz="2000" b="1" i="1" spc="-25" dirty="0">
                <a:latin typeface="Georgia"/>
                <a:cs typeface="Georgia"/>
              </a:rPr>
              <a:t>two </a:t>
            </a:r>
            <a:r>
              <a:rPr sz="2000" b="1" i="1" dirty="0">
                <a:latin typeface="Georgia"/>
                <a:cs typeface="Georgia"/>
              </a:rPr>
              <a:t>nonnegative</a:t>
            </a:r>
            <a:r>
              <a:rPr sz="2000" b="1" i="1" spc="190" dirty="0">
                <a:latin typeface="Georgia"/>
                <a:cs typeface="Georgia"/>
              </a:rPr>
              <a:t>  </a:t>
            </a:r>
            <a:r>
              <a:rPr sz="2000" b="1" i="1" dirty="0">
                <a:latin typeface="Georgia"/>
                <a:cs typeface="Georgia"/>
              </a:rPr>
              <a:t>functions</a:t>
            </a:r>
            <a:r>
              <a:rPr sz="2000" b="1" i="1" spc="195" dirty="0">
                <a:latin typeface="Georgia"/>
                <a:cs typeface="Georgia"/>
              </a:rPr>
              <a:t>  </a:t>
            </a:r>
            <a:r>
              <a:rPr sz="2000" b="1" i="1" spc="-10" dirty="0">
                <a:latin typeface="Georgia"/>
                <a:cs typeface="Georgia"/>
              </a:rPr>
              <a:t>indicating </a:t>
            </a:r>
            <a:r>
              <a:rPr sz="2000" b="1" i="1" dirty="0">
                <a:latin typeface="Georgia"/>
                <a:cs typeface="Georgia"/>
              </a:rPr>
              <a:t>running</a:t>
            </a:r>
            <a:r>
              <a:rPr sz="2000" b="1" i="1" spc="17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time</a:t>
            </a:r>
            <a:r>
              <a:rPr sz="2000" b="1" i="1" spc="1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of</a:t>
            </a:r>
            <a:r>
              <a:rPr sz="2000" b="1" i="1" spc="1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two</a:t>
            </a:r>
            <a:r>
              <a:rPr sz="2000" b="1" i="1" spc="18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algorithms</a:t>
            </a:r>
            <a:endParaRPr sz="2000">
              <a:latin typeface="Georgia"/>
              <a:cs typeface="Georgia"/>
            </a:endParaRPr>
          </a:p>
          <a:p>
            <a:pPr marL="431800" marR="81280" indent="-342900" algn="just">
              <a:lnSpc>
                <a:spcPct val="100000"/>
              </a:lnSpc>
              <a:spcBef>
                <a:spcPts val="600"/>
              </a:spcBef>
              <a:buClr>
                <a:srgbClr val="EC7C30"/>
              </a:buClr>
              <a:buSzPct val="95000"/>
              <a:buFont typeface="Wingdings"/>
              <a:buChar char=""/>
              <a:tabLst>
                <a:tab pos="431800" algn="l"/>
              </a:tabLst>
            </a:pPr>
            <a:r>
              <a:rPr sz="2000" b="1" i="1" spc="15" dirty="0">
                <a:latin typeface="Georgia"/>
                <a:cs typeface="Georgia"/>
              </a:rPr>
              <a:t>We</a:t>
            </a:r>
            <a:r>
              <a:rPr sz="2000" b="1" i="1" spc="605" dirty="0">
                <a:latin typeface="Georgia"/>
                <a:cs typeface="Georgia"/>
              </a:rPr>
              <a:t> </a:t>
            </a:r>
            <a:r>
              <a:rPr sz="2000" b="1" i="1" spc="-45" dirty="0">
                <a:latin typeface="Georgia"/>
                <a:cs typeface="Georgia"/>
              </a:rPr>
              <a:t>say</a:t>
            </a:r>
            <a:r>
              <a:rPr sz="2000" b="1" i="1" spc="610" dirty="0">
                <a:latin typeface="Georgia"/>
                <a:cs typeface="Georgia"/>
              </a:rPr>
              <a:t> </a:t>
            </a:r>
            <a:r>
              <a:rPr sz="2000" b="1" i="1" spc="-5" dirty="0">
                <a:latin typeface="Georgia"/>
                <a:cs typeface="Georgia"/>
              </a:rPr>
              <a:t>the</a:t>
            </a:r>
            <a:r>
              <a:rPr sz="2000" b="1" i="1" spc="600" dirty="0">
                <a:latin typeface="Georgia"/>
                <a:cs typeface="Georgia"/>
              </a:rPr>
              <a:t> </a:t>
            </a:r>
            <a:r>
              <a:rPr sz="2000" b="1" i="1" spc="10" dirty="0">
                <a:latin typeface="Georgia"/>
                <a:cs typeface="Georgia"/>
              </a:rPr>
              <a:t>function</a:t>
            </a:r>
            <a:r>
              <a:rPr sz="2000" b="1" i="1" spc="610" dirty="0">
                <a:latin typeface="Georgia"/>
                <a:cs typeface="Georgia"/>
              </a:rPr>
              <a:t> </a:t>
            </a:r>
            <a:r>
              <a:rPr sz="2000" b="1" i="1" spc="-105" dirty="0">
                <a:latin typeface="Georgia"/>
                <a:cs typeface="Georgia"/>
              </a:rPr>
              <a:t>g(n)</a:t>
            </a:r>
            <a:r>
              <a:rPr sz="2000" b="1" i="1" spc="605" dirty="0">
                <a:latin typeface="Georgia"/>
                <a:cs typeface="Georgia"/>
              </a:rPr>
              <a:t> </a:t>
            </a:r>
            <a:r>
              <a:rPr sz="2000" b="1" i="1" spc="-65" dirty="0">
                <a:latin typeface="Georgia"/>
                <a:cs typeface="Georgia"/>
              </a:rPr>
              <a:t>is</a:t>
            </a:r>
            <a:r>
              <a:rPr sz="2000" b="1" i="1" spc="60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tight</a:t>
            </a:r>
            <a:r>
              <a:rPr sz="2000" b="1" i="1" spc="10" dirty="0">
                <a:latin typeface="Georgia"/>
                <a:cs typeface="Georgia"/>
              </a:rPr>
              <a:t> </a:t>
            </a:r>
            <a:r>
              <a:rPr sz="2000" b="1" i="1" spc="-30" dirty="0">
                <a:latin typeface="Georgia"/>
                <a:cs typeface="Georgia"/>
              </a:rPr>
              <a:t>bound</a:t>
            </a:r>
            <a:r>
              <a:rPr sz="2000" b="1" i="1" spc="122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of</a:t>
            </a:r>
            <a:r>
              <a:rPr sz="2000" b="1" i="1" spc="1200" dirty="0">
                <a:latin typeface="Georgia"/>
                <a:cs typeface="Georgia"/>
              </a:rPr>
              <a:t> </a:t>
            </a:r>
            <a:r>
              <a:rPr sz="2000" b="1" i="1" spc="15" dirty="0">
                <a:latin typeface="Georgia"/>
                <a:cs typeface="Georgia"/>
              </a:rPr>
              <a:t>function</a:t>
            </a:r>
            <a:r>
              <a:rPr sz="2000" b="1" i="1" spc="1215" dirty="0">
                <a:latin typeface="Georgia"/>
                <a:cs typeface="Georgia"/>
              </a:rPr>
              <a:t> </a:t>
            </a:r>
            <a:r>
              <a:rPr sz="2000" b="1" i="1" spc="-75" dirty="0">
                <a:latin typeface="Georgia"/>
                <a:cs typeface="Georgia"/>
              </a:rPr>
              <a:t>f(n)</a:t>
            </a:r>
            <a:r>
              <a:rPr sz="2000" b="1" i="1" spc="1225" dirty="0">
                <a:latin typeface="Georgia"/>
                <a:cs typeface="Georgia"/>
              </a:rPr>
              <a:t> </a:t>
            </a:r>
            <a:r>
              <a:rPr sz="2000" b="1" i="1" spc="30" dirty="0">
                <a:latin typeface="Georgia"/>
                <a:cs typeface="Georgia"/>
              </a:rPr>
              <a:t>if</a:t>
            </a:r>
            <a:r>
              <a:rPr sz="2000" b="1" i="1" spc="1210" dirty="0">
                <a:latin typeface="Georgia"/>
                <a:cs typeface="Georgia"/>
              </a:rPr>
              <a:t> </a:t>
            </a:r>
            <a:r>
              <a:rPr sz="2000" b="1" i="1" spc="-15" dirty="0">
                <a:latin typeface="Georgia"/>
                <a:cs typeface="Georgia"/>
              </a:rPr>
              <a:t>there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exists</a:t>
            </a:r>
            <a:r>
              <a:rPr sz="2000" b="1" i="1" spc="280" dirty="0">
                <a:latin typeface="Georgia"/>
                <a:cs typeface="Georgia"/>
              </a:rPr>
              <a:t> </a:t>
            </a:r>
            <a:r>
              <a:rPr sz="2000" b="1" i="1" spc="-65" dirty="0">
                <a:latin typeface="Georgia"/>
                <a:cs typeface="Georgia"/>
              </a:rPr>
              <a:t>some</a:t>
            </a:r>
            <a:r>
              <a:rPr sz="2000" b="1" i="1" spc="28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positive</a:t>
            </a:r>
            <a:r>
              <a:rPr sz="2000" b="1" i="1" spc="295" dirty="0">
                <a:latin typeface="Georgia"/>
                <a:cs typeface="Georgia"/>
              </a:rPr>
              <a:t> </a:t>
            </a:r>
            <a:r>
              <a:rPr sz="2000" b="1" i="1" spc="-5" dirty="0">
                <a:latin typeface="Georgia"/>
                <a:cs typeface="Georgia"/>
              </a:rPr>
              <a:t>constant</a:t>
            </a:r>
            <a:r>
              <a:rPr sz="2000" b="1" i="1" spc="285" dirty="0">
                <a:latin typeface="Georgia"/>
                <a:cs typeface="Georgia"/>
              </a:rPr>
              <a:t> </a:t>
            </a:r>
            <a:r>
              <a:rPr sz="2000" b="1" i="1" spc="-30" dirty="0">
                <a:latin typeface="Georgia"/>
                <a:cs typeface="Georgia"/>
              </a:rPr>
              <a:t>c</a:t>
            </a:r>
            <a:r>
              <a:rPr sz="1950" b="1" i="1" spc="-44" baseline="-21367" dirty="0">
                <a:latin typeface="Georgia"/>
                <a:cs typeface="Georgia"/>
              </a:rPr>
              <a:t>1</a:t>
            </a:r>
            <a:r>
              <a:rPr sz="1950" b="1" i="1" spc="202" baseline="-21367" dirty="0">
                <a:latin typeface="Georgia"/>
                <a:cs typeface="Georgia"/>
              </a:rPr>
              <a:t> </a:t>
            </a:r>
            <a:r>
              <a:rPr sz="2000" b="1" i="1" spc="-100" dirty="0">
                <a:latin typeface="Georgia"/>
                <a:cs typeface="Georgia"/>
              </a:rPr>
              <a:t>,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2000" b="1" i="1" spc="-30" dirty="0">
                <a:latin typeface="Georgia"/>
                <a:cs typeface="Georgia"/>
              </a:rPr>
              <a:t>c</a:t>
            </a:r>
            <a:r>
              <a:rPr sz="1950" b="1" i="1" spc="-44" baseline="-21367" dirty="0">
                <a:latin typeface="Georgia"/>
                <a:cs typeface="Georgia"/>
              </a:rPr>
              <a:t>2</a:t>
            </a:r>
            <a:r>
              <a:rPr sz="1950" b="1" i="1" spc="-37" baseline="-21367" dirty="0">
                <a:latin typeface="Georgia"/>
                <a:cs typeface="Georgia"/>
              </a:rPr>
              <a:t> </a:t>
            </a:r>
            <a:r>
              <a:rPr sz="2000" b="1" i="1" spc="30" dirty="0">
                <a:latin typeface="Georgia"/>
                <a:cs typeface="Georgia"/>
              </a:rPr>
              <a:t>&amp;</a:t>
            </a:r>
            <a:r>
              <a:rPr sz="2000" b="1" i="1" spc="150" dirty="0">
                <a:latin typeface="Georgia"/>
                <a:cs typeface="Georgia"/>
              </a:rPr>
              <a:t> </a:t>
            </a:r>
            <a:r>
              <a:rPr sz="2000" b="1" i="1" spc="5" dirty="0">
                <a:latin typeface="Georgia"/>
                <a:cs typeface="Georgia"/>
              </a:rPr>
              <a:t>n</a:t>
            </a:r>
            <a:r>
              <a:rPr sz="1950" b="1" i="1" spc="7" baseline="-21367" dirty="0">
                <a:latin typeface="Georgia"/>
                <a:cs typeface="Georgia"/>
              </a:rPr>
              <a:t>0</a:t>
            </a:r>
            <a:r>
              <a:rPr sz="1950" b="1" i="1" spc="472" baseline="-21367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such</a:t>
            </a:r>
            <a:r>
              <a:rPr sz="2000" b="1" i="1" spc="130" dirty="0">
                <a:latin typeface="Georgia"/>
                <a:cs typeface="Georgia"/>
              </a:rPr>
              <a:t> </a:t>
            </a:r>
            <a:r>
              <a:rPr sz="2000" b="1" i="1" spc="35" dirty="0">
                <a:latin typeface="Georgia"/>
                <a:cs typeface="Georgia"/>
              </a:rPr>
              <a:t>that</a:t>
            </a:r>
            <a:endParaRPr sz="2000">
              <a:latin typeface="Georgia"/>
              <a:cs typeface="Georgia"/>
            </a:endParaRPr>
          </a:p>
          <a:p>
            <a:pPr marL="426720" marR="95250" algn="just">
              <a:lnSpc>
                <a:spcPct val="125000"/>
              </a:lnSpc>
              <a:spcBef>
                <a:spcPts val="5"/>
              </a:spcBef>
            </a:pPr>
            <a:r>
              <a:rPr sz="2000" b="1" i="1" spc="-55" dirty="0">
                <a:latin typeface="Georgia"/>
                <a:cs typeface="Georgia"/>
              </a:rPr>
              <a:t>c</a:t>
            </a:r>
            <a:r>
              <a:rPr sz="1950" b="1" i="1" spc="-82" baseline="-21367" dirty="0">
                <a:latin typeface="Georgia"/>
                <a:cs typeface="Georgia"/>
              </a:rPr>
              <a:t>1</a:t>
            </a:r>
            <a:r>
              <a:rPr sz="2000" b="1" i="1" spc="-55" dirty="0">
                <a:latin typeface="Georgia"/>
                <a:cs typeface="Georgia"/>
              </a:rPr>
              <a:t>.g(n)</a:t>
            </a:r>
            <a:r>
              <a:rPr sz="2000" b="1" i="1" spc="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40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f(n)</a:t>
            </a:r>
            <a:r>
              <a:rPr sz="2000" b="1" i="1" spc="2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≤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c</a:t>
            </a:r>
            <a:r>
              <a:rPr sz="1950" b="1" i="1" spc="-75" baseline="-21367" dirty="0">
                <a:latin typeface="Georgia"/>
                <a:cs typeface="Georgia"/>
              </a:rPr>
              <a:t>2</a:t>
            </a:r>
            <a:r>
              <a:rPr sz="2000" b="1" i="1" spc="-50" dirty="0">
                <a:latin typeface="Georgia"/>
                <a:cs typeface="Georgia"/>
              </a:rPr>
              <a:t>.g(n)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for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all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2000" b="1" i="1" spc="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≥</a:t>
            </a:r>
            <a:r>
              <a:rPr sz="2000" b="1" i="1" spc="50" dirty="0">
                <a:latin typeface="Georgia"/>
                <a:cs typeface="Georgia"/>
              </a:rPr>
              <a:t>  </a:t>
            </a:r>
            <a:r>
              <a:rPr sz="2000" b="1" i="1" spc="-25" dirty="0">
                <a:latin typeface="Georgia"/>
                <a:cs typeface="Georgia"/>
              </a:rPr>
              <a:t>n0 </a:t>
            </a:r>
            <a:r>
              <a:rPr sz="2000" b="1" i="1" dirty="0">
                <a:latin typeface="Georgia"/>
                <a:cs typeface="Georgia"/>
              </a:rPr>
              <a:t>where,</a:t>
            </a:r>
            <a:r>
              <a:rPr sz="2000" b="1" i="1" spc="-4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n</a:t>
            </a:r>
            <a:r>
              <a:rPr sz="1950" b="1" i="1" baseline="-21367" dirty="0">
                <a:latin typeface="Georgia"/>
                <a:cs typeface="Georgia"/>
              </a:rPr>
              <a:t>o</a:t>
            </a:r>
            <a:r>
              <a:rPr sz="1950" b="1" i="1" spc="315" baseline="-21367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≥</a:t>
            </a:r>
            <a:r>
              <a:rPr sz="2000" b="1" i="1" spc="5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1,</a:t>
            </a:r>
            <a:r>
              <a:rPr sz="2000" b="1" i="1" spc="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</a:t>
            </a:r>
            <a:r>
              <a:rPr sz="1950" b="1" i="1" baseline="-21367" dirty="0">
                <a:latin typeface="Georgia"/>
                <a:cs typeface="Georgia"/>
              </a:rPr>
              <a:t>1</a:t>
            </a:r>
            <a:r>
              <a:rPr sz="1950" b="1" i="1" spc="52" baseline="-21367" dirty="0">
                <a:latin typeface="Georgia"/>
                <a:cs typeface="Georgia"/>
              </a:rPr>
              <a:t> </a:t>
            </a:r>
            <a:r>
              <a:rPr sz="2000" b="1" i="1" spc="-105" dirty="0">
                <a:latin typeface="Georgia"/>
                <a:cs typeface="Georgia"/>
              </a:rPr>
              <a:t>,</a:t>
            </a:r>
            <a:r>
              <a:rPr sz="2000" b="1" i="1" spc="-8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</a:t>
            </a:r>
            <a:r>
              <a:rPr sz="1950" b="1" i="1" baseline="-21367" dirty="0">
                <a:latin typeface="Georgia"/>
                <a:cs typeface="Georgia"/>
              </a:rPr>
              <a:t>2</a:t>
            </a:r>
            <a:r>
              <a:rPr sz="1950" b="1" i="1" spc="337" baseline="-21367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&gt;</a:t>
            </a:r>
            <a:r>
              <a:rPr sz="2000" b="1" i="1" spc="50" dirty="0">
                <a:latin typeface="Georgia"/>
                <a:cs typeface="Georgia"/>
              </a:rPr>
              <a:t> </a:t>
            </a:r>
            <a:r>
              <a:rPr sz="2000" b="1" i="1" spc="-50" dirty="0">
                <a:latin typeface="Georgia"/>
                <a:cs typeface="Georgia"/>
              </a:rPr>
              <a:t>0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9422" y="1389761"/>
            <a:ext cx="8350884" cy="3342004"/>
            <a:chOff x="709422" y="1389761"/>
            <a:chExt cx="8350884" cy="3342004"/>
          </a:xfrm>
        </p:grpSpPr>
        <p:sp>
          <p:nvSpPr>
            <p:cNvPr id="7" name="object 7"/>
            <p:cNvSpPr/>
            <p:nvPr/>
          </p:nvSpPr>
          <p:spPr>
            <a:xfrm>
              <a:off x="709422" y="1411986"/>
              <a:ext cx="1643380" cy="0"/>
            </a:xfrm>
            <a:custGeom>
              <a:avLst/>
              <a:gdLst/>
              <a:ahLst/>
              <a:cxnLst/>
              <a:rect l="l" t="t" r="r" b="b"/>
              <a:pathLst>
                <a:path w="1643380">
                  <a:moveTo>
                    <a:pt x="0" y="0"/>
                  </a:moveTo>
                  <a:lnTo>
                    <a:pt x="1643252" y="0"/>
                  </a:lnTo>
                </a:path>
              </a:pathLst>
            </a:custGeom>
            <a:ln w="444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307" y="1534668"/>
              <a:ext cx="3137916" cy="31683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78956" y="1520380"/>
              <a:ext cx="3166745" cy="3197225"/>
            </a:xfrm>
            <a:custGeom>
              <a:avLst/>
              <a:gdLst/>
              <a:ahLst/>
              <a:cxnLst/>
              <a:rect l="l" t="t" r="r" b="b"/>
              <a:pathLst>
                <a:path w="3166745" h="3197225">
                  <a:moveTo>
                    <a:pt x="0" y="3196970"/>
                  </a:moveTo>
                  <a:lnTo>
                    <a:pt x="3166491" y="3196970"/>
                  </a:lnTo>
                  <a:lnTo>
                    <a:pt x="3166491" y="0"/>
                  </a:lnTo>
                  <a:lnTo>
                    <a:pt x="0" y="0"/>
                  </a:lnTo>
                  <a:lnTo>
                    <a:pt x="0" y="319697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9520" y="231744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993" y="2147697"/>
            <a:ext cx="2379345" cy="2343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495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8100">
              <a:lnSpc>
                <a:spcPts val="1885"/>
              </a:lnSpc>
              <a:spcBef>
                <a:spcPts val="1525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𝐜(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0</a:t>
            </a:r>
            <a:r>
              <a:rPr sz="1725" spc="382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+2</a:t>
            </a:r>
            <a:r>
              <a:rPr sz="1725" baseline="28985" dirty="0">
                <a:latin typeface="Cambria Math"/>
                <a:cs typeface="Cambria Math"/>
              </a:rPr>
              <a:t>1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2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⋯</a:t>
            </a:r>
            <a:r>
              <a:rPr sz="1600" spc="-8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+</a:t>
            </a:r>
            <a:endParaRPr sz="1600" dirty="0">
              <a:latin typeface="Cambria Math"/>
              <a:cs typeface="Cambria Math"/>
            </a:endParaRPr>
          </a:p>
          <a:p>
            <a:pPr marL="38100">
              <a:lnSpc>
                <a:spcPts val="1705"/>
              </a:lnSpc>
            </a:pP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</a:t>
            </a:r>
            <a:r>
              <a:rPr sz="1725" spc="254" baseline="28985" dirty="0">
                <a:latin typeface="Cambria Math"/>
                <a:cs typeface="Cambria Math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ts val="1739"/>
              </a:lnSpc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𝑘+1</a:t>
            </a:r>
            <a:r>
              <a:rPr sz="1725" spc="209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67945">
              <a:lnSpc>
                <a:spcPct val="100000"/>
              </a:lnSpc>
              <a:spcBef>
                <a:spcPts val="1280"/>
              </a:spcBef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75" dirty="0"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𝑘</a:t>
            </a:r>
            <a:r>
              <a:rPr sz="1725" spc="254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+</a:t>
            </a:r>
            <a:r>
              <a:rPr sz="1600" spc="-10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1</a:t>
            </a:r>
            <a:r>
              <a:rPr sz="1725" spc="202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7768" y="310811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993" y="2147697"/>
            <a:ext cx="2379345" cy="266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495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8100">
              <a:lnSpc>
                <a:spcPts val="1885"/>
              </a:lnSpc>
              <a:spcBef>
                <a:spcPts val="1525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𝐜(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0</a:t>
            </a:r>
            <a:r>
              <a:rPr sz="1725" spc="382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+2</a:t>
            </a:r>
            <a:r>
              <a:rPr sz="1725" baseline="28985" dirty="0">
                <a:latin typeface="Cambria Math"/>
                <a:cs typeface="Cambria Math"/>
              </a:rPr>
              <a:t>1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2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⋯</a:t>
            </a:r>
            <a:r>
              <a:rPr sz="1600" spc="-8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+</a:t>
            </a:r>
            <a:endParaRPr sz="1600" dirty="0">
              <a:latin typeface="Cambria Math"/>
              <a:cs typeface="Cambria Math"/>
            </a:endParaRPr>
          </a:p>
          <a:p>
            <a:pPr marL="38100">
              <a:lnSpc>
                <a:spcPts val="1705"/>
              </a:lnSpc>
            </a:pP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</a:t>
            </a:r>
            <a:r>
              <a:rPr sz="1725" spc="254" baseline="28985" dirty="0">
                <a:latin typeface="Cambria Math"/>
                <a:cs typeface="Cambria Math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ts val="1739"/>
              </a:lnSpc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𝑘+1</a:t>
            </a:r>
            <a:r>
              <a:rPr sz="1725" spc="209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67945">
              <a:lnSpc>
                <a:spcPct val="100000"/>
              </a:lnSpc>
              <a:spcBef>
                <a:spcPts val="875"/>
              </a:spcBef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75" dirty="0"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𝑘</a:t>
            </a:r>
            <a:r>
              <a:rPr sz="1725" spc="254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+</a:t>
            </a:r>
            <a:r>
              <a:rPr sz="1600" spc="-10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1</a:t>
            </a:r>
            <a:r>
              <a:rPr sz="1725" spc="202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035"/>
              </a:spcBef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65" dirty="0"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𝑘</a:t>
            </a:r>
            <a:r>
              <a:rPr sz="1725" spc="232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+</a:t>
            </a:r>
            <a:r>
              <a:rPr sz="1600" spc="-1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spc="-25" dirty="0">
                <a:solidFill>
                  <a:srgbClr val="836967"/>
                </a:solidFill>
                <a:latin typeface="Cambria Math"/>
                <a:cs typeface="Cambria Math"/>
              </a:rPr>
              <a:t>𝟏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9520" y="375713"/>
            <a:ext cx="6251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993" y="2147697"/>
            <a:ext cx="2379345" cy="2658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495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8100">
              <a:lnSpc>
                <a:spcPts val="1885"/>
              </a:lnSpc>
              <a:spcBef>
                <a:spcPts val="1525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𝐜(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0</a:t>
            </a:r>
            <a:r>
              <a:rPr sz="1725" spc="382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+2</a:t>
            </a:r>
            <a:r>
              <a:rPr sz="1725" baseline="28985" dirty="0">
                <a:latin typeface="Cambria Math"/>
                <a:cs typeface="Cambria Math"/>
              </a:rPr>
              <a:t>1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2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⋯</a:t>
            </a:r>
            <a:r>
              <a:rPr sz="1600" spc="-8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+</a:t>
            </a:r>
            <a:endParaRPr sz="1600" dirty="0">
              <a:latin typeface="Cambria Math"/>
              <a:cs typeface="Cambria Math"/>
            </a:endParaRPr>
          </a:p>
          <a:p>
            <a:pPr marL="38100">
              <a:lnSpc>
                <a:spcPts val="1705"/>
              </a:lnSpc>
            </a:pP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</a:t>
            </a:r>
            <a:r>
              <a:rPr sz="1725" spc="254" baseline="28985" dirty="0">
                <a:latin typeface="Cambria Math"/>
                <a:cs typeface="Cambria Math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ts val="1739"/>
              </a:lnSpc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𝑘+1</a:t>
            </a:r>
            <a:r>
              <a:rPr sz="1725" spc="209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67945">
              <a:lnSpc>
                <a:spcPct val="100000"/>
              </a:lnSpc>
              <a:spcBef>
                <a:spcPts val="875"/>
              </a:spcBef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75" dirty="0"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𝑘</a:t>
            </a:r>
            <a:r>
              <a:rPr sz="1725" spc="254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+</a:t>
            </a:r>
            <a:r>
              <a:rPr sz="1600" spc="-10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1</a:t>
            </a:r>
            <a:r>
              <a:rPr sz="1725" spc="202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965"/>
              </a:spcBef>
            </a:pPr>
            <a:r>
              <a:rPr sz="1600" b="1" i="1" dirty="0">
                <a:latin typeface="Georgia"/>
                <a:cs typeface="Georgia"/>
              </a:rPr>
              <a:t>=c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(n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1)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1844" y="260823"/>
            <a:ext cx="6327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AF50"/>
                </a:solidFill>
              </a:rPr>
              <a:t>Recursion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Tree</a:t>
            </a:r>
            <a:r>
              <a:rPr spc="200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002408" y="1147063"/>
            <a:ext cx="147955" cy="20320"/>
          </a:xfrm>
          <a:custGeom>
            <a:avLst/>
            <a:gdLst/>
            <a:ahLst/>
            <a:cxnLst/>
            <a:rect l="l" t="t" r="r" b="b"/>
            <a:pathLst>
              <a:path w="147955" h="20319">
                <a:moveTo>
                  <a:pt x="147828" y="0"/>
                </a:moveTo>
                <a:lnTo>
                  <a:pt x="0" y="0"/>
                </a:lnTo>
                <a:lnTo>
                  <a:pt x="0" y="19812"/>
                </a:lnTo>
                <a:lnTo>
                  <a:pt x="147828" y="19812"/>
                </a:lnTo>
                <a:lnTo>
                  <a:pt x="147828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90089" y="829513"/>
            <a:ext cx="17018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80" dirty="0">
                <a:latin typeface="Cambria Math"/>
                <a:cs typeface="Cambria Math"/>
              </a:rPr>
              <a:t>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024" y="1002284"/>
            <a:ext cx="176148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800" b="1" i="1" spc="-10" dirty="0">
                <a:latin typeface="Georgia"/>
                <a:cs typeface="Georgia"/>
              </a:rPr>
              <a:t>T(n)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-25" dirty="0">
                <a:latin typeface="Georgia"/>
                <a:cs typeface="Georgia"/>
              </a:rPr>
              <a:t> 2T(</a:t>
            </a:r>
            <a:r>
              <a:rPr sz="1800" b="1" i="1" dirty="0">
                <a:latin typeface="Georgia"/>
                <a:cs typeface="Georgia"/>
              </a:rPr>
              <a:t>	)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+c</a:t>
            </a:r>
            <a:endParaRPr sz="1800" dirty="0">
              <a:latin typeface="Georgia"/>
              <a:cs typeface="Georgia"/>
            </a:endParaRPr>
          </a:p>
          <a:p>
            <a:pPr marR="439420" algn="r">
              <a:lnSpc>
                <a:spcPts val="1375"/>
              </a:lnSpc>
            </a:pPr>
            <a:r>
              <a:rPr sz="1750" spc="-50" dirty="0">
                <a:latin typeface="Cambria Math"/>
                <a:cs typeface="Cambria Math"/>
              </a:rPr>
              <a:t>2</a:t>
            </a:r>
            <a:endParaRPr sz="1750" dirty="0">
              <a:latin typeface="Cambria Math"/>
              <a:cs typeface="Cambria Math"/>
            </a:endParaRPr>
          </a:p>
          <a:p>
            <a:pPr marL="546100">
              <a:lnSpc>
                <a:spcPts val="1885"/>
              </a:lnSpc>
            </a:pP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" dirty="0">
                <a:latin typeface="Georgia"/>
                <a:cs typeface="Georgia"/>
              </a:rPr>
              <a:t> </a:t>
            </a:r>
            <a:r>
              <a:rPr sz="1800" b="1" i="1" spc="-60" dirty="0">
                <a:latin typeface="Georgia"/>
                <a:cs typeface="Georgia"/>
              </a:rPr>
              <a:t>c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9914" y="919988"/>
            <a:ext cx="73596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745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&gt;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spc="-7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b="1" i="1" dirty="0">
                <a:latin typeface="Georgia"/>
                <a:cs typeface="Georgia"/>
              </a:rPr>
              <a:t>;</a:t>
            </a:r>
            <a:r>
              <a:rPr sz="1800" b="1" i="1" spc="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28" y="1168730"/>
            <a:ext cx="4644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40" dirty="0">
                <a:latin typeface="Georgia"/>
                <a:cs typeface="Georgia"/>
              </a:rPr>
              <a:t>Then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add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total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work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done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at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level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6854" y="2294382"/>
            <a:ext cx="4302760" cy="2498090"/>
          </a:xfrm>
          <a:custGeom>
            <a:avLst/>
            <a:gdLst/>
            <a:ahLst/>
            <a:cxnLst/>
            <a:rect l="l" t="t" r="r" b="b"/>
            <a:pathLst>
              <a:path w="4302760" h="2498090">
                <a:moveTo>
                  <a:pt x="2267712" y="0"/>
                </a:moveTo>
                <a:lnTo>
                  <a:pt x="1056132" y="576072"/>
                </a:lnTo>
              </a:path>
              <a:path w="4302760" h="2498090">
                <a:moveTo>
                  <a:pt x="2267712" y="0"/>
                </a:moveTo>
                <a:lnTo>
                  <a:pt x="3601212" y="576072"/>
                </a:lnTo>
              </a:path>
              <a:path w="4302760" h="2498090">
                <a:moveTo>
                  <a:pt x="423671" y="1281684"/>
                </a:moveTo>
                <a:lnTo>
                  <a:pt x="0" y="2497836"/>
                </a:lnTo>
              </a:path>
              <a:path w="4302760" h="2498090">
                <a:moveTo>
                  <a:pt x="1091183" y="576072"/>
                </a:moveTo>
                <a:lnTo>
                  <a:pt x="423671" y="1281684"/>
                </a:lnTo>
              </a:path>
              <a:path w="4302760" h="2498090">
                <a:moveTo>
                  <a:pt x="3575304" y="576072"/>
                </a:moveTo>
                <a:lnTo>
                  <a:pt x="2909316" y="1281684"/>
                </a:lnTo>
              </a:path>
              <a:path w="4302760" h="2498090">
                <a:moveTo>
                  <a:pt x="3575304" y="576072"/>
                </a:moveTo>
                <a:lnTo>
                  <a:pt x="4302252" y="1281684"/>
                </a:lnTo>
              </a:path>
              <a:path w="4302760" h="2498090">
                <a:moveTo>
                  <a:pt x="1091183" y="576072"/>
                </a:moveTo>
                <a:lnTo>
                  <a:pt x="1818132" y="128168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1623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2264" y="3317747"/>
            <a:ext cx="582295" cy="329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40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5659" y="3317747"/>
            <a:ext cx="52324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2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/4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8867" y="3317747"/>
            <a:ext cx="5822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(</a:t>
            </a:r>
            <a:r>
              <a:rPr sz="1650" b="1" i="1" spc="-10" dirty="0">
                <a:solidFill>
                  <a:srgbClr val="00AF50"/>
                </a:solidFill>
                <a:latin typeface="Georgia"/>
                <a:cs typeface="Georgia"/>
              </a:rPr>
              <a:t>n</a:t>
            </a:r>
            <a:r>
              <a:rPr sz="1600" b="1" i="1" spc="-10" dirty="0">
                <a:solidFill>
                  <a:srgbClr val="00AF50"/>
                </a:solidFill>
                <a:latin typeface="Georgia"/>
                <a:cs typeface="Georgia"/>
              </a:rPr>
              <a:t>/4)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9823" y="2627376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667" y="2613660"/>
            <a:ext cx="239395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80"/>
              </a:spcBef>
            </a:pPr>
            <a:r>
              <a:rPr sz="160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123" y="4535423"/>
            <a:ext cx="4572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90"/>
              </a:spcBef>
            </a:pPr>
            <a:r>
              <a:rPr sz="1600" b="1" i="1" spc="-20" dirty="0">
                <a:solidFill>
                  <a:srgbClr val="00AF50"/>
                </a:solidFill>
                <a:latin typeface="Georgia"/>
                <a:cs typeface="Georgia"/>
              </a:rPr>
              <a:t>T(1)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602" y="4088447"/>
            <a:ext cx="71805" cy="15739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81883" y="1973579"/>
            <a:ext cx="241300" cy="3276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87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25"/>
              </a:spcBef>
            </a:pPr>
            <a:r>
              <a:rPr sz="1650" b="1" i="1" spc="-50" dirty="0">
                <a:solidFill>
                  <a:srgbClr val="00AF50"/>
                </a:solidFill>
                <a:latin typeface="Georgia"/>
                <a:cs typeface="Georgia"/>
              </a:rPr>
              <a:t>c</a:t>
            </a:r>
            <a:endParaRPr sz="1650" dirty="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9251" y="2115311"/>
            <a:ext cx="2557780" cy="2159635"/>
          </a:xfrm>
          <a:custGeom>
            <a:avLst/>
            <a:gdLst/>
            <a:ahLst/>
            <a:cxnLst/>
            <a:rect l="l" t="t" r="r" b="b"/>
            <a:pathLst>
              <a:path w="2557779" h="2159635">
                <a:moveTo>
                  <a:pt x="0" y="0"/>
                </a:moveTo>
                <a:lnTo>
                  <a:pt x="2514600" y="22860"/>
                </a:lnTo>
              </a:path>
              <a:path w="2557779" h="2159635">
                <a:moveTo>
                  <a:pt x="1321308" y="643127"/>
                </a:moveTo>
                <a:lnTo>
                  <a:pt x="2557272" y="656844"/>
                </a:lnTo>
              </a:path>
              <a:path w="2557779" h="2159635">
                <a:moveTo>
                  <a:pt x="2153412" y="1360932"/>
                </a:moveTo>
                <a:lnTo>
                  <a:pt x="2514600" y="1347215"/>
                </a:lnTo>
              </a:path>
              <a:path w="2557779" h="2159635">
                <a:moveTo>
                  <a:pt x="0" y="2136648"/>
                </a:moveTo>
                <a:lnTo>
                  <a:pt x="2514600" y="2159508"/>
                </a:lnTo>
              </a:path>
            </a:pathLst>
          </a:custGeom>
          <a:ln w="9525">
            <a:solidFill>
              <a:srgbClr val="EC7C30"/>
            </a:solidFill>
            <a:prstDash val="sys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827776" y="1973579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b="1" i="1" spc="-50" dirty="0">
                <a:solidFill>
                  <a:srgbClr val="009999"/>
                </a:solidFill>
                <a:latin typeface="Georgia"/>
                <a:cs typeface="Georgia"/>
              </a:rPr>
              <a:t>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27776" y="2627376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2C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7776" y="3317747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6669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209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4C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7776" y="4110228"/>
            <a:ext cx="512445" cy="30797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20"/>
              </a:spcBef>
            </a:pPr>
            <a:r>
              <a:rPr sz="1400" b="1" i="1" spc="-25" dirty="0">
                <a:solidFill>
                  <a:srgbClr val="009999"/>
                </a:solidFill>
                <a:latin typeface="Georgia"/>
                <a:cs typeface="Georgia"/>
              </a:rPr>
              <a:t>nC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7993" y="2147697"/>
            <a:ext cx="2379345" cy="2658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2c</a:t>
            </a:r>
            <a:r>
              <a:rPr sz="1600" b="1" i="1" spc="5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4c</a:t>
            </a:r>
            <a:r>
              <a:rPr sz="1600" b="1" i="1" spc="4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spc="75" dirty="0">
                <a:latin typeface="Georgia"/>
                <a:cs typeface="Georgia"/>
              </a:rPr>
              <a:t>…</a:t>
            </a:r>
            <a:r>
              <a:rPr sz="1600" b="1" i="1" spc="5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8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nc</a:t>
            </a:r>
            <a:endParaRPr sz="1600" dirty="0">
              <a:latin typeface="Georgia"/>
              <a:cs typeface="Georgia"/>
            </a:endParaRPr>
          </a:p>
          <a:p>
            <a:pPr marL="49530">
              <a:lnSpc>
                <a:spcPct val="100000"/>
              </a:lnSpc>
              <a:spcBef>
                <a:spcPts val="1185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40" dirty="0">
                <a:latin typeface="Georgia"/>
                <a:cs typeface="Georgia"/>
              </a:rPr>
              <a:t>(1</a:t>
            </a:r>
            <a:r>
              <a:rPr sz="1600" b="1" i="1" spc="1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2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dirty="0">
                <a:latin typeface="Georgia"/>
                <a:cs typeface="Georgia"/>
              </a:rPr>
              <a:t> 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1260"/>
              </a:spcBef>
            </a:pPr>
            <a:r>
              <a:rPr sz="1600" b="1" i="1" dirty="0">
                <a:latin typeface="Georgia"/>
                <a:cs typeface="Georgia"/>
              </a:rPr>
              <a:t>=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c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75" dirty="0">
                <a:latin typeface="Georgia"/>
                <a:cs typeface="Georgia"/>
              </a:rPr>
              <a:t>(1+</a:t>
            </a:r>
            <a:r>
              <a:rPr sz="1600" b="1" i="1" spc="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2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4</a:t>
            </a:r>
            <a:r>
              <a:rPr sz="1600" b="1" i="1" spc="4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0" dirty="0">
                <a:latin typeface="Georgia"/>
                <a:cs typeface="Georgia"/>
              </a:rPr>
              <a:t>...</a:t>
            </a:r>
            <a:r>
              <a:rPr sz="1600" b="1" i="1" spc="5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+</a:t>
            </a:r>
            <a:r>
              <a:rPr sz="1600" b="1" i="1" spc="35" dirty="0">
                <a:latin typeface="Georgia"/>
                <a:cs typeface="Georgia"/>
              </a:rPr>
              <a:t> </a:t>
            </a:r>
            <a:r>
              <a:rPr sz="1600" b="1" i="1" spc="-25" dirty="0">
                <a:latin typeface="Georgia"/>
                <a:cs typeface="Georgia"/>
              </a:rPr>
              <a:t>n)</a:t>
            </a:r>
            <a:endParaRPr sz="1600" dirty="0">
              <a:latin typeface="Georgia"/>
              <a:cs typeface="Georgia"/>
            </a:endParaRPr>
          </a:p>
          <a:p>
            <a:pPr marL="38100">
              <a:lnSpc>
                <a:spcPts val="1885"/>
              </a:lnSpc>
              <a:spcBef>
                <a:spcPts val="1525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𝐜(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0</a:t>
            </a:r>
            <a:r>
              <a:rPr sz="1725" spc="382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+2</a:t>
            </a:r>
            <a:r>
              <a:rPr sz="1725" baseline="28985" dirty="0">
                <a:latin typeface="Cambria Math"/>
                <a:cs typeface="Cambria Math"/>
              </a:rPr>
              <a:t>1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2</a:t>
            </a:r>
            <a:r>
              <a:rPr sz="1725" spc="240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1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⋯</a:t>
            </a:r>
            <a:r>
              <a:rPr sz="1600" spc="-8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+</a:t>
            </a:r>
            <a:endParaRPr sz="1600" dirty="0">
              <a:latin typeface="Cambria Math"/>
              <a:cs typeface="Cambria Math"/>
            </a:endParaRPr>
          </a:p>
          <a:p>
            <a:pPr marL="38100">
              <a:lnSpc>
                <a:spcPts val="1705"/>
              </a:lnSpc>
            </a:pP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</a:t>
            </a:r>
            <a:r>
              <a:rPr sz="1725" spc="254" baseline="28985" dirty="0">
                <a:latin typeface="Cambria Math"/>
                <a:cs typeface="Cambria Math"/>
              </a:rPr>
              <a:t> </a:t>
            </a:r>
            <a:r>
              <a:rPr sz="1600" b="1" i="1" spc="-50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ts val="1739"/>
              </a:lnSpc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8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725" baseline="28985" dirty="0">
                <a:latin typeface="Cambria Math"/>
                <a:cs typeface="Cambria Math"/>
              </a:rPr>
              <a:t>𝑘+1</a:t>
            </a:r>
            <a:r>
              <a:rPr sz="1725" spc="209" baseline="289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67945">
              <a:lnSpc>
                <a:spcPct val="100000"/>
              </a:lnSpc>
              <a:spcBef>
                <a:spcPts val="875"/>
              </a:spcBef>
            </a:pPr>
            <a:r>
              <a:rPr sz="1600" b="1" i="1" spc="-30" dirty="0">
                <a:latin typeface="Georgia"/>
                <a:cs typeface="Georgia"/>
              </a:rPr>
              <a:t>=c(</a:t>
            </a:r>
            <a:r>
              <a:rPr sz="1600" b="1" i="1" spc="75" dirty="0"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𝑘</a:t>
            </a:r>
            <a:r>
              <a:rPr sz="1725" spc="254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+</a:t>
            </a:r>
            <a:r>
              <a:rPr sz="1600" spc="-10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836967"/>
                </a:solidFill>
                <a:latin typeface="Cambria Math"/>
                <a:cs typeface="Cambria Math"/>
              </a:rPr>
              <a:t>2</a:t>
            </a:r>
            <a:r>
              <a:rPr sz="1725" baseline="28985" dirty="0">
                <a:solidFill>
                  <a:srgbClr val="836967"/>
                </a:solidFill>
                <a:latin typeface="Cambria Math"/>
                <a:cs typeface="Cambria Math"/>
              </a:rPr>
              <a:t>1</a:t>
            </a:r>
            <a:r>
              <a:rPr sz="1725" spc="202" baseline="28985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1</a:t>
            </a:r>
            <a:r>
              <a:rPr sz="1600" b="1" i="1" spc="-25" dirty="0">
                <a:latin typeface="Georgia"/>
                <a:cs typeface="Georgia"/>
              </a:rPr>
              <a:t>)</a:t>
            </a:r>
            <a:endParaRPr sz="1600" dirty="0">
              <a:latin typeface="Georgia"/>
              <a:cs typeface="Georgia"/>
            </a:endParaRPr>
          </a:p>
          <a:p>
            <a:pPr marL="55880">
              <a:lnSpc>
                <a:spcPct val="100000"/>
              </a:lnSpc>
              <a:spcBef>
                <a:spcPts val="965"/>
              </a:spcBef>
            </a:pPr>
            <a:r>
              <a:rPr sz="1600" b="1" i="1" dirty="0">
                <a:latin typeface="Georgia"/>
                <a:cs typeface="Georgia"/>
              </a:rPr>
              <a:t>=c</a:t>
            </a:r>
            <a:r>
              <a:rPr sz="1600" b="1" i="1" spc="-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(n + </a:t>
            </a:r>
            <a:r>
              <a:rPr sz="1600" b="1" i="1" spc="-40" dirty="0">
                <a:latin typeface="Georgia"/>
                <a:cs typeface="Georgia"/>
              </a:rPr>
              <a:t>1)</a:t>
            </a:r>
            <a:r>
              <a:rPr sz="1600" b="1" i="1" spc="-10" dirty="0">
                <a:latin typeface="Georgia"/>
                <a:cs typeface="Georgia"/>
              </a:rPr>
              <a:t> </a:t>
            </a:r>
            <a:r>
              <a:rPr sz="1600" b="1" i="1" dirty="0">
                <a:latin typeface="Georgia"/>
                <a:cs typeface="Georgia"/>
              </a:rPr>
              <a:t>= </a:t>
            </a:r>
            <a:r>
              <a:rPr sz="1600" b="1" i="1" spc="-20" dirty="0">
                <a:latin typeface="Georgia"/>
                <a:cs typeface="Georgia"/>
              </a:rPr>
              <a:t>O(n)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289833"/>
            <a:ext cx="602284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Topics</a:t>
            </a:r>
            <a:r>
              <a:rPr sz="3600" spc="9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to</a:t>
            </a:r>
            <a:r>
              <a:rPr sz="3600" spc="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be</a:t>
            </a:r>
            <a:r>
              <a:rPr sz="3600" spc="1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covered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896152"/>
            <a:ext cx="3507740" cy="16363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2915" lvl="1" indent="-450215">
              <a:lnSpc>
                <a:spcPct val="100000"/>
              </a:lnSpc>
              <a:spcBef>
                <a:spcPts val="860"/>
              </a:spcBef>
              <a:buSzPct val="120000"/>
              <a:buAutoNum type="arabicPeriod"/>
              <a:tabLst>
                <a:tab pos="462915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Recurrences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4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Substitution</a:t>
            </a:r>
            <a:r>
              <a:rPr sz="2000" b="1" i="1" spc="-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Recursion</a:t>
            </a:r>
            <a:r>
              <a:rPr sz="2000" b="1" i="1" spc="1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Tree</a:t>
            </a:r>
            <a:r>
              <a:rPr sz="2000" b="1" i="1" spc="14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latin typeface="Georgia"/>
                <a:cs typeface="Georgia"/>
              </a:rPr>
              <a:t>Master</a:t>
            </a:r>
            <a:r>
              <a:rPr sz="2000" b="1" i="1" spc="325" dirty="0">
                <a:latin typeface="Georgia"/>
                <a:cs typeface="Georgia"/>
              </a:rPr>
              <a:t> </a:t>
            </a:r>
            <a:r>
              <a:rPr sz="2000" b="1" i="1" spc="-10" dirty="0"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45921" y="164665"/>
            <a:ext cx="58521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Topics</a:t>
            </a:r>
            <a:r>
              <a:rPr sz="3600" spc="9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to</a:t>
            </a:r>
            <a:r>
              <a:rPr sz="3600" spc="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be</a:t>
            </a:r>
            <a:r>
              <a:rPr sz="3600" spc="1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covered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240588" y="896152"/>
            <a:ext cx="3507740" cy="16363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62915" lvl="1" indent="-450215">
              <a:lnSpc>
                <a:spcPct val="100000"/>
              </a:lnSpc>
              <a:spcBef>
                <a:spcPts val="860"/>
              </a:spcBef>
              <a:buSzPct val="120000"/>
              <a:buAutoNum type="arabicPeriod"/>
              <a:tabLst>
                <a:tab pos="462915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Recurrences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4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Substitution</a:t>
            </a:r>
            <a:r>
              <a:rPr sz="2000" b="1" i="1" spc="-7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Recursion</a:t>
            </a:r>
            <a:r>
              <a:rPr sz="2000" b="1" i="1" spc="1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Tree</a:t>
            </a:r>
            <a:r>
              <a:rPr sz="2000" b="1" i="1" spc="14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>
                <a:solidFill>
                  <a:srgbClr val="FF0000"/>
                </a:solidFill>
                <a:latin typeface="Georgia"/>
                <a:cs typeface="Georgia"/>
              </a:rPr>
              <a:t>Master</a:t>
            </a:r>
            <a:r>
              <a:rPr sz="2000" b="1" i="1" spc="32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i="1" spc="-10" dirty="0">
                <a:solidFill>
                  <a:srgbClr val="FF0000"/>
                </a:solidFill>
                <a:latin typeface="Georgia"/>
                <a:cs typeface="Georgia"/>
              </a:rPr>
              <a:t>Method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800" y="155313"/>
            <a:ext cx="2959100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50023" y="1444244"/>
            <a:ext cx="1111250" cy="400685"/>
            <a:chOff x="950023" y="1444244"/>
            <a:chExt cx="1111250" cy="40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023" y="1551686"/>
              <a:ext cx="251193" cy="1877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73555" y="1444243"/>
              <a:ext cx="287655" cy="400685"/>
            </a:xfrm>
            <a:custGeom>
              <a:avLst/>
              <a:gdLst/>
              <a:ahLst/>
              <a:cxnLst/>
              <a:rect l="l" t="t" r="r" b="b"/>
              <a:pathLst>
                <a:path w="287655" h="400685">
                  <a:moveTo>
                    <a:pt x="76835" y="6604"/>
                  </a:moveTo>
                  <a:lnTo>
                    <a:pt x="44348" y="29438"/>
                  </a:lnTo>
                  <a:lnTo>
                    <a:pt x="21209" y="73152"/>
                  </a:lnTo>
                  <a:lnTo>
                    <a:pt x="5308" y="130327"/>
                  </a:lnTo>
                  <a:lnTo>
                    <a:pt x="0" y="200152"/>
                  </a:lnTo>
                  <a:lnTo>
                    <a:pt x="1270" y="235038"/>
                  </a:lnTo>
                  <a:lnTo>
                    <a:pt x="1320" y="236689"/>
                  </a:lnTo>
                  <a:lnTo>
                    <a:pt x="11938" y="300266"/>
                  </a:lnTo>
                  <a:lnTo>
                    <a:pt x="32321" y="350862"/>
                  </a:lnTo>
                  <a:lnTo>
                    <a:pt x="57277" y="387438"/>
                  </a:lnTo>
                  <a:lnTo>
                    <a:pt x="71120" y="400431"/>
                  </a:lnTo>
                  <a:lnTo>
                    <a:pt x="76835" y="393839"/>
                  </a:lnTo>
                  <a:lnTo>
                    <a:pt x="64871" y="380619"/>
                  </a:lnTo>
                  <a:lnTo>
                    <a:pt x="53987" y="364197"/>
                  </a:lnTo>
                  <a:lnTo>
                    <a:pt x="35433" y="321691"/>
                  </a:lnTo>
                  <a:lnTo>
                    <a:pt x="23253" y="266928"/>
                  </a:lnTo>
                  <a:lnTo>
                    <a:pt x="19177" y="200152"/>
                  </a:lnTo>
                  <a:lnTo>
                    <a:pt x="20193" y="165341"/>
                  </a:lnTo>
                  <a:lnTo>
                    <a:pt x="28333" y="104571"/>
                  </a:lnTo>
                  <a:lnTo>
                    <a:pt x="44157" y="55829"/>
                  </a:lnTo>
                  <a:lnTo>
                    <a:pt x="64871" y="19824"/>
                  </a:lnTo>
                  <a:lnTo>
                    <a:pt x="76835" y="6604"/>
                  </a:lnTo>
                  <a:close/>
                </a:path>
                <a:path w="287655" h="400685">
                  <a:moveTo>
                    <a:pt x="202565" y="194056"/>
                  </a:moveTo>
                  <a:lnTo>
                    <a:pt x="83693" y="194056"/>
                  </a:lnTo>
                  <a:lnTo>
                    <a:pt x="83693" y="207772"/>
                  </a:lnTo>
                  <a:lnTo>
                    <a:pt x="202565" y="207772"/>
                  </a:lnTo>
                  <a:lnTo>
                    <a:pt x="202565" y="194056"/>
                  </a:lnTo>
                  <a:close/>
                </a:path>
                <a:path w="287655" h="400685">
                  <a:moveTo>
                    <a:pt x="287401" y="200152"/>
                  </a:moveTo>
                  <a:lnTo>
                    <a:pt x="282117" y="130327"/>
                  </a:lnTo>
                  <a:lnTo>
                    <a:pt x="266192" y="73152"/>
                  </a:lnTo>
                  <a:lnTo>
                    <a:pt x="243039" y="29438"/>
                  </a:lnTo>
                  <a:lnTo>
                    <a:pt x="216281" y="0"/>
                  </a:lnTo>
                  <a:lnTo>
                    <a:pt x="210566" y="6604"/>
                  </a:lnTo>
                  <a:lnTo>
                    <a:pt x="222516" y="19824"/>
                  </a:lnTo>
                  <a:lnTo>
                    <a:pt x="233400" y="36233"/>
                  </a:lnTo>
                  <a:lnTo>
                    <a:pt x="251968" y="78613"/>
                  </a:lnTo>
                  <a:lnTo>
                    <a:pt x="264134" y="133477"/>
                  </a:lnTo>
                  <a:lnTo>
                    <a:pt x="268224" y="200152"/>
                  </a:lnTo>
                  <a:lnTo>
                    <a:pt x="267195" y="235038"/>
                  </a:lnTo>
                  <a:lnTo>
                    <a:pt x="259054" y="295808"/>
                  </a:lnTo>
                  <a:lnTo>
                    <a:pt x="243230" y="344563"/>
                  </a:lnTo>
                  <a:lnTo>
                    <a:pt x="222516" y="380619"/>
                  </a:lnTo>
                  <a:lnTo>
                    <a:pt x="210566" y="393839"/>
                  </a:lnTo>
                  <a:lnTo>
                    <a:pt x="216281" y="400431"/>
                  </a:lnTo>
                  <a:lnTo>
                    <a:pt x="243039" y="370903"/>
                  </a:lnTo>
                  <a:lnTo>
                    <a:pt x="266192" y="327279"/>
                  </a:lnTo>
                  <a:lnTo>
                    <a:pt x="282117" y="270052"/>
                  </a:lnTo>
                  <a:lnTo>
                    <a:pt x="286080" y="236689"/>
                  </a:lnTo>
                  <a:lnTo>
                    <a:pt x="287401" y="200152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4715" y="647446"/>
            <a:ext cx="806005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130" dirty="0">
                <a:latin typeface="Georgia"/>
                <a:cs typeface="Georgia"/>
              </a:rPr>
              <a:t>The</a:t>
            </a:r>
            <a:r>
              <a:rPr sz="1600" i="1" spc="28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master</a:t>
            </a:r>
            <a:r>
              <a:rPr sz="1600" i="1" spc="29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method</a:t>
            </a:r>
            <a:r>
              <a:rPr sz="1600" i="1" spc="280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provides</a:t>
            </a:r>
            <a:r>
              <a:rPr sz="1600" i="1" spc="28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a</a:t>
            </a:r>
            <a:r>
              <a:rPr sz="1600" i="1" spc="28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"cookbook"</a:t>
            </a:r>
            <a:r>
              <a:rPr sz="1600" i="1" spc="30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method</a:t>
            </a:r>
            <a:r>
              <a:rPr sz="1600" i="1" spc="295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for</a:t>
            </a:r>
            <a:r>
              <a:rPr sz="1600" i="1" spc="290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solving</a:t>
            </a:r>
            <a:r>
              <a:rPr sz="1600" i="1" spc="28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recurrences </a:t>
            </a:r>
            <a:r>
              <a:rPr sz="1600" i="1" spc="90" dirty="0">
                <a:latin typeface="Georgia"/>
                <a:cs typeface="Georgia"/>
              </a:rPr>
              <a:t>of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form</a:t>
            </a:r>
            <a:endParaRPr sz="1600" dirty="0">
              <a:latin typeface="Georgia"/>
              <a:cs typeface="Georgia"/>
            </a:endParaRPr>
          </a:p>
          <a:p>
            <a:pPr marL="1062355">
              <a:lnSpc>
                <a:spcPct val="100000"/>
              </a:lnSpc>
              <a:spcBef>
                <a:spcPts val="1560"/>
              </a:spcBef>
            </a:pP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46326" y="1623186"/>
            <a:ext cx="135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Cambria Math"/>
                <a:cs typeface="Cambria Math"/>
              </a:rPr>
              <a:t>𝑏</a:t>
            </a:r>
            <a:endParaRPr sz="1600" dirty="0">
              <a:latin typeface="Cambria Math"/>
              <a:cs typeface="Cambria Math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5798" y="1551686"/>
            <a:ext cx="251078" cy="18770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4715" y="1487550"/>
            <a:ext cx="18567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1965" algn="l"/>
                <a:tab pos="1327785" algn="l"/>
              </a:tabLst>
            </a:pP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80" dirty="0">
                <a:latin typeface="Cambria Math"/>
                <a:cs typeface="Cambria Math"/>
              </a:rPr>
              <a:t> </a:t>
            </a:r>
            <a:r>
              <a:rPr sz="1600" spc="-25" dirty="0">
                <a:latin typeface="Cambria Math"/>
                <a:cs typeface="Cambria Math"/>
              </a:rPr>
              <a:t>𝑎𝑇</a:t>
            </a:r>
            <a:r>
              <a:rPr sz="1600" dirty="0">
                <a:latin typeface="Cambria Math"/>
                <a:cs typeface="Cambria Math"/>
              </a:rPr>
              <a:t>	+</a:t>
            </a:r>
            <a:r>
              <a:rPr sz="1600" spc="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715" y="2043516"/>
            <a:ext cx="8063865" cy="2719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30"/>
              </a:spcBef>
            </a:pPr>
            <a:r>
              <a:rPr sz="1600" i="1" spc="140" dirty="0">
                <a:latin typeface="Georgia"/>
                <a:cs typeface="Georgia"/>
              </a:rPr>
              <a:t>where</a:t>
            </a:r>
            <a:r>
              <a:rPr sz="1600" i="1" spc="190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a</a:t>
            </a:r>
            <a:r>
              <a:rPr sz="1650" i="1" spc="20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≥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</a:t>
            </a:r>
            <a:r>
              <a:rPr sz="1600" i="1" spc="21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and</a:t>
            </a:r>
            <a:r>
              <a:rPr sz="1600" i="1" spc="200" dirty="0">
                <a:latin typeface="Georgia"/>
                <a:cs typeface="Georgia"/>
              </a:rPr>
              <a:t> </a:t>
            </a:r>
            <a:r>
              <a:rPr sz="1650" i="1" spc="60" dirty="0">
                <a:latin typeface="Georgia"/>
                <a:cs typeface="Georgia"/>
              </a:rPr>
              <a:t>b</a:t>
            </a:r>
            <a:r>
              <a:rPr sz="1650" i="1" spc="20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&gt;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</a:t>
            </a:r>
            <a:r>
              <a:rPr sz="1600" i="1" spc="21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are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constants</a:t>
            </a:r>
            <a:r>
              <a:rPr sz="1600" i="1" spc="225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and</a:t>
            </a:r>
            <a:r>
              <a:rPr sz="1600" i="1" spc="225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f</a:t>
            </a:r>
            <a:r>
              <a:rPr sz="1650" i="1" spc="18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20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210" dirty="0">
                <a:latin typeface="Georgia"/>
                <a:cs typeface="Georgia"/>
              </a:rPr>
              <a:t> </a:t>
            </a:r>
            <a:r>
              <a:rPr sz="1600" i="1" spc="165" dirty="0">
                <a:latin typeface="Georgia"/>
                <a:cs typeface="Georgia"/>
              </a:rPr>
              <a:t>an</a:t>
            </a:r>
            <a:r>
              <a:rPr sz="1600" i="1" spc="204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asymptotically</a:t>
            </a:r>
            <a:r>
              <a:rPr sz="1600" i="1" spc="21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positive</a:t>
            </a:r>
            <a:endParaRPr sz="1600" dirty="0">
              <a:latin typeface="Georgia"/>
              <a:cs typeface="Georgia"/>
            </a:endParaRPr>
          </a:p>
          <a:p>
            <a:pPr marL="12700">
              <a:lnSpc>
                <a:spcPts val="1914"/>
              </a:lnSpc>
            </a:pPr>
            <a:r>
              <a:rPr sz="1600" i="1" spc="135" dirty="0">
                <a:latin typeface="Georgia"/>
                <a:cs typeface="Georgia"/>
              </a:rPr>
              <a:t>function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600" dirty="0">
              <a:latin typeface="Georgia"/>
              <a:cs typeface="Georgia"/>
            </a:endParaRPr>
          </a:p>
          <a:p>
            <a:pPr marL="12700" marR="5080" algn="just">
              <a:lnSpc>
                <a:spcPct val="97100"/>
              </a:lnSpc>
            </a:pPr>
            <a:r>
              <a:rPr sz="1600" i="1" spc="130" dirty="0">
                <a:latin typeface="Georgia"/>
                <a:cs typeface="Georgia"/>
              </a:rPr>
              <a:t>The</a:t>
            </a:r>
            <a:r>
              <a:rPr sz="1600" i="1" spc="24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recurrence</a:t>
            </a:r>
            <a:r>
              <a:rPr sz="1600" i="1" spc="250" dirty="0">
                <a:latin typeface="Georgia"/>
                <a:cs typeface="Georgia"/>
              </a:rPr>
              <a:t> </a:t>
            </a:r>
            <a:r>
              <a:rPr sz="1600" i="1" spc="100" dirty="0">
                <a:latin typeface="Georgia"/>
                <a:cs typeface="Georgia"/>
              </a:rPr>
              <a:t>describes</a:t>
            </a:r>
            <a:r>
              <a:rPr sz="1600" i="1" spc="245" dirty="0">
                <a:latin typeface="Georgia"/>
                <a:cs typeface="Georgia"/>
              </a:rPr>
              <a:t> </a:t>
            </a:r>
            <a:r>
              <a:rPr sz="1600" i="1" spc="150" dirty="0">
                <a:latin typeface="Georgia"/>
                <a:cs typeface="Georgia"/>
              </a:rPr>
              <a:t>the</a:t>
            </a:r>
            <a:r>
              <a:rPr sz="1600" i="1" spc="235" dirty="0">
                <a:latin typeface="Georgia"/>
                <a:cs typeface="Georgia"/>
              </a:rPr>
              <a:t> </a:t>
            </a:r>
            <a:r>
              <a:rPr sz="1600" i="1" spc="150" dirty="0">
                <a:latin typeface="Georgia"/>
                <a:cs typeface="Georgia"/>
              </a:rPr>
              <a:t>running</a:t>
            </a:r>
            <a:r>
              <a:rPr sz="1600" i="1" spc="25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time</a:t>
            </a:r>
            <a:r>
              <a:rPr sz="1600" i="1" spc="250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of</a:t>
            </a:r>
            <a:r>
              <a:rPr sz="1600" i="1" spc="245" dirty="0">
                <a:latin typeface="Georgia"/>
                <a:cs typeface="Georgia"/>
              </a:rPr>
              <a:t> </a:t>
            </a:r>
            <a:r>
              <a:rPr sz="1600" i="1" spc="165" dirty="0">
                <a:latin typeface="Georgia"/>
                <a:cs typeface="Georgia"/>
              </a:rPr>
              <a:t>an</a:t>
            </a:r>
            <a:r>
              <a:rPr sz="1600" i="1" spc="254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algorithm</a:t>
            </a:r>
            <a:r>
              <a:rPr sz="1600" i="1" spc="220" dirty="0">
                <a:latin typeface="Georgia"/>
                <a:cs typeface="Georgia"/>
              </a:rPr>
              <a:t> </a:t>
            </a:r>
            <a:r>
              <a:rPr sz="1600" i="1" spc="165" dirty="0">
                <a:latin typeface="Georgia"/>
                <a:cs typeface="Georgia"/>
              </a:rPr>
              <a:t>that</a:t>
            </a:r>
            <a:r>
              <a:rPr sz="1600" i="1" spc="24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divides</a:t>
            </a:r>
            <a:r>
              <a:rPr sz="1600" i="1" spc="260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a </a:t>
            </a:r>
            <a:r>
              <a:rPr sz="1600" i="1" spc="114" dirty="0">
                <a:latin typeface="Georgia"/>
                <a:cs typeface="Georgia"/>
              </a:rPr>
              <a:t>problem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of</a:t>
            </a:r>
            <a:r>
              <a:rPr sz="1600" i="1" spc="26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size</a:t>
            </a:r>
            <a:r>
              <a:rPr sz="1600" i="1" spc="260" dirty="0">
                <a:latin typeface="Georgia"/>
                <a:cs typeface="Georgia"/>
              </a:rPr>
              <a:t> </a:t>
            </a:r>
            <a:r>
              <a:rPr sz="1650" i="1" spc="155" dirty="0">
                <a:latin typeface="Georgia"/>
                <a:cs typeface="Georgia"/>
              </a:rPr>
              <a:t>n</a:t>
            </a:r>
            <a:r>
              <a:rPr sz="1650" i="1" spc="254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into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a</a:t>
            </a:r>
            <a:r>
              <a:rPr sz="1650" i="1" spc="265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subproblems,</a:t>
            </a:r>
            <a:r>
              <a:rPr sz="1600" i="1" spc="26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each</a:t>
            </a:r>
            <a:r>
              <a:rPr sz="1600" i="1" spc="265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of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size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50" i="1" spc="80" dirty="0">
                <a:latin typeface="Georgia"/>
                <a:cs typeface="Georgia"/>
              </a:rPr>
              <a:t>n</a:t>
            </a:r>
            <a:r>
              <a:rPr sz="1600" i="1" spc="80" dirty="0">
                <a:latin typeface="Georgia"/>
                <a:cs typeface="Georgia"/>
              </a:rPr>
              <a:t>/</a:t>
            </a:r>
            <a:r>
              <a:rPr sz="1650" i="1" spc="80" dirty="0">
                <a:latin typeface="Georgia"/>
                <a:cs typeface="Georgia"/>
              </a:rPr>
              <a:t>b</a:t>
            </a:r>
            <a:r>
              <a:rPr sz="1600" i="1" spc="80" dirty="0">
                <a:latin typeface="Georgia"/>
                <a:cs typeface="Georgia"/>
              </a:rPr>
              <a:t>,</a:t>
            </a:r>
            <a:r>
              <a:rPr sz="1600" i="1" spc="26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where</a:t>
            </a:r>
            <a:r>
              <a:rPr sz="1600" i="1" spc="260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a</a:t>
            </a:r>
            <a:r>
              <a:rPr sz="1650" i="1" spc="260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and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50" i="1" spc="60" dirty="0">
                <a:latin typeface="Georgia"/>
                <a:cs typeface="Georgia"/>
              </a:rPr>
              <a:t>b</a:t>
            </a:r>
            <a:r>
              <a:rPr sz="1650" i="1" spc="254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are </a:t>
            </a:r>
            <a:r>
              <a:rPr sz="1600" i="1" spc="125" dirty="0">
                <a:latin typeface="Georgia"/>
                <a:cs typeface="Georgia"/>
              </a:rPr>
              <a:t>positive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constants.</a:t>
            </a:r>
            <a:r>
              <a:rPr sz="1600" i="1" spc="21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The</a:t>
            </a:r>
            <a:r>
              <a:rPr sz="1600" i="1" spc="229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a</a:t>
            </a:r>
            <a:r>
              <a:rPr sz="1650" i="1" spc="20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subproblems</a:t>
            </a:r>
            <a:r>
              <a:rPr sz="1600" i="1" spc="22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are</a:t>
            </a:r>
            <a:r>
              <a:rPr sz="1600" i="1" spc="210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solved</a:t>
            </a:r>
            <a:r>
              <a:rPr sz="1600" i="1" spc="21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recursively,</a:t>
            </a:r>
            <a:r>
              <a:rPr sz="1600" i="1" spc="19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204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in</a:t>
            </a:r>
            <a:r>
              <a:rPr sz="1600" i="1" spc="23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time </a:t>
            </a:r>
            <a:r>
              <a:rPr sz="1650" i="1" spc="110" dirty="0">
                <a:latin typeface="Georgia"/>
                <a:cs typeface="Georgia"/>
              </a:rPr>
              <a:t>T</a:t>
            </a:r>
            <a:r>
              <a:rPr sz="1650" i="1" spc="25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/</a:t>
            </a:r>
            <a:r>
              <a:rPr sz="1650" i="1" dirty="0">
                <a:latin typeface="Georgia"/>
                <a:cs typeface="Georgia"/>
              </a:rPr>
              <a:t>b</a:t>
            </a:r>
            <a:r>
              <a:rPr sz="1600" i="1" dirty="0">
                <a:latin typeface="Georgia"/>
                <a:cs typeface="Georgia"/>
              </a:rPr>
              <a:t>).</a:t>
            </a:r>
            <a:r>
              <a:rPr sz="1600" i="1" spc="280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The</a:t>
            </a:r>
            <a:r>
              <a:rPr sz="1600" i="1" spc="280" dirty="0">
                <a:latin typeface="Georgia"/>
                <a:cs typeface="Georgia"/>
              </a:rPr>
              <a:t> </a:t>
            </a:r>
            <a:r>
              <a:rPr sz="1600" i="1" spc="100" dirty="0">
                <a:latin typeface="Georgia"/>
                <a:cs typeface="Georgia"/>
              </a:rPr>
              <a:t>cost</a:t>
            </a:r>
            <a:r>
              <a:rPr sz="1600" i="1" spc="285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of</a:t>
            </a:r>
            <a:r>
              <a:rPr sz="1600" i="1" spc="27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dividing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28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problem</a:t>
            </a:r>
            <a:r>
              <a:rPr sz="1600" i="1" spc="27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and</a:t>
            </a:r>
            <a:r>
              <a:rPr sz="1600" i="1" spc="26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combining</a:t>
            </a:r>
            <a:r>
              <a:rPr sz="1600" i="1" spc="28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260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results</a:t>
            </a:r>
            <a:r>
              <a:rPr sz="1600" i="1" spc="275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of</a:t>
            </a:r>
            <a:r>
              <a:rPr sz="1600" i="1" spc="270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the </a:t>
            </a:r>
            <a:r>
              <a:rPr sz="1600" i="1" spc="100" dirty="0">
                <a:latin typeface="Georgia"/>
                <a:cs typeface="Georgia"/>
              </a:rPr>
              <a:t>subproblems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described</a:t>
            </a:r>
            <a:r>
              <a:rPr sz="1600" i="1" spc="19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by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function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50" i="1" spc="-10" dirty="0">
                <a:latin typeface="Georgia"/>
                <a:cs typeface="Georgia"/>
              </a:rPr>
              <a:t>f</a:t>
            </a:r>
            <a:r>
              <a:rPr sz="1600" i="1" spc="-10" dirty="0">
                <a:latin typeface="Georgia"/>
                <a:cs typeface="Georgia"/>
              </a:rPr>
              <a:t>(</a:t>
            </a:r>
            <a:r>
              <a:rPr sz="1650" i="1" spc="-10" dirty="0">
                <a:latin typeface="Georgia"/>
                <a:cs typeface="Georgia"/>
              </a:rPr>
              <a:t>n</a:t>
            </a:r>
            <a:r>
              <a:rPr sz="1600" i="1" spc="-10" dirty="0">
                <a:latin typeface="Georgia"/>
                <a:cs typeface="Georgia"/>
              </a:rPr>
              <a:t>).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 dirty="0">
              <a:latin typeface="Georgia"/>
              <a:cs typeface="Georgia"/>
            </a:endParaRPr>
          </a:p>
          <a:p>
            <a:pPr marL="12700" marR="8255" algn="just">
              <a:lnSpc>
                <a:spcPct val="100000"/>
              </a:lnSpc>
              <a:spcBef>
                <a:spcPts val="5"/>
              </a:spcBef>
            </a:pPr>
            <a:r>
              <a:rPr sz="1600" i="1" spc="130" dirty="0">
                <a:latin typeface="Georgia"/>
                <a:cs typeface="Georgia"/>
              </a:rPr>
              <a:t>The</a:t>
            </a:r>
            <a:r>
              <a:rPr sz="1600" i="1" spc="70" dirty="0">
                <a:latin typeface="Georgia"/>
                <a:cs typeface="Georgia"/>
              </a:rPr>
              <a:t>  </a:t>
            </a:r>
            <a:r>
              <a:rPr sz="1600" i="1" spc="135" dirty="0">
                <a:latin typeface="Georgia"/>
                <a:cs typeface="Georgia"/>
              </a:rPr>
              <a:t>master</a:t>
            </a:r>
            <a:r>
              <a:rPr sz="1600" i="1" spc="75" dirty="0">
                <a:latin typeface="Georgia"/>
                <a:cs typeface="Georgia"/>
              </a:rPr>
              <a:t>  </a:t>
            </a:r>
            <a:r>
              <a:rPr sz="1600" i="1" spc="140" dirty="0">
                <a:latin typeface="Georgia"/>
                <a:cs typeface="Georgia"/>
              </a:rPr>
              <a:t>method</a:t>
            </a:r>
            <a:r>
              <a:rPr sz="1600" i="1" spc="65" dirty="0">
                <a:latin typeface="Georgia"/>
                <a:cs typeface="Georgia"/>
              </a:rPr>
              <a:t>  </a:t>
            </a:r>
            <a:r>
              <a:rPr sz="1600" i="1" spc="120" dirty="0">
                <a:latin typeface="Georgia"/>
                <a:cs typeface="Georgia"/>
              </a:rPr>
              <a:t>requires</a:t>
            </a:r>
            <a:r>
              <a:rPr sz="1600" i="1" spc="70" dirty="0">
                <a:latin typeface="Georgia"/>
                <a:cs typeface="Georgia"/>
              </a:rPr>
              <a:t>  </a:t>
            </a:r>
            <a:r>
              <a:rPr sz="1600" i="1" spc="155" dirty="0">
                <a:latin typeface="Georgia"/>
                <a:cs typeface="Georgia"/>
              </a:rPr>
              <a:t>memorization</a:t>
            </a:r>
            <a:r>
              <a:rPr sz="1600" i="1" spc="60" dirty="0">
                <a:latin typeface="Georgia"/>
                <a:cs typeface="Georgia"/>
              </a:rPr>
              <a:t>  </a:t>
            </a:r>
            <a:r>
              <a:rPr sz="1600" i="1" spc="95" dirty="0">
                <a:latin typeface="Georgia"/>
                <a:cs typeface="Georgia"/>
              </a:rPr>
              <a:t>of</a:t>
            </a:r>
            <a:r>
              <a:rPr sz="1600" i="1" spc="65" dirty="0">
                <a:latin typeface="Georgia"/>
                <a:cs typeface="Georgia"/>
              </a:rPr>
              <a:t>  </a:t>
            </a:r>
            <a:r>
              <a:rPr sz="1600" i="1" spc="140" dirty="0">
                <a:latin typeface="Georgia"/>
                <a:cs typeface="Georgia"/>
              </a:rPr>
              <a:t>three</a:t>
            </a:r>
            <a:r>
              <a:rPr sz="1600" i="1" spc="75" dirty="0">
                <a:latin typeface="Georgia"/>
                <a:cs typeface="Georgia"/>
              </a:rPr>
              <a:t>  cases,</a:t>
            </a:r>
            <a:r>
              <a:rPr sz="1600" i="1" spc="70" dirty="0">
                <a:latin typeface="Georgia"/>
                <a:cs typeface="Georgia"/>
              </a:rPr>
              <a:t>  </a:t>
            </a:r>
            <a:r>
              <a:rPr sz="1600" i="1" spc="145" dirty="0">
                <a:latin typeface="Georgia"/>
                <a:cs typeface="Georgia"/>
              </a:rPr>
              <a:t>but</a:t>
            </a:r>
            <a:r>
              <a:rPr sz="1600" i="1" spc="65" dirty="0">
                <a:latin typeface="Georgia"/>
                <a:cs typeface="Georgia"/>
              </a:rPr>
              <a:t>  </a:t>
            </a:r>
            <a:r>
              <a:rPr sz="1600" i="1" spc="155" dirty="0">
                <a:latin typeface="Georgia"/>
                <a:cs typeface="Georgia"/>
              </a:rPr>
              <a:t>then</a:t>
            </a:r>
            <a:r>
              <a:rPr sz="1600" i="1" spc="60" dirty="0">
                <a:latin typeface="Georgia"/>
                <a:cs typeface="Georgia"/>
              </a:rPr>
              <a:t>  </a:t>
            </a:r>
            <a:r>
              <a:rPr sz="1600" i="1" spc="120" dirty="0">
                <a:latin typeface="Georgia"/>
                <a:cs typeface="Georgia"/>
              </a:rPr>
              <a:t>the </a:t>
            </a:r>
            <a:r>
              <a:rPr sz="1600" i="1" spc="105" dirty="0">
                <a:latin typeface="Georgia"/>
                <a:cs typeface="Georgia"/>
              </a:rPr>
              <a:t>solution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of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90" dirty="0">
                <a:latin typeface="Georgia"/>
                <a:cs typeface="Georgia"/>
              </a:rPr>
              <a:t>many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recurrences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can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be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determined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quite</a:t>
            </a:r>
            <a:r>
              <a:rPr sz="1600" i="1" spc="135" dirty="0">
                <a:latin typeface="Georgia"/>
                <a:cs typeface="Georgia"/>
              </a:rPr>
              <a:t> </a:t>
            </a:r>
            <a:r>
              <a:rPr sz="1600" i="1" spc="100" dirty="0">
                <a:latin typeface="Georgia"/>
                <a:cs typeface="Georgia"/>
              </a:rPr>
              <a:t>easily</a:t>
            </a:r>
            <a:endParaRPr sz="16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3211" y="346371"/>
            <a:ext cx="5794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8110855" cy="2093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31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endParaRPr sz="1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 dirty="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sz="1600" i="1" spc="125" dirty="0">
                <a:latin typeface="Georgia"/>
                <a:cs typeface="Georgia"/>
              </a:rPr>
              <a:t>Let</a:t>
            </a:r>
            <a:r>
              <a:rPr sz="1600" i="1" spc="390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a</a:t>
            </a:r>
            <a:r>
              <a:rPr sz="1650" i="1" spc="40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≥</a:t>
            </a:r>
            <a:r>
              <a:rPr sz="1600" i="1" spc="40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</a:t>
            </a:r>
            <a:r>
              <a:rPr sz="1600" i="1" spc="40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and</a:t>
            </a:r>
            <a:r>
              <a:rPr sz="1600" i="1" spc="405" dirty="0">
                <a:latin typeface="Georgia"/>
                <a:cs typeface="Georgia"/>
              </a:rPr>
              <a:t> </a:t>
            </a:r>
            <a:r>
              <a:rPr sz="1650" i="1" spc="60" dirty="0">
                <a:latin typeface="Georgia"/>
                <a:cs typeface="Georgia"/>
              </a:rPr>
              <a:t>b</a:t>
            </a:r>
            <a:r>
              <a:rPr sz="1650" i="1" spc="40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&gt;</a:t>
            </a:r>
            <a:r>
              <a:rPr sz="1600" i="1" spc="40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</a:t>
            </a:r>
            <a:r>
              <a:rPr sz="1600" i="1" spc="405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be</a:t>
            </a:r>
            <a:r>
              <a:rPr sz="1600" i="1" spc="400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constants,</a:t>
            </a:r>
            <a:r>
              <a:rPr sz="1600" i="1" spc="409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let</a:t>
            </a:r>
            <a:r>
              <a:rPr sz="1600" i="1" spc="395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f</a:t>
            </a:r>
            <a:r>
              <a:rPr sz="1650" i="1" spc="37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400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be</a:t>
            </a:r>
            <a:r>
              <a:rPr sz="1600" i="1" spc="41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a</a:t>
            </a:r>
            <a:r>
              <a:rPr sz="1600" i="1" spc="400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function,</a:t>
            </a:r>
            <a:r>
              <a:rPr sz="1600" i="1" spc="40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and</a:t>
            </a:r>
            <a:r>
              <a:rPr sz="1600" i="1" spc="40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let</a:t>
            </a:r>
            <a:r>
              <a:rPr sz="1600" i="1" spc="405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T</a:t>
            </a:r>
            <a:r>
              <a:rPr sz="1650" i="1" spc="39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39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be </a:t>
            </a:r>
            <a:r>
              <a:rPr sz="1600" i="1" spc="125" dirty="0">
                <a:latin typeface="Georgia"/>
                <a:cs typeface="Georgia"/>
              </a:rPr>
              <a:t>defined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on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nonnegative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integers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by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recurrence</a:t>
            </a:r>
            <a:endParaRPr sz="1600" dirty="0">
              <a:latin typeface="Georgia"/>
              <a:cs typeface="Georgia"/>
            </a:endParaRPr>
          </a:p>
          <a:p>
            <a:pPr marL="763905">
              <a:lnSpc>
                <a:spcPct val="100000"/>
              </a:lnSpc>
              <a:spcBef>
                <a:spcPts val="1019"/>
              </a:spcBef>
            </a:pPr>
            <a:r>
              <a:rPr sz="1650" i="1" dirty="0">
                <a:latin typeface="Georgia"/>
                <a:cs typeface="Georgia"/>
              </a:rPr>
              <a:t>T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50" i="1" spc="60" dirty="0">
                <a:latin typeface="Georgia"/>
                <a:cs typeface="Georgia"/>
              </a:rPr>
              <a:t>aT</a:t>
            </a:r>
            <a:r>
              <a:rPr sz="1600" i="1" spc="60" dirty="0">
                <a:latin typeface="Georgia"/>
                <a:cs typeface="Georgia"/>
              </a:rPr>
              <a:t>(</a:t>
            </a:r>
            <a:r>
              <a:rPr sz="1650" i="1" spc="60" dirty="0">
                <a:latin typeface="Georgia"/>
                <a:cs typeface="Georgia"/>
              </a:rPr>
              <a:t>n</a:t>
            </a:r>
            <a:r>
              <a:rPr sz="1600" i="1" spc="60" dirty="0">
                <a:latin typeface="Georgia"/>
                <a:cs typeface="Georgia"/>
              </a:rPr>
              <a:t>/</a:t>
            </a:r>
            <a:r>
              <a:rPr sz="1650" i="1" spc="60" dirty="0">
                <a:latin typeface="Georgia"/>
                <a:cs typeface="Georgia"/>
              </a:rPr>
              <a:t>b</a:t>
            </a:r>
            <a:r>
              <a:rPr sz="1600" i="1" spc="60" dirty="0">
                <a:latin typeface="Georgia"/>
                <a:cs typeface="Georgia"/>
              </a:rPr>
              <a:t>)</a:t>
            </a:r>
            <a:r>
              <a:rPr sz="1600" i="1" spc="21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+</a:t>
            </a:r>
            <a:r>
              <a:rPr sz="1600" i="1" spc="195" dirty="0">
                <a:latin typeface="Georgia"/>
                <a:cs typeface="Georgia"/>
              </a:rPr>
              <a:t> </a:t>
            </a:r>
            <a:r>
              <a:rPr sz="1650" i="1" spc="-20" dirty="0">
                <a:latin typeface="Georgia"/>
                <a:cs typeface="Georgia"/>
              </a:rPr>
              <a:t>f</a:t>
            </a:r>
            <a:r>
              <a:rPr sz="1600" i="1" spc="-20" dirty="0">
                <a:latin typeface="Georgia"/>
                <a:cs typeface="Georgia"/>
              </a:rPr>
              <a:t>(</a:t>
            </a:r>
            <a:r>
              <a:rPr sz="1650" i="1" spc="-20" dirty="0">
                <a:latin typeface="Georgia"/>
                <a:cs typeface="Georgia"/>
              </a:rPr>
              <a:t>n</a:t>
            </a:r>
            <a:r>
              <a:rPr sz="1600" i="1" spc="-20" dirty="0">
                <a:latin typeface="Georgia"/>
                <a:cs typeface="Georgia"/>
              </a:rPr>
              <a:t>),</a:t>
            </a:r>
            <a:endParaRPr sz="1600" dirty="0">
              <a:latin typeface="Georgia"/>
              <a:cs typeface="Georgia"/>
            </a:endParaRPr>
          </a:p>
          <a:p>
            <a:pPr marL="12700" marR="6350">
              <a:lnSpc>
                <a:spcPts val="1880"/>
              </a:lnSpc>
              <a:spcBef>
                <a:spcPts val="1385"/>
              </a:spcBef>
            </a:pPr>
            <a:r>
              <a:rPr sz="1600" i="1" spc="140" dirty="0">
                <a:latin typeface="Georgia"/>
                <a:cs typeface="Georgia"/>
              </a:rPr>
              <a:t>where</a:t>
            </a:r>
            <a:r>
              <a:rPr sz="1600" i="1" spc="22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we</a:t>
            </a:r>
            <a:r>
              <a:rPr sz="1600" i="1" spc="22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interpret</a:t>
            </a:r>
            <a:r>
              <a:rPr sz="1600" i="1" spc="225" dirty="0">
                <a:latin typeface="Georgia"/>
                <a:cs typeface="Georgia"/>
              </a:rPr>
              <a:t> </a:t>
            </a:r>
            <a:r>
              <a:rPr sz="1650" i="1" spc="105" dirty="0">
                <a:latin typeface="Georgia"/>
                <a:cs typeface="Georgia"/>
              </a:rPr>
              <a:t>n</a:t>
            </a:r>
            <a:r>
              <a:rPr sz="1600" i="1" spc="105" dirty="0">
                <a:latin typeface="Georgia"/>
                <a:cs typeface="Georgia"/>
              </a:rPr>
              <a:t>/</a:t>
            </a:r>
            <a:r>
              <a:rPr sz="1650" i="1" spc="105" dirty="0">
                <a:latin typeface="Georgia"/>
                <a:cs typeface="Georgia"/>
              </a:rPr>
              <a:t>b</a:t>
            </a:r>
            <a:r>
              <a:rPr sz="1650" i="1" spc="21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to</a:t>
            </a:r>
            <a:r>
              <a:rPr sz="1600" i="1" spc="235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mean</a:t>
            </a:r>
            <a:r>
              <a:rPr sz="1600" i="1" spc="22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either</a:t>
            </a:r>
            <a:r>
              <a:rPr sz="1600" i="1" spc="22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⌊</a:t>
            </a:r>
            <a:r>
              <a:rPr sz="1600" spc="280" dirty="0">
                <a:latin typeface="Cambria Math"/>
                <a:cs typeface="Cambria Math"/>
              </a:rPr>
              <a:t> </a:t>
            </a:r>
            <a:r>
              <a:rPr sz="1650" i="1" spc="105" dirty="0">
                <a:latin typeface="Georgia"/>
                <a:cs typeface="Georgia"/>
              </a:rPr>
              <a:t>n</a:t>
            </a:r>
            <a:r>
              <a:rPr sz="1600" i="1" spc="105" dirty="0">
                <a:latin typeface="Georgia"/>
                <a:cs typeface="Georgia"/>
              </a:rPr>
              <a:t>/</a:t>
            </a:r>
            <a:r>
              <a:rPr sz="1650" i="1" spc="105" dirty="0">
                <a:latin typeface="Georgia"/>
                <a:cs typeface="Georgia"/>
              </a:rPr>
              <a:t>b</a:t>
            </a:r>
            <a:r>
              <a:rPr sz="1650" i="1" spc="21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⌋</a:t>
            </a:r>
            <a:r>
              <a:rPr sz="1600" spc="275" dirty="0">
                <a:latin typeface="Cambria Math"/>
                <a:cs typeface="Cambria Math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or</a:t>
            </a:r>
            <a:r>
              <a:rPr sz="1600" i="1" spc="22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⌈</a:t>
            </a:r>
            <a:r>
              <a:rPr sz="1600" spc="260" dirty="0">
                <a:latin typeface="Cambria Math"/>
                <a:cs typeface="Cambria Math"/>
              </a:rPr>
              <a:t> </a:t>
            </a:r>
            <a:r>
              <a:rPr sz="1650" i="1" spc="105" dirty="0">
                <a:latin typeface="Georgia"/>
                <a:cs typeface="Georgia"/>
              </a:rPr>
              <a:t>n</a:t>
            </a:r>
            <a:r>
              <a:rPr sz="1600" i="1" spc="105" dirty="0">
                <a:latin typeface="Georgia"/>
                <a:cs typeface="Georgia"/>
              </a:rPr>
              <a:t>/</a:t>
            </a:r>
            <a:r>
              <a:rPr sz="1650" i="1" spc="105" dirty="0">
                <a:latin typeface="Georgia"/>
                <a:cs typeface="Georgia"/>
              </a:rPr>
              <a:t>b</a:t>
            </a:r>
            <a:r>
              <a:rPr sz="1650" i="1" spc="24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⌉</a:t>
            </a:r>
            <a:r>
              <a:rPr sz="1600" i="1" dirty="0">
                <a:latin typeface="Georgia"/>
                <a:cs typeface="Georgia"/>
              </a:rPr>
              <a:t>.</a:t>
            </a:r>
            <a:r>
              <a:rPr sz="1600" i="1" spc="229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Then</a:t>
            </a:r>
            <a:r>
              <a:rPr sz="1600" i="1" spc="240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T</a:t>
            </a:r>
            <a:r>
              <a:rPr sz="1650" i="1" spc="21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220" dirty="0"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can</a:t>
            </a:r>
            <a:r>
              <a:rPr sz="1600" i="1" spc="235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be </a:t>
            </a:r>
            <a:r>
              <a:rPr sz="1600" i="1" spc="125" dirty="0">
                <a:latin typeface="Georgia"/>
                <a:cs typeface="Georgia"/>
              </a:rPr>
              <a:t>bounded</a:t>
            </a:r>
            <a:r>
              <a:rPr sz="1600" i="1" spc="21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asymptotically</a:t>
            </a:r>
            <a:r>
              <a:rPr sz="1600" i="1" spc="22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as</a:t>
            </a:r>
            <a:r>
              <a:rPr sz="1600" i="1" spc="20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follows.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44192" y="3187445"/>
            <a:ext cx="4648200" cy="245110"/>
            <a:chOff x="1544192" y="3187445"/>
            <a:chExt cx="4648200" cy="245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192" y="3217163"/>
              <a:ext cx="251079" cy="1877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31522" y="3187445"/>
              <a:ext cx="887730" cy="245110"/>
            </a:xfrm>
            <a:custGeom>
              <a:avLst/>
              <a:gdLst/>
              <a:ahLst/>
              <a:cxnLst/>
              <a:rect l="l" t="t" r="r" b="b"/>
              <a:pathLst>
                <a:path w="887730" h="245110">
                  <a:moveTo>
                    <a:pt x="823208" y="0"/>
                  </a:moveTo>
                  <a:lnTo>
                    <a:pt x="820668" y="8128"/>
                  </a:lnTo>
                  <a:lnTo>
                    <a:pt x="831933" y="13938"/>
                  </a:lnTo>
                  <a:lnTo>
                    <a:pt x="841734" y="22415"/>
                  </a:lnTo>
                  <a:lnTo>
                    <a:pt x="862343" y="63422"/>
                  </a:lnTo>
                  <a:lnTo>
                    <a:pt x="868405" y="99972"/>
                  </a:lnTo>
                  <a:lnTo>
                    <a:pt x="868527" y="101002"/>
                  </a:lnTo>
                  <a:lnTo>
                    <a:pt x="869309" y="122555"/>
                  </a:lnTo>
                  <a:lnTo>
                    <a:pt x="868527" y="143960"/>
                  </a:lnTo>
                  <a:lnTo>
                    <a:pt x="866197" y="163591"/>
                  </a:lnTo>
                  <a:lnTo>
                    <a:pt x="850082" y="211296"/>
                  </a:lnTo>
                  <a:lnTo>
                    <a:pt x="820668" y="236728"/>
                  </a:lnTo>
                  <a:lnTo>
                    <a:pt x="823208" y="244856"/>
                  </a:lnTo>
                  <a:lnTo>
                    <a:pt x="861516" y="218156"/>
                  </a:lnTo>
                  <a:lnTo>
                    <a:pt x="883279" y="165671"/>
                  </a:lnTo>
                  <a:lnTo>
                    <a:pt x="887464" y="122555"/>
                  </a:lnTo>
                  <a:lnTo>
                    <a:pt x="886470" y="101002"/>
                  </a:lnTo>
                  <a:lnTo>
                    <a:pt x="878040" y="59777"/>
                  </a:lnTo>
                  <a:lnTo>
                    <a:pt x="850528" y="14541"/>
                  </a:lnTo>
                  <a:lnTo>
                    <a:pt x="837755" y="5639"/>
                  </a:lnTo>
                  <a:lnTo>
                    <a:pt x="823208" y="0"/>
                  </a:lnTo>
                  <a:close/>
                </a:path>
                <a:path w="887730" h="245110">
                  <a:moveTo>
                    <a:pt x="64256" y="0"/>
                  </a:moveTo>
                  <a:lnTo>
                    <a:pt x="25894" y="26681"/>
                  </a:lnTo>
                  <a:lnTo>
                    <a:pt x="4169" y="79089"/>
                  </a:lnTo>
                  <a:lnTo>
                    <a:pt x="0" y="122555"/>
                  </a:lnTo>
                  <a:lnTo>
                    <a:pt x="1000" y="143960"/>
                  </a:lnTo>
                  <a:lnTo>
                    <a:pt x="1039" y="144811"/>
                  </a:lnTo>
                  <a:lnTo>
                    <a:pt x="9370" y="185007"/>
                  </a:lnTo>
                  <a:lnTo>
                    <a:pt x="36919" y="230266"/>
                  </a:lnTo>
                  <a:lnTo>
                    <a:pt x="64256" y="244856"/>
                  </a:lnTo>
                  <a:lnTo>
                    <a:pt x="66796" y="236728"/>
                  </a:lnTo>
                  <a:lnTo>
                    <a:pt x="55530" y="230917"/>
                  </a:lnTo>
                  <a:lnTo>
                    <a:pt x="45729" y="222440"/>
                  </a:lnTo>
                  <a:lnTo>
                    <a:pt x="25066" y="181437"/>
                  </a:lnTo>
                  <a:lnTo>
                    <a:pt x="19018" y="144811"/>
                  </a:lnTo>
                  <a:lnTo>
                    <a:pt x="18919" y="143960"/>
                  </a:lnTo>
                  <a:lnTo>
                    <a:pt x="18155" y="122555"/>
                  </a:lnTo>
                  <a:lnTo>
                    <a:pt x="18919" y="101002"/>
                  </a:lnTo>
                  <a:lnTo>
                    <a:pt x="21218" y="81295"/>
                  </a:lnTo>
                  <a:lnTo>
                    <a:pt x="37381" y="33559"/>
                  </a:lnTo>
                  <a:lnTo>
                    <a:pt x="66796" y="8128"/>
                  </a:lnTo>
                  <a:lnTo>
                    <a:pt x="6425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933" y="3217163"/>
              <a:ext cx="251205" cy="1877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1174" y="3153282"/>
            <a:ext cx="5325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2370455" algn="l"/>
              </a:tabLst>
            </a:pPr>
            <a:r>
              <a:rPr sz="1600" i="1" spc="-25" dirty="0">
                <a:latin typeface="Georgia"/>
                <a:cs typeface="Georgia"/>
              </a:rPr>
              <a:t>1.</a:t>
            </a:r>
            <a:r>
              <a:rPr sz="1600" i="1" dirty="0">
                <a:latin typeface="Georgia"/>
                <a:cs typeface="Georgia"/>
              </a:rPr>
              <a:t>	</a:t>
            </a:r>
            <a:r>
              <a:rPr sz="1600" i="1" spc="105" dirty="0">
                <a:latin typeface="Georgia"/>
                <a:cs typeface="Georgia"/>
              </a:rPr>
              <a:t>If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5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 constant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ϵ</a:t>
            </a:r>
            <a:r>
              <a:rPr sz="1600" i="1" dirty="0">
                <a:latin typeface="Georgia"/>
                <a:cs typeface="Georgia"/>
              </a:rPr>
              <a:t>&gt;0,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then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14546" y="3187445"/>
            <a:ext cx="708025" cy="245110"/>
          </a:xfrm>
          <a:custGeom>
            <a:avLst/>
            <a:gdLst/>
            <a:ahLst/>
            <a:cxnLst/>
            <a:rect l="l" t="t" r="r" b="b"/>
            <a:pathLst>
              <a:path w="708025" h="245110">
                <a:moveTo>
                  <a:pt x="643376" y="0"/>
                </a:moveTo>
                <a:lnTo>
                  <a:pt x="640836" y="8128"/>
                </a:lnTo>
                <a:lnTo>
                  <a:pt x="652101" y="13938"/>
                </a:lnTo>
                <a:lnTo>
                  <a:pt x="661902" y="22415"/>
                </a:lnTo>
                <a:lnTo>
                  <a:pt x="682511" y="63422"/>
                </a:lnTo>
                <a:lnTo>
                  <a:pt x="689477" y="122555"/>
                </a:lnTo>
                <a:lnTo>
                  <a:pt x="688695" y="143960"/>
                </a:lnTo>
                <a:lnTo>
                  <a:pt x="677158" y="197485"/>
                </a:lnTo>
                <a:lnTo>
                  <a:pt x="652101" y="230917"/>
                </a:lnTo>
                <a:lnTo>
                  <a:pt x="640836" y="236728"/>
                </a:lnTo>
                <a:lnTo>
                  <a:pt x="643376" y="244856"/>
                </a:lnTo>
                <a:lnTo>
                  <a:pt x="681684" y="218156"/>
                </a:lnTo>
                <a:lnTo>
                  <a:pt x="703447" y="165671"/>
                </a:lnTo>
                <a:lnTo>
                  <a:pt x="707632" y="122555"/>
                </a:lnTo>
                <a:lnTo>
                  <a:pt x="706638" y="101002"/>
                </a:lnTo>
                <a:lnTo>
                  <a:pt x="698208" y="59777"/>
                </a:lnTo>
                <a:lnTo>
                  <a:pt x="670696" y="14541"/>
                </a:lnTo>
                <a:lnTo>
                  <a:pt x="657923" y="5639"/>
                </a:lnTo>
                <a:lnTo>
                  <a:pt x="643376" y="0"/>
                </a:lnTo>
                <a:close/>
              </a:path>
              <a:path w="708025" h="245110">
                <a:moveTo>
                  <a:pt x="64256" y="0"/>
                </a:moveTo>
                <a:lnTo>
                  <a:pt x="25894" y="26681"/>
                </a:lnTo>
                <a:lnTo>
                  <a:pt x="4169" y="79089"/>
                </a:lnTo>
                <a:lnTo>
                  <a:pt x="0" y="122555"/>
                </a:lnTo>
                <a:lnTo>
                  <a:pt x="1000" y="143960"/>
                </a:lnTo>
                <a:lnTo>
                  <a:pt x="9370" y="185007"/>
                </a:lnTo>
                <a:lnTo>
                  <a:pt x="36919" y="230266"/>
                </a:lnTo>
                <a:lnTo>
                  <a:pt x="64256" y="244856"/>
                </a:lnTo>
                <a:lnTo>
                  <a:pt x="66796" y="236728"/>
                </a:lnTo>
                <a:lnTo>
                  <a:pt x="55530" y="230917"/>
                </a:lnTo>
                <a:lnTo>
                  <a:pt x="45729" y="222440"/>
                </a:lnTo>
                <a:lnTo>
                  <a:pt x="25066" y="181437"/>
                </a:lnTo>
                <a:lnTo>
                  <a:pt x="18155" y="122555"/>
                </a:lnTo>
                <a:lnTo>
                  <a:pt x="18919" y="101002"/>
                </a:lnTo>
                <a:lnTo>
                  <a:pt x="30474" y="47371"/>
                </a:lnTo>
                <a:lnTo>
                  <a:pt x="55530" y="13938"/>
                </a:lnTo>
                <a:lnTo>
                  <a:pt x="66796" y="8128"/>
                </a:lnTo>
                <a:lnTo>
                  <a:pt x="6425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820417" y="3078606"/>
            <a:ext cx="5467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4447540" algn="l"/>
              </a:tabLst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3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O</a:t>
            </a:r>
            <a:r>
              <a:rPr sz="2400" spc="555" baseline="-20833" dirty="0">
                <a:latin typeface="Cambria Math"/>
                <a:cs typeface="Cambria Math"/>
              </a:rPr>
              <a:t> </a:t>
            </a:r>
            <a:r>
              <a:rPr sz="2400" spc="97" baseline="-20833" dirty="0">
                <a:latin typeface="Cambria Math"/>
                <a:cs typeface="Cambria Math"/>
              </a:rPr>
              <a:t>𝑛</a:t>
            </a:r>
            <a:r>
              <a:rPr sz="1150" spc="65" dirty="0">
                <a:latin typeface="Cambria Math"/>
                <a:cs typeface="Cambria Math"/>
              </a:rPr>
              <a:t>log</a:t>
            </a:r>
            <a:r>
              <a:rPr sz="1425" spc="97" baseline="-14619" dirty="0">
                <a:latin typeface="Cambria Math"/>
                <a:cs typeface="Cambria Math"/>
              </a:rPr>
              <a:t>𝑏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𝑎−𝛜</a:t>
            </a:r>
            <a:r>
              <a:rPr sz="1150" dirty="0">
                <a:latin typeface="Cambria Math"/>
                <a:cs typeface="Cambria Math"/>
              </a:rPr>
              <a:t>	</a:t>
            </a: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3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22" baseline="-20833" dirty="0">
                <a:latin typeface="Cambria Math"/>
                <a:cs typeface="Cambria Math"/>
              </a:rPr>
              <a:t> </a:t>
            </a:r>
            <a:r>
              <a:rPr sz="2400" spc="97" baseline="-20833" dirty="0">
                <a:latin typeface="Cambria Math"/>
                <a:cs typeface="Cambria Math"/>
              </a:rPr>
              <a:t>𝑛</a:t>
            </a:r>
            <a:r>
              <a:rPr sz="1150" spc="65" dirty="0">
                <a:latin typeface="Cambria Math"/>
                <a:cs typeface="Cambria Math"/>
              </a:rPr>
              <a:t>log</a:t>
            </a:r>
            <a:r>
              <a:rPr sz="1425" spc="97" baseline="-14619" dirty="0">
                <a:latin typeface="Cambria Math"/>
                <a:cs typeface="Cambria Math"/>
              </a:rPr>
              <a:t>𝑏</a:t>
            </a:r>
            <a:r>
              <a:rPr sz="1425" spc="157" baseline="-14619" dirty="0">
                <a:latin typeface="Cambria Math"/>
                <a:cs typeface="Cambria Math"/>
              </a:rPr>
              <a:t> </a:t>
            </a:r>
            <a:r>
              <a:rPr sz="1150" spc="35" dirty="0">
                <a:latin typeface="Cambria Math"/>
                <a:cs typeface="Cambria Math"/>
              </a:rPr>
              <a:t>𝑎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44192" y="3707129"/>
            <a:ext cx="1383030" cy="245110"/>
            <a:chOff x="1544192" y="3707129"/>
            <a:chExt cx="1383030" cy="2451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4192" y="3736847"/>
              <a:ext cx="251079" cy="18770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17806" y="3707129"/>
              <a:ext cx="709295" cy="245110"/>
            </a:xfrm>
            <a:custGeom>
              <a:avLst/>
              <a:gdLst/>
              <a:ahLst/>
              <a:cxnLst/>
              <a:rect l="l" t="t" r="r" b="b"/>
              <a:pathLst>
                <a:path w="709294" h="245110">
                  <a:moveTo>
                    <a:pt x="644900" y="0"/>
                  </a:moveTo>
                  <a:lnTo>
                    <a:pt x="642360" y="8128"/>
                  </a:lnTo>
                  <a:lnTo>
                    <a:pt x="653625" y="13938"/>
                  </a:lnTo>
                  <a:lnTo>
                    <a:pt x="663426" y="22415"/>
                  </a:lnTo>
                  <a:lnTo>
                    <a:pt x="684035" y="63422"/>
                  </a:lnTo>
                  <a:lnTo>
                    <a:pt x="690097" y="99972"/>
                  </a:lnTo>
                  <a:lnTo>
                    <a:pt x="690219" y="101002"/>
                  </a:lnTo>
                  <a:lnTo>
                    <a:pt x="691001" y="122555"/>
                  </a:lnTo>
                  <a:lnTo>
                    <a:pt x="690219" y="143963"/>
                  </a:lnTo>
                  <a:lnTo>
                    <a:pt x="687889" y="163599"/>
                  </a:lnTo>
                  <a:lnTo>
                    <a:pt x="671774" y="211262"/>
                  </a:lnTo>
                  <a:lnTo>
                    <a:pt x="642360" y="236715"/>
                  </a:lnTo>
                  <a:lnTo>
                    <a:pt x="644900" y="244830"/>
                  </a:lnTo>
                  <a:lnTo>
                    <a:pt x="683208" y="218127"/>
                  </a:lnTo>
                  <a:lnTo>
                    <a:pt x="704971" y="165684"/>
                  </a:lnTo>
                  <a:lnTo>
                    <a:pt x="709156" y="122555"/>
                  </a:lnTo>
                  <a:lnTo>
                    <a:pt x="708162" y="101002"/>
                  </a:lnTo>
                  <a:lnTo>
                    <a:pt x="699732" y="59777"/>
                  </a:lnTo>
                  <a:lnTo>
                    <a:pt x="672220" y="14541"/>
                  </a:lnTo>
                  <a:lnTo>
                    <a:pt x="659447" y="5639"/>
                  </a:lnTo>
                  <a:lnTo>
                    <a:pt x="644900" y="0"/>
                  </a:lnTo>
                  <a:close/>
                </a:path>
                <a:path w="709294" h="245110">
                  <a:moveTo>
                    <a:pt x="64256" y="0"/>
                  </a:moveTo>
                  <a:lnTo>
                    <a:pt x="25894" y="26681"/>
                  </a:lnTo>
                  <a:lnTo>
                    <a:pt x="4169" y="79089"/>
                  </a:lnTo>
                  <a:lnTo>
                    <a:pt x="0" y="122555"/>
                  </a:lnTo>
                  <a:lnTo>
                    <a:pt x="999" y="143963"/>
                  </a:lnTo>
                  <a:lnTo>
                    <a:pt x="9370" y="185007"/>
                  </a:lnTo>
                  <a:lnTo>
                    <a:pt x="36919" y="230257"/>
                  </a:lnTo>
                  <a:lnTo>
                    <a:pt x="64256" y="244830"/>
                  </a:lnTo>
                  <a:lnTo>
                    <a:pt x="66796" y="236715"/>
                  </a:lnTo>
                  <a:lnTo>
                    <a:pt x="55530" y="230883"/>
                  </a:lnTo>
                  <a:lnTo>
                    <a:pt x="45729" y="222399"/>
                  </a:lnTo>
                  <a:lnTo>
                    <a:pt x="25066" y="181442"/>
                  </a:lnTo>
                  <a:lnTo>
                    <a:pt x="18155" y="122555"/>
                  </a:lnTo>
                  <a:lnTo>
                    <a:pt x="18919" y="101002"/>
                  </a:lnTo>
                  <a:lnTo>
                    <a:pt x="30474" y="47371"/>
                  </a:lnTo>
                  <a:lnTo>
                    <a:pt x="55530" y="13938"/>
                  </a:lnTo>
                  <a:lnTo>
                    <a:pt x="66796" y="8128"/>
                  </a:lnTo>
                  <a:lnTo>
                    <a:pt x="6425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33117" y="3598545"/>
            <a:ext cx="1046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3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22" baseline="-20833" dirty="0">
                <a:latin typeface="Cambria Math"/>
                <a:cs typeface="Cambria Math"/>
              </a:rPr>
              <a:t> </a:t>
            </a:r>
            <a:r>
              <a:rPr sz="2400" spc="97" baseline="-20833" dirty="0">
                <a:latin typeface="Cambria Math"/>
                <a:cs typeface="Cambria Math"/>
              </a:rPr>
              <a:t>𝑛</a:t>
            </a:r>
            <a:r>
              <a:rPr sz="1150" spc="65" dirty="0">
                <a:latin typeface="Cambria Math"/>
                <a:cs typeface="Cambria Math"/>
              </a:rPr>
              <a:t>log</a:t>
            </a:r>
            <a:r>
              <a:rPr sz="1425" spc="97" baseline="-14619" dirty="0">
                <a:latin typeface="Cambria Math"/>
                <a:cs typeface="Cambria Math"/>
              </a:rPr>
              <a:t>𝑏</a:t>
            </a:r>
            <a:r>
              <a:rPr sz="1425" spc="172" baseline="-14619" dirty="0">
                <a:latin typeface="Cambria Math"/>
                <a:cs typeface="Cambria Math"/>
              </a:rPr>
              <a:t> </a:t>
            </a:r>
            <a:r>
              <a:rPr sz="1150" spc="35" dirty="0">
                <a:latin typeface="Cambria Math"/>
                <a:cs typeface="Cambria Math"/>
              </a:rPr>
              <a:t>𝑎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66540" y="3707129"/>
            <a:ext cx="1724660" cy="245110"/>
            <a:chOff x="3566540" y="3707129"/>
            <a:chExt cx="1724660" cy="24511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6540" y="3736847"/>
              <a:ext cx="251079" cy="1877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40154" y="3707129"/>
              <a:ext cx="1050925" cy="245110"/>
            </a:xfrm>
            <a:custGeom>
              <a:avLst/>
              <a:gdLst/>
              <a:ahLst/>
              <a:cxnLst/>
              <a:rect l="l" t="t" r="r" b="b"/>
              <a:pathLst>
                <a:path w="1050925" h="245110">
                  <a:moveTo>
                    <a:pt x="986276" y="0"/>
                  </a:moveTo>
                  <a:lnTo>
                    <a:pt x="983736" y="8128"/>
                  </a:lnTo>
                  <a:lnTo>
                    <a:pt x="995001" y="13938"/>
                  </a:lnTo>
                  <a:lnTo>
                    <a:pt x="1004802" y="22415"/>
                  </a:lnTo>
                  <a:lnTo>
                    <a:pt x="1025411" y="63422"/>
                  </a:lnTo>
                  <a:lnTo>
                    <a:pt x="1032377" y="122555"/>
                  </a:lnTo>
                  <a:lnTo>
                    <a:pt x="1031595" y="143963"/>
                  </a:lnTo>
                  <a:lnTo>
                    <a:pt x="1020058" y="197472"/>
                  </a:lnTo>
                  <a:lnTo>
                    <a:pt x="995001" y="230883"/>
                  </a:lnTo>
                  <a:lnTo>
                    <a:pt x="983736" y="236715"/>
                  </a:lnTo>
                  <a:lnTo>
                    <a:pt x="986276" y="244830"/>
                  </a:lnTo>
                  <a:lnTo>
                    <a:pt x="1024584" y="218127"/>
                  </a:lnTo>
                  <a:lnTo>
                    <a:pt x="1046347" y="165684"/>
                  </a:lnTo>
                  <a:lnTo>
                    <a:pt x="1050532" y="122555"/>
                  </a:lnTo>
                  <a:lnTo>
                    <a:pt x="1049538" y="101002"/>
                  </a:lnTo>
                  <a:lnTo>
                    <a:pt x="1041108" y="59777"/>
                  </a:lnTo>
                  <a:lnTo>
                    <a:pt x="1013596" y="14541"/>
                  </a:lnTo>
                  <a:lnTo>
                    <a:pt x="1000823" y="5639"/>
                  </a:lnTo>
                  <a:lnTo>
                    <a:pt x="986276" y="0"/>
                  </a:lnTo>
                  <a:close/>
                </a:path>
                <a:path w="1050925" h="245110">
                  <a:moveTo>
                    <a:pt x="64256" y="0"/>
                  </a:moveTo>
                  <a:lnTo>
                    <a:pt x="25894" y="26681"/>
                  </a:lnTo>
                  <a:lnTo>
                    <a:pt x="4169" y="79089"/>
                  </a:lnTo>
                  <a:lnTo>
                    <a:pt x="0" y="122555"/>
                  </a:lnTo>
                  <a:lnTo>
                    <a:pt x="999" y="143963"/>
                  </a:lnTo>
                  <a:lnTo>
                    <a:pt x="9370" y="185007"/>
                  </a:lnTo>
                  <a:lnTo>
                    <a:pt x="36919" y="230257"/>
                  </a:lnTo>
                  <a:lnTo>
                    <a:pt x="64256" y="244830"/>
                  </a:lnTo>
                  <a:lnTo>
                    <a:pt x="66796" y="236715"/>
                  </a:lnTo>
                  <a:lnTo>
                    <a:pt x="55530" y="230883"/>
                  </a:lnTo>
                  <a:lnTo>
                    <a:pt x="45729" y="222399"/>
                  </a:lnTo>
                  <a:lnTo>
                    <a:pt x="25066" y="181442"/>
                  </a:lnTo>
                  <a:lnTo>
                    <a:pt x="18155" y="122555"/>
                  </a:lnTo>
                  <a:lnTo>
                    <a:pt x="18919" y="101002"/>
                  </a:lnTo>
                  <a:lnTo>
                    <a:pt x="30474" y="47371"/>
                  </a:lnTo>
                  <a:lnTo>
                    <a:pt x="55530" y="13938"/>
                  </a:lnTo>
                  <a:lnTo>
                    <a:pt x="66796" y="8128"/>
                  </a:lnTo>
                  <a:lnTo>
                    <a:pt x="6425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5774" y="3673246"/>
            <a:ext cx="4481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80365" algn="l"/>
                <a:tab pos="2203450" algn="l"/>
                <a:tab pos="3108960" algn="l"/>
              </a:tabLst>
            </a:pPr>
            <a:r>
              <a:rPr sz="1600" i="1" spc="-25" dirty="0">
                <a:latin typeface="Georgia"/>
                <a:cs typeface="Georgia"/>
              </a:rPr>
              <a:t>2.</a:t>
            </a:r>
            <a:r>
              <a:rPr sz="1600" i="1" dirty="0">
                <a:latin typeface="Georgia"/>
                <a:cs typeface="Georgia"/>
              </a:rPr>
              <a:t>	</a:t>
            </a:r>
            <a:r>
              <a:rPr sz="1600" i="1" spc="105" dirty="0">
                <a:latin typeface="Georgia"/>
                <a:cs typeface="Georgia"/>
              </a:rPr>
              <a:t>If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5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395" dirty="0">
                <a:latin typeface="Cambria Math"/>
                <a:cs typeface="Cambria Math"/>
              </a:rPr>
              <a:t> </a:t>
            </a:r>
            <a:r>
              <a:rPr sz="1600" spc="70" dirty="0">
                <a:latin typeface="Cambria Math"/>
                <a:cs typeface="Cambria Math"/>
              </a:rPr>
              <a:t>𝑛</a:t>
            </a:r>
            <a:r>
              <a:rPr sz="1725" spc="104" baseline="28985" dirty="0">
                <a:latin typeface="Cambria Math"/>
                <a:cs typeface="Cambria Math"/>
              </a:rPr>
              <a:t>log</a:t>
            </a:r>
            <a:r>
              <a:rPr sz="1425" spc="104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35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44192" y="4225264"/>
            <a:ext cx="1595120" cy="245110"/>
            <a:chOff x="1544192" y="4225264"/>
            <a:chExt cx="1595120" cy="24511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4192" y="4254957"/>
              <a:ext cx="251079" cy="1877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42189" y="4225264"/>
              <a:ext cx="896619" cy="245110"/>
            </a:xfrm>
            <a:custGeom>
              <a:avLst/>
              <a:gdLst/>
              <a:ahLst/>
              <a:cxnLst/>
              <a:rect l="l" t="t" r="r" b="b"/>
              <a:pathLst>
                <a:path w="896619" h="245110">
                  <a:moveTo>
                    <a:pt x="832353" y="0"/>
                  </a:moveTo>
                  <a:lnTo>
                    <a:pt x="829813" y="8115"/>
                  </a:lnTo>
                  <a:lnTo>
                    <a:pt x="841078" y="13949"/>
                  </a:lnTo>
                  <a:lnTo>
                    <a:pt x="850879" y="22442"/>
                  </a:lnTo>
                  <a:lnTo>
                    <a:pt x="871489" y="63463"/>
                  </a:lnTo>
                  <a:lnTo>
                    <a:pt x="877551" y="100001"/>
                  </a:lnTo>
                  <a:lnTo>
                    <a:pt x="877672" y="101024"/>
                  </a:lnTo>
                  <a:lnTo>
                    <a:pt x="878454" y="122529"/>
                  </a:lnTo>
                  <a:lnTo>
                    <a:pt x="877672" y="143989"/>
                  </a:lnTo>
                  <a:lnTo>
                    <a:pt x="875342" y="163637"/>
                  </a:lnTo>
                  <a:lnTo>
                    <a:pt x="859227" y="211287"/>
                  </a:lnTo>
                  <a:lnTo>
                    <a:pt x="829813" y="236740"/>
                  </a:lnTo>
                  <a:lnTo>
                    <a:pt x="832353" y="244856"/>
                  </a:lnTo>
                  <a:lnTo>
                    <a:pt x="870661" y="218152"/>
                  </a:lnTo>
                  <a:lnTo>
                    <a:pt x="892424" y="165730"/>
                  </a:lnTo>
                  <a:lnTo>
                    <a:pt x="896610" y="122529"/>
                  </a:lnTo>
                  <a:lnTo>
                    <a:pt x="895615" y="101024"/>
                  </a:lnTo>
                  <a:lnTo>
                    <a:pt x="887185" y="59816"/>
                  </a:lnTo>
                  <a:lnTo>
                    <a:pt x="859674" y="14573"/>
                  </a:lnTo>
                  <a:lnTo>
                    <a:pt x="846900" y="5672"/>
                  </a:lnTo>
                  <a:lnTo>
                    <a:pt x="832353" y="0"/>
                  </a:lnTo>
                  <a:close/>
                </a:path>
                <a:path w="896619" h="245110">
                  <a:moveTo>
                    <a:pt x="64257" y="0"/>
                  </a:moveTo>
                  <a:lnTo>
                    <a:pt x="25895" y="26703"/>
                  </a:lnTo>
                  <a:lnTo>
                    <a:pt x="4170" y="79130"/>
                  </a:lnTo>
                  <a:lnTo>
                    <a:pt x="0" y="122529"/>
                  </a:lnTo>
                  <a:lnTo>
                    <a:pt x="1000" y="143989"/>
                  </a:lnTo>
                  <a:lnTo>
                    <a:pt x="1041" y="144859"/>
                  </a:lnTo>
                  <a:lnTo>
                    <a:pt x="9371" y="185041"/>
                  </a:lnTo>
                  <a:lnTo>
                    <a:pt x="36920" y="230282"/>
                  </a:lnTo>
                  <a:lnTo>
                    <a:pt x="64257" y="244856"/>
                  </a:lnTo>
                  <a:lnTo>
                    <a:pt x="66797" y="236740"/>
                  </a:lnTo>
                  <a:lnTo>
                    <a:pt x="55531" y="230909"/>
                  </a:lnTo>
                  <a:lnTo>
                    <a:pt x="45731" y="222424"/>
                  </a:lnTo>
                  <a:lnTo>
                    <a:pt x="25067" y="181474"/>
                  </a:lnTo>
                  <a:lnTo>
                    <a:pt x="18156" y="122529"/>
                  </a:lnTo>
                  <a:lnTo>
                    <a:pt x="18920" y="101024"/>
                  </a:lnTo>
                  <a:lnTo>
                    <a:pt x="30475" y="47409"/>
                  </a:lnTo>
                  <a:lnTo>
                    <a:pt x="55531" y="13949"/>
                  </a:lnTo>
                  <a:lnTo>
                    <a:pt x="66797" y="8115"/>
                  </a:lnTo>
                  <a:lnTo>
                    <a:pt x="64257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33117" y="4116730"/>
            <a:ext cx="1257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3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22" baseline="-20833" dirty="0">
                <a:latin typeface="Cambria Math"/>
                <a:cs typeface="Cambria Math"/>
              </a:rPr>
              <a:t> </a:t>
            </a:r>
            <a:r>
              <a:rPr sz="2400" spc="97" baseline="-20833" dirty="0">
                <a:latin typeface="Cambria Math"/>
                <a:cs typeface="Cambria Math"/>
              </a:rPr>
              <a:t>𝑛</a:t>
            </a:r>
            <a:r>
              <a:rPr sz="1150" spc="65" dirty="0">
                <a:latin typeface="Cambria Math"/>
                <a:cs typeface="Cambria Math"/>
              </a:rPr>
              <a:t>log</a:t>
            </a:r>
            <a:r>
              <a:rPr sz="1425" spc="97" baseline="-14619" dirty="0">
                <a:latin typeface="Cambria Math"/>
                <a:cs typeface="Cambria Math"/>
              </a:rPr>
              <a:t>𝑏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30" dirty="0">
                <a:latin typeface="Cambria Math"/>
                <a:cs typeface="Cambria Math"/>
              </a:rPr>
              <a:t>𝑎+𝜖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174" y="4191406"/>
            <a:ext cx="5249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2390140" algn="l"/>
              </a:tabLst>
            </a:pPr>
            <a:r>
              <a:rPr sz="1600" i="1" spc="-25" dirty="0">
                <a:latin typeface="Georgia"/>
                <a:cs typeface="Georgia"/>
              </a:rPr>
              <a:t>3.</a:t>
            </a:r>
            <a:r>
              <a:rPr sz="1600" i="1" dirty="0">
                <a:latin typeface="Georgia"/>
                <a:cs typeface="Georgia"/>
              </a:rPr>
              <a:t>	</a:t>
            </a:r>
            <a:r>
              <a:rPr sz="1600" i="1" spc="105" dirty="0">
                <a:latin typeface="Georgia"/>
                <a:cs typeface="Georgia"/>
              </a:rPr>
              <a:t>If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5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70" dirty="0">
                <a:latin typeface="Cambria Math"/>
                <a:cs typeface="Cambria Math"/>
              </a:rPr>
              <a:t> </a:t>
            </a:r>
            <a:r>
              <a:rPr sz="1600" i="1" dirty="0">
                <a:latin typeface="Georgia"/>
                <a:cs typeface="Georgia"/>
              </a:rPr>
              <a:t>&gt;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0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and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i="1" spc="100" dirty="0">
                <a:latin typeface="Georgia"/>
                <a:cs typeface="Georgia"/>
              </a:rPr>
              <a:t>if</a:t>
            </a:r>
            <a:endParaRPr sz="1600" dirty="0">
              <a:latin typeface="Georgia"/>
              <a:cs typeface="Georg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81708" y="4503369"/>
            <a:ext cx="7310755" cy="187960"/>
            <a:chOff x="1481708" y="4503369"/>
            <a:chExt cx="7310755" cy="187960"/>
          </a:xfrm>
        </p:grpSpPr>
        <p:sp>
          <p:nvSpPr>
            <p:cNvPr id="26" name="object 26"/>
            <p:cNvSpPr/>
            <p:nvPr/>
          </p:nvSpPr>
          <p:spPr>
            <a:xfrm>
              <a:off x="1481708" y="4503369"/>
              <a:ext cx="478155" cy="187960"/>
            </a:xfrm>
            <a:custGeom>
              <a:avLst/>
              <a:gdLst/>
              <a:ahLst/>
              <a:cxnLst/>
              <a:rect l="l" t="t" r="r" b="b"/>
              <a:pathLst>
                <a:path w="478155" h="187960">
                  <a:moveTo>
                    <a:pt x="418338" y="0"/>
                  </a:moveTo>
                  <a:lnTo>
                    <a:pt x="415671" y="7619"/>
                  </a:lnTo>
                  <a:lnTo>
                    <a:pt x="426529" y="12337"/>
                  </a:lnTo>
                  <a:lnTo>
                    <a:pt x="435863" y="18867"/>
                  </a:lnTo>
                  <a:lnTo>
                    <a:pt x="458358" y="62317"/>
                  </a:lnTo>
                  <a:lnTo>
                    <a:pt x="461136" y="92938"/>
                  </a:lnTo>
                  <a:lnTo>
                    <a:pt x="460426" y="109495"/>
                  </a:lnTo>
                  <a:lnTo>
                    <a:pt x="449960" y="150050"/>
                  </a:lnTo>
                  <a:lnTo>
                    <a:pt x="415924" y="180136"/>
                  </a:lnTo>
                  <a:lnTo>
                    <a:pt x="418338" y="187756"/>
                  </a:lnTo>
                  <a:lnTo>
                    <a:pt x="454217" y="166436"/>
                  </a:lnTo>
                  <a:lnTo>
                    <a:pt x="474329" y="127096"/>
                  </a:lnTo>
                  <a:lnTo>
                    <a:pt x="478154" y="93929"/>
                  </a:lnTo>
                  <a:lnTo>
                    <a:pt x="477211" y="76920"/>
                  </a:lnTo>
                  <a:lnTo>
                    <a:pt x="477200" y="76714"/>
                  </a:lnTo>
                  <a:lnTo>
                    <a:pt x="462788" y="32918"/>
                  </a:lnTo>
                  <a:lnTo>
                    <a:pt x="431962" y="4914"/>
                  </a:lnTo>
                  <a:lnTo>
                    <a:pt x="418338" y="0"/>
                  </a:lnTo>
                  <a:close/>
                </a:path>
                <a:path w="478155" h="187960">
                  <a:moveTo>
                    <a:pt x="59816" y="0"/>
                  </a:moveTo>
                  <a:lnTo>
                    <a:pt x="24044" y="21374"/>
                  </a:lnTo>
                  <a:lnTo>
                    <a:pt x="3841" y="60809"/>
                  </a:lnTo>
                  <a:lnTo>
                    <a:pt x="0" y="93929"/>
                  </a:lnTo>
                  <a:lnTo>
                    <a:pt x="861" y="109495"/>
                  </a:lnTo>
                  <a:lnTo>
                    <a:pt x="15366" y="154939"/>
                  </a:lnTo>
                  <a:lnTo>
                    <a:pt x="46174" y="182847"/>
                  </a:lnTo>
                  <a:lnTo>
                    <a:pt x="59816" y="187756"/>
                  </a:lnTo>
                  <a:lnTo>
                    <a:pt x="62229" y="180136"/>
                  </a:lnTo>
                  <a:lnTo>
                    <a:pt x="51536" y="175398"/>
                  </a:lnTo>
                  <a:lnTo>
                    <a:pt x="42306" y="168803"/>
                  </a:lnTo>
                  <a:lnTo>
                    <a:pt x="19843" y="124533"/>
                  </a:lnTo>
                  <a:lnTo>
                    <a:pt x="17018" y="92938"/>
                  </a:lnTo>
                  <a:lnTo>
                    <a:pt x="17728" y="76920"/>
                  </a:lnTo>
                  <a:lnTo>
                    <a:pt x="28193" y="37363"/>
                  </a:lnTo>
                  <a:lnTo>
                    <a:pt x="62484" y="7619"/>
                  </a:lnTo>
                  <a:lnTo>
                    <a:pt x="5981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3728" y="4503369"/>
              <a:ext cx="251078" cy="1877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6017" y="4503369"/>
              <a:ext cx="251078" cy="1877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0877" y="4503369"/>
              <a:ext cx="251078" cy="18775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221130" y="4439513"/>
            <a:ext cx="7516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41145" algn="l"/>
                <a:tab pos="6862445" algn="l"/>
              </a:tabLst>
            </a:pPr>
            <a:r>
              <a:rPr sz="1600" dirty="0">
                <a:latin typeface="Cambria Math"/>
                <a:cs typeface="Cambria Math"/>
              </a:rPr>
              <a:t>𝑎𝑓</a:t>
            </a:r>
            <a:r>
              <a:rPr sz="1600" spc="3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𝑛</a:t>
            </a:r>
            <a:r>
              <a:rPr sz="2400" baseline="1736" dirty="0">
                <a:latin typeface="Cambria Math"/>
                <a:cs typeface="Cambria Math"/>
              </a:rPr>
              <a:t>Τ</a:t>
            </a:r>
            <a:r>
              <a:rPr sz="1600" dirty="0">
                <a:latin typeface="Cambria Math"/>
                <a:cs typeface="Cambria Math"/>
              </a:rPr>
              <a:t>𝑏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i="1" dirty="0">
                <a:latin typeface="Georgia"/>
                <a:cs typeface="Georgia"/>
              </a:rPr>
              <a:t>≤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𝑐𝑓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</a:t>
            </a:r>
            <a:r>
              <a:rPr sz="1600" spc="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&lt;</a:t>
            </a:r>
            <a:r>
              <a:rPr sz="1600" spc="7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and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all sufficiently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large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n,</a:t>
            </a:r>
            <a:r>
              <a:rPr sz="1600" spc="-9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0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9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𝜃𝑓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2966" y="232773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474" y="840740"/>
            <a:ext cx="7947659" cy="180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31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endParaRPr sz="1800" dirty="0">
              <a:latin typeface="Georgia"/>
              <a:cs typeface="Georgia"/>
            </a:endParaRPr>
          </a:p>
          <a:p>
            <a:pPr marL="25400" marR="17780">
              <a:lnSpc>
                <a:spcPct val="104700"/>
              </a:lnSpc>
              <a:spcBef>
                <a:spcPts val="1795"/>
              </a:spcBef>
            </a:pPr>
            <a:r>
              <a:rPr sz="1600" i="1" spc="130" dirty="0">
                <a:latin typeface="Georgia"/>
                <a:cs typeface="Georgia"/>
              </a:rPr>
              <a:t>In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each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40" dirty="0">
                <a:latin typeface="Georgia"/>
                <a:cs typeface="Georgia"/>
              </a:rPr>
              <a:t> three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75" dirty="0">
                <a:latin typeface="Georgia"/>
                <a:cs typeface="Georgia"/>
              </a:rPr>
              <a:t>cases,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50" dirty="0">
                <a:latin typeface="Georgia"/>
                <a:cs typeface="Georgia"/>
              </a:rPr>
              <a:t>we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are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30" dirty="0">
                <a:latin typeface="Georgia"/>
                <a:cs typeface="Georgia"/>
              </a:rPr>
              <a:t>comparing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function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50" b="1" i="1" dirty="0">
                <a:solidFill>
                  <a:srgbClr val="F32085"/>
                </a:solidFill>
                <a:latin typeface="Georgia"/>
                <a:cs typeface="Georgia"/>
              </a:rPr>
              <a:t>f</a:t>
            </a:r>
            <a:r>
              <a:rPr sz="1650" b="1" i="1" spc="114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600" b="1" i="1" spc="-45" dirty="0">
                <a:solidFill>
                  <a:srgbClr val="F32085"/>
                </a:solidFill>
                <a:latin typeface="Georgia"/>
                <a:cs typeface="Georgia"/>
              </a:rPr>
              <a:t>(</a:t>
            </a:r>
            <a:r>
              <a:rPr sz="1650" b="1" i="1" spc="-45" dirty="0">
                <a:solidFill>
                  <a:srgbClr val="F32085"/>
                </a:solidFill>
                <a:latin typeface="Georgia"/>
                <a:cs typeface="Georgia"/>
              </a:rPr>
              <a:t>n</a:t>
            </a:r>
            <a:r>
              <a:rPr sz="1600" b="1" i="1" spc="-45" dirty="0">
                <a:solidFill>
                  <a:srgbClr val="F32085"/>
                </a:solidFill>
                <a:latin typeface="Georgia"/>
                <a:cs typeface="Georgia"/>
              </a:rPr>
              <a:t>)</a:t>
            </a:r>
            <a:r>
              <a:rPr sz="1600" b="1" i="1" spc="11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600" i="1" spc="160" dirty="0">
                <a:latin typeface="Georgia"/>
                <a:cs typeface="Georgia"/>
              </a:rPr>
              <a:t>with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the </a:t>
            </a:r>
            <a:r>
              <a:rPr sz="1600" i="1" spc="140" dirty="0">
                <a:latin typeface="Georgia"/>
                <a:cs typeface="Georgia"/>
              </a:rPr>
              <a:t>function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𝒏</a:t>
            </a:r>
            <a:r>
              <a:rPr sz="1725" baseline="28985" dirty="0">
                <a:solidFill>
                  <a:srgbClr val="F32085"/>
                </a:solidFill>
                <a:latin typeface="Cambria Math"/>
                <a:cs typeface="Cambria Math"/>
              </a:rPr>
              <a:t>𝒍𝒐𝒈</a:t>
            </a:r>
            <a:r>
              <a:rPr sz="1425" baseline="20467" dirty="0">
                <a:solidFill>
                  <a:srgbClr val="F32085"/>
                </a:solidFill>
                <a:latin typeface="Cambria Math"/>
                <a:cs typeface="Cambria Math"/>
              </a:rPr>
              <a:t>𝒃</a:t>
            </a:r>
            <a:r>
              <a:rPr sz="1425" spc="202" baseline="20467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725" baseline="28985" dirty="0">
                <a:solidFill>
                  <a:srgbClr val="F32085"/>
                </a:solidFill>
                <a:latin typeface="Cambria Math"/>
                <a:cs typeface="Cambria Math"/>
              </a:rPr>
              <a:t>𝒂</a:t>
            </a:r>
            <a:r>
              <a:rPr sz="1600" i="1" dirty="0">
                <a:latin typeface="Georgia"/>
                <a:cs typeface="Georgia"/>
              </a:rPr>
              <a:t>,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solution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to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recurrence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determined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by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10" dirty="0">
                <a:latin typeface="Georgia"/>
                <a:cs typeface="Georgia"/>
              </a:rPr>
              <a:t>larger </a:t>
            </a:r>
            <a:r>
              <a:rPr sz="1600" i="1" spc="85" dirty="0">
                <a:latin typeface="Georgia"/>
                <a:cs typeface="Georgia"/>
              </a:rPr>
              <a:t>of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two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functions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50" dirty="0">
                <a:latin typeface="Georgia"/>
                <a:cs typeface="Georgia"/>
              </a:rPr>
              <a:t>f(n)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and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spc="70" dirty="0">
                <a:latin typeface="Cambria Math"/>
                <a:cs typeface="Cambria Math"/>
              </a:rPr>
              <a:t>𝑛</a:t>
            </a:r>
            <a:r>
              <a:rPr sz="1725" spc="104" baseline="28985" dirty="0">
                <a:latin typeface="Cambria Math"/>
                <a:cs typeface="Cambria Math"/>
              </a:rPr>
              <a:t>log</a:t>
            </a:r>
            <a:r>
              <a:rPr sz="1425" spc="104" baseline="20467" dirty="0">
                <a:latin typeface="Cambria Math"/>
                <a:cs typeface="Cambria Math"/>
              </a:rPr>
              <a:t>𝑏</a:t>
            </a:r>
            <a:r>
              <a:rPr sz="1425" spc="172" baseline="20467" dirty="0">
                <a:latin typeface="Cambria Math"/>
                <a:cs typeface="Cambria Math"/>
              </a:rPr>
              <a:t> </a:t>
            </a:r>
            <a:r>
              <a:rPr sz="1725" spc="52" baseline="28985" dirty="0">
                <a:latin typeface="Cambria Math"/>
                <a:cs typeface="Cambria Math"/>
              </a:rPr>
              <a:t>𝑎</a:t>
            </a:r>
            <a:endParaRPr sz="1725" baseline="28985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600" dirty="0">
              <a:latin typeface="Cambria Math"/>
              <a:cs typeface="Cambria Math"/>
            </a:endParaRPr>
          </a:p>
          <a:p>
            <a:pPr marL="3117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11785" algn="l"/>
              </a:tabLst>
            </a:pPr>
            <a:r>
              <a:rPr sz="1600" i="1" spc="70" dirty="0">
                <a:latin typeface="Georgia"/>
                <a:cs typeface="Georgia"/>
              </a:rPr>
              <a:t>If,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as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in </a:t>
            </a:r>
            <a:r>
              <a:rPr sz="1600" i="1" spc="105" dirty="0">
                <a:latin typeface="Georgia"/>
                <a:cs typeface="Georgia"/>
              </a:rPr>
              <a:t>case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1,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function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spc="70" dirty="0">
                <a:latin typeface="Cambria Math"/>
                <a:cs typeface="Cambria Math"/>
              </a:rPr>
              <a:t>𝑛</a:t>
            </a:r>
            <a:r>
              <a:rPr sz="1725" spc="104" baseline="28985" dirty="0">
                <a:latin typeface="Cambria Math"/>
                <a:cs typeface="Cambria Math"/>
              </a:rPr>
              <a:t>log</a:t>
            </a:r>
            <a:r>
              <a:rPr sz="1425" spc="104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569" baseline="28985" dirty="0">
                <a:latin typeface="Cambria Math"/>
                <a:cs typeface="Cambria Math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40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larger</a:t>
            </a:r>
            <a:r>
              <a:rPr sz="1600" i="1" spc="165" dirty="0">
                <a:latin typeface="Georgia"/>
                <a:cs typeface="Georgia"/>
              </a:rPr>
              <a:t> than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f(n)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,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then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the</a:t>
            </a:r>
            <a:endParaRPr sz="1600" dirty="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825" y="2708148"/>
            <a:ext cx="251079" cy="1877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7686" y="2644266"/>
            <a:ext cx="1508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105" dirty="0">
                <a:latin typeface="Georgia"/>
                <a:cs typeface="Georgia"/>
              </a:rPr>
              <a:t>solution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5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3432" y="2678429"/>
            <a:ext cx="708025" cy="245110"/>
          </a:xfrm>
          <a:custGeom>
            <a:avLst/>
            <a:gdLst/>
            <a:ahLst/>
            <a:cxnLst/>
            <a:rect l="l" t="t" r="r" b="b"/>
            <a:pathLst>
              <a:path w="708025" h="245110">
                <a:moveTo>
                  <a:pt x="643382" y="0"/>
                </a:moveTo>
                <a:lnTo>
                  <a:pt x="640842" y="8127"/>
                </a:lnTo>
                <a:lnTo>
                  <a:pt x="652107" y="13938"/>
                </a:lnTo>
                <a:lnTo>
                  <a:pt x="661908" y="22415"/>
                </a:lnTo>
                <a:lnTo>
                  <a:pt x="682517" y="63422"/>
                </a:lnTo>
                <a:lnTo>
                  <a:pt x="689478" y="122427"/>
                </a:lnTo>
                <a:lnTo>
                  <a:pt x="688701" y="143960"/>
                </a:lnTo>
                <a:lnTo>
                  <a:pt x="677164" y="197484"/>
                </a:lnTo>
                <a:lnTo>
                  <a:pt x="652107" y="230917"/>
                </a:lnTo>
                <a:lnTo>
                  <a:pt x="640842" y="236727"/>
                </a:lnTo>
                <a:lnTo>
                  <a:pt x="643382" y="244856"/>
                </a:lnTo>
                <a:lnTo>
                  <a:pt x="681690" y="218156"/>
                </a:lnTo>
                <a:lnTo>
                  <a:pt x="703453" y="165671"/>
                </a:lnTo>
                <a:lnTo>
                  <a:pt x="707638" y="122555"/>
                </a:lnTo>
                <a:lnTo>
                  <a:pt x="706644" y="101002"/>
                </a:lnTo>
                <a:lnTo>
                  <a:pt x="698214" y="59777"/>
                </a:lnTo>
                <a:lnTo>
                  <a:pt x="670702" y="14541"/>
                </a:lnTo>
                <a:lnTo>
                  <a:pt x="657929" y="5639"/>
                </a:lnTo>
                <a:lnTo>
                  <a:pt x="643382" y="0"/>
                </a:lnTo>
                <a:close/>
              </a:path>
              <a:path w="708025" h="245110">
                <a:moveTo>
                  <a:pt x="64262" y="0"/>
                </a:moveTo>
                <a:lnTo>
                  <a:pt x="25900" y="26681"/>
                </a:lnTo>
                <a:lnTo>
                  <a:pt x="4175" y="79089"/>
                </a:lnTo>
                <a:lnTo>
                  <a:pt x="0" y="122427"/>
                </a:lnTo>
                <a:lnTo>
                  <a:pt x="1005" y="143960"/>
                </a:lnTo>
                <a:lnTo>
                  <a:pt x="1045" y="144811"/>
                </a:lnTo>
                <a:lnTo>
                  <a:pt x="9376" y="185007"/>
                </a:lnTo>
                <a:lnTo>
                  <a:pt x="36925" y="230266"/>
                </a:lnTo>
                <a:lnTo>
                  <a:pt x="64262" y="244856"/>
                </a:lnTo>
                <a:lnTo>
                  <a:pt x="66802" y="236727"/>
                </a:lnTo>
                <a:lnTo>
                  <a:pt x="55536" y="230917"/>
                </a:lnTo>
                <a:lnTo>
                  <a:pt x="45735" y="222440"/>
                </a:lnTo>
                <a:lnTo>
                  <a:pt x="25072" y="181437"/>
                </a:lnTo>
                <a:lnTo>
                  <a:pt x="19024" y="144811"/>
                </a:lnTo>
                <a:lnTo>
                  <a:pt x="18924" y="143960"/>
                </a:lnTo>
                <a:lnTo>
                  <a:pt x="18161" y="122555"/>
                </a:lnTo>
                <a:lnTo>
                  <a:pt x="18924" y="101002"/>
                </a:lnTo>
                <a:lnTo>
                  <a:pt x="21224" y="81295"/>
                </a:lnTo>
                <a:lnTo>
                  <a:pt x="37387" y="33559"/>
                </a:lnTo>
                <a:lnTo>
                  <a:pt x="66802" y="8127"/>
                </a:lnTo>
                <a:lnTo>
                  <a:pt x="64262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698750" y="2569590"/>
            <a:ext cx="1045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3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22" baseline="-20833" dirty="0">
                <a:latin typeface="Cambria Math"/>
                <a:cs typeface="Cambria Math"/>
              </a:rPr>
              <a:t> </a:t>
            </a:r>
            <a:r>
              <a:rPr sz="2400" spc="97" baseline="-20833" dirty="0">
                <a:latin typeface="Cambria Math"/>
                <a:cs typeface="Cambria Math"/>
              </a:rPr>
              <a:t>𝑛</a:t>
            </a:r>
            <a:r>
              <a:rPr sz="1150" spc="65" dirty="0">
                <a:latin typeface="Cambria Math"/>
                <a:cs typeface="Cambria Math"/>
              </a:rPr>
              <a:t>log</a:t>
            </a:r>
            <a:r>
              <a:rPr sz="1425" spc="97" baseline="-14619" dirty="0">
                <a:latin typeface="Cambria Math"/>
                <a:cs typeface="Cambria Math"/>
              </a:rPr>
              <a:t>𝑏</a:t>
            </a:r>
            <a:r>
              <a:rPr sz="1425" spc="157" baseline="-14619" dirty="0">
                <a:latin typeface="Cambria Math"/>
                <a:cs typeface="Cambria Math"/>
              </a:rPr>
              <a:t> </a:t>
            </a:r>
            <a:r>
              <a:rPr sz="1150" spc="35" dirty="0">
                <a:latin typeface="Cambria Math"/>
                <a:cs typeface="Cambria Math"/>
              </a:rPr>
              <a:t>𝑎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28064" y="4393272"/>
            <a:ext cx="1509395" cy="215900"/>
            <a:chOff x="1228064" y="4393272"/>
            <a:chExt cx="1509395" cy="2159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064" y="4418469"/>
              <a:ext cx="222529" cy="1651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17882" y="4393272"/>
              <a:ext cx="919480" cy="215900"/>
            </a:xfrm>
            <a:custGeom>
              <a:avLst/>
              <a:gdLst/>
              <a:ahLst/>
              <a:cxnLst/>
              <a:rect l="l" t="t" r="r" b="b"/>
              <a:pathLst>
                <a:path w="919480" h="215900">
                  <a:moveTo>
                    <a:pt x="862325" y="0"/>
                  </a:moveTo>
                  <a:lnTo>
                    <a:pt x="860166" y="7137"/>
                  </a:lnTo>
                  <a:lnTo>
                    <a:pt x="870076" y="12268"/>
                  </a:lnTo>
                  <a:lnTo>
                    <a:pt x="878677" y="19738"/>
                  </a:lnTo>
                  <a:lnTo>
                    <a:pt x="896804" y="55817"/>
                  </a:lnTo>
                  <a:lnTo>
                    <a:pt x="902170" y="87962"/>
                  </a:lnTo>
                  <a:lnTo>
                    <a:pt x="902277" y="88860"/>
                  </a:lnTo>
                  <a:lnTo>
                    <a:pt x="902965" y="107784"/>
                  </a:lnTo>
                  <a:lnTo>
                    <a:pt x="902277" y="126658"/>
                  </a:lnTo>
                  <a:lnTo>
                    <a:pt x="900219" y="143941"/>
                  </a:lnTo>
                  <a:lnTo>
                    <a:pt x="885991" y="185866"/>
                  </a:lnTo>
                  <a:lnTo>
                    <a:pt x="860166" y="208254"/>
                  </a:lnTo>
                  <a:lnTo>
                    <a:pt x="862325" y="215391"/>
                  </a:lnTo>
                  <a:lnTo>
                    <a:pt x="896115" y="191897"/>
                  </a:lnTo>
                  <a:lnTo>
                    <a:pt x="915269" y="145783"/>
                  </a:lnTo>
                  <a:lnTo>
                    <a:pt x="918963" y="107784"/>
                  </a:lnTo>
                  <a:lnTo>
                    <a:pt x="918083" y="88860"/>
                  </a:lnTo>
                  <a:lnTo>
                    <a:pt x="904235" y="36995"/>
                  </a:lnTo>
                  <a:lnTo>
                    <a:pt x="875160" y="4985"/>
                  </a:lnTo>
                  <a:lnTo>
                    <a:pt x="862325" y="0"/>
                  </a:lnTo>
                  <a:close/>
                </a:path>
                <a:path w="919480" h="215900">
                  <a:moveTo>
                    <a:pt x="56510" y="0"/>
                  </a:moveTo>
                  <a:lnTo>
                    <a:pt x="22845" y="23486"/>
                  </a:lnTo>
                  <a:lnTo>
                    <a:pt x="3647" y="69602"/>
                  </a:lnTo>
                  <a:lnTo>
                    <a:pt x="0" y="107784"/>
                  </a:lnTo>
                  <a:lnTo>
                    <a:pt x="869" y="126658"/>
                  </a:lnTo>
                  <a:lnTo>
                    <a:pt x="14727" y="178384"/>
                  </a:lnTo>
                  <a:lnTo>
                    <a:pt x="43749" y="210400"/>
                  </a:lnTo>
                  <a:lnTo>
                    <a:pt x="56510" y="215391"/>
                  </a:lnTo>
                  <a:lnTo>
                    <a:pt x="58796" y="208254"/>
                  </a:lnTo>
                  <a:lnTo>
                    <a:pt x="48867" y="203125"/>
                  </a:lnTo>
                  <a:lnTo>
                    <a:pt x="40223" y="195662"/>
                  </a:lnTo>
                  <a:lnTo>
                    <a:pt x="22052" y="159634"/>
                  </a:lnTo>
                  <a:lnTo>
                    <a:pt x="16755" y="127424"/>
                  </a:lnTo>
                  <a:lnTo>
                    <a:pt x="16666" y="126658"/>
                  </a:lnTo>
                  <a:lnTo>
                    <a:pt x="15997" y="107784"/>
                  </a:lnTo>
                  <a:lnTo>
                    <a:pt x="16666" y="88860"/>
                  </a:lnTo>
                  <a:lnTo>
                    <a:pt x="18680" y="71539"/>
                  </a:lnTo>
                  <a:lnTo>
                    <a:pt x="32865" y="29547"/>
                  </a:lnTo>
                  <a:lnTo>
                    <a:pt x="58796" y="713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5774" y="3105744"/>
            <a:ext cx="7766050" cy="14966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4485" indent="-286385">
              <a:lnSpc>
                <a:spcPts val="1950"/>
              </a:lnSpc>
              <a:spcBef>
                <a:spcPts val="130"/>
              </a:spcBef>
              <a:buFont typeface="Wingdings"/>
              <a:buChar char=""/>
              <a:tabLst>
                <a:tab pos="324485" algn="l"/>
              </a:tabLst>
            </a:pPr>
            <a:r>
              <a:rPr sz="1600" i="1" spc="70" dirty="0">
                <a:latin typeface="Georgia"/>
                <a:cs typeface="Georgia"/>
              </a:rPr>
              <a:t>If,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as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in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case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3,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function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f</a:t>
            </a:r>
            <a:r>
              <a:rPr sz="1650" i="1" spc="14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larger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65" dirty="0">
                <a:latin typeface="Georgia"/>
                <a:cs typeface="Georgia"/>
              </a:rPr>
              <a:t>than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spc="70" dirty="0">
                <a:latin typeface="Cambria Math"/>
                <a:cs typeface="Cambria Math"/>
              </a:rPr>
              <a:t>𝑛</a:t>
            </a:r>
            <a:r>
              <a:rPr sz="1725" spc="104" baseline="28985" dirty="0">
                <a:latin typeface="Cambria Math"/>
                <a:cs typeface="Cambria Math"/>
              </a:rPr>
              <a:t>log</a:t>
            </a:r>
            <a:r>
              <a:rPr sz="1425" spc="104" baseline="20467" dirty="0">
                <a:latin typeface="Cambria Math"/>
                <a:cs typeface="Cambria Math"/>
              </a:rPr>
              <a:t>𝑏</a:t>
            </a:r>
            <a:r>
              <a:rPr sz="1425" spc="172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569" baseline="28985" dirty="0">
                <a:latin typeface="Cambria Math"/>
                <a:cs typeface="Cambria Math"/>
              </a:rPr>
              <a:t> </a:t>
            </a:r>
            <a:r>
              <a:rPr sz="1600" i="1" dirty="0">
                <a:latin typeface="Georgia"/>
                <a:cs typeface="Georgia"/>
              </a:rPr>
              <a:t>,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then</a:t>
            </a:r>
            <a:r>
              <a:rPr sz="1600" i="1" spc="145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the</a:t>
            </a:r>
            <a:endParaRPr sz="1600" dirty="0">
              <a:latin typeface="Georgia"/>
              <a:cs typeface="Georgia"/>
            </a:endParaRPr>
          </a:p>
          <a:p>
            <a:pPr marL="324485">
              <a:lnSpc>
                <a:spcPts val="1950"/>
              </a:lnSpc>
            </a:pPr>
            <a:r>
              <a:rPr sz="1600" i="1" spc="105" dirty="0">
                <a:latin typeface="Georgia"/>
                <a:cs typeface="Georgia"/>
              </a:rPr>
              <a:t>solution</a:t>
            </a:r>
            <a:r>
              <a:rPr sz="1600" i="1" spc="19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is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50" i="1" spc="110" dirty="0">
                <a:latin typeface="Georgia"/>
                <a:cs typeface="Georgia"/>
              </a:rPr>
              <a:t>T</a:t>
            </a:r>
            <a:r>
              <a:rPr sz="1650" i="1" spc="17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n</a:t>
            </a:r>
            <a:r>
              <a:rPr sz="1600" i="1" dirty="0">
                <a:latin typeface="Georgia"/>
                <a:cs typeface="Georgia"/>
              </a:rPr>
              <a:t>)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=</a:t>
            </a:r>
            <a:r>
              <a:rPr sz="1600" i="1" spc="190" dirty="0">
                <a:latin typeface="Georgia"/>
                <a:cs typeface="Georgia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θ</a:t>
            </a:r>
            <a:r>
              <a:rPr sz="1600" i="1" dirty="0">
                <a:latin typeface="Georgia"/>
                <a:cs typeface="Georgia"/>
              </a:rPr>
              <a:t>(</a:t>
            </a:r>
            <a:r>
              <a:rPr sz="1650" i="1" dirty="0">
                <a:latin typeface="Georgia"/>
                <a:cs typeface="Georgia"/>
              </a:rPr>
              <a:t>f</a:t>
            </a:r>
            <a:r>
              <a:rPr sz="1650" i="1" spc="145" dirty="0">
                <a:latin typeface="Georgia"/>
                <a:cs typeface="Georgia"/>
              </a:rPr>
              <a:t> </a:t>
            </a:r>
            <a:r>
              <a:rPr sz="1600" i="1" spc="-10" dirty="0">
                <a:latin typeface="Georgia"/>
                <a:cs typeface="Georgia"/>
              </a:rPr>
              <a:t>(</a:t>
            </a:r>
            <a:r>
              <a:rPr sz="1650" i="1" spc="-10" dirty="0">
                <a:latin typeface="Georgia"/>
                <a:cs typeface="Georgia"/>
              </a:rPr>
              <a:t>n</a:t>
            </a:r>
            <a:r>
              <a:rPr sz="1600" i="1" spc="-10" dirty="0">
                <a:latin typeface="Georgia"/>
                <a:cs typeface="Georgia"/>
              </a:rPr>
              <a:t>)).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600" dirty="0">
              <a:latin typeface="Georgia"/>
              <a:cs typeface="Georgia"/>
            </a:endParaRPr>
          </a:p>
          <a:p>
            <a:pPr marL="324485" marR="30480" indent="-287020">
              <a:lnSpc>
                <a:spcPct val="100000"/>
              </a:lnSpc>
              <a:buFont typeface="Wingdings"/>
              <a:buChar char=""/>
              <a:tabLst>
                <a:tab pos="324485" algn="l"/>
              </a:tabLst>
            </a:pPr>
            <a:r>
              <a:rPr sz="1600" i="1" spc="70" dirty="0">
                <a:latin typeface="Georgia"/>
                <a:cs typeface="Georgia"/>
              </a:rPr>
              <a:t>If,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as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in</a:t>
            </a:r>
            <a:r>
              <a:rPr sz="1600" i="1" spc="160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case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2,</a:t>
            </a:r>
            <a:r>
              <a:rPr sz="1600" i="1" spc="145" dirty="0">
                <a:latin typeface="Georgia"/>
                <a:cs typeface="Georgia"/>
              </a:rPr>
              <a:t> the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two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25" dirty="0">
                <a:latin typeface="Georgia"/>
                <a:cs typeface="Georgia"/>
              </a:rPr>
              <a:t>functions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are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50" dirty="0">
                <a:latin typeface="Georgia"/>
                <a:cs typeface="Georgia"/>
              </a:rPr>
              <a:t> </a:t>
            </a:r>
            <a:r>
              <a:rPr sz="1600" i="1" spc="120" dirty="0">
                <a:latin typeface="Georgia"/>
                <a:cs typeface="Georgia"/>
              </a:rPr>
              <a:t>same</a:t>
            </a:r>
            <a:r>
              <a:rPr sz="1600" i="1" spc="170" dirty="0">
                <a:latin typeface="Georgia"/>
                <a:cs typeface="Georgia"/>
              </a:rPr>
              <a:t> </a:t>
            </a:r>
            <a:r>
              <a:rPr sz="1600" i="1" spc="100" dirty="0">
                <a:latin typeface="Georgia"/>
                <a:cs typeface="Georgia"/>
              </a:rPr>
              <a:t>size,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50" dirty="0">
                <a:latin typeface="Georgia"/>
                <a:cs typeface="Georgia"/>
              </a:rPr>
              <a:t>we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multiply</a:t>
            </a:r>
            <a:r>
              <a:rPr sz="1600" i="1" spc="155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by</a:t>
            </a:r>
            <a:r>
              <a:rPr sz="1600" i="1" spc="165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a </a:t>
            </a:r>
            <a:r>
              <a:rPr sz="1600" i="1" spc="125" dirty="0">
                <a:latin typeface="Georgia"/>
                <a:cs typeface="Georgia"/>
              </a:rPr>
              <a:t>logarithmic</a:t>
            </a:r>
            <a:r>
              <a:rPr sz="1600" i="1" spc="200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factor,</a:t>
            </a:r>
            <a:r>
              <a:rPr sz="1600" i="1" spc="175" dirty="0">
                <a:latin typeface="Georgia"/>
                <a:cs typeface="Georgia"/>
              </a:rPr>
              <a:t> </a:t>
            </a:r>
            <a:r>
              <a:rPr sz="1600" i="1" spc="155" dirty="0">
                <a:latin typeface="Georgia"/>
                <a:cs typeface="Georgia"/>
              </a:rPr>
              <a:t>and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45" dirty="0">
                <a:latin typeface="Georgia"/>
                <a:cs typeface="Georgia"/>
              </a:rPr>
              <a:t>the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105" dirty="0">
                <a:latin typeface="Georgia"/>
                <a:cs typeface="Georgia"/>
              </a:rPr>
              <a:t>solution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is</a:t>
            </a:r>
            <a:endParaRPr sz="1600" dirty="0">
              <a:latin typeface="Georgia"/>
              <a:cs typeface="Georgia"/>
            </a:endParaRPr>
          </a:p>
          <a:p>
            <a:pPr marL="314960">
              <a:lnSpc>
                <a:spcPct val="100000"/>
              </a:lnSpc>
              <a:spcBef>
                <a:spcPts val="175"/>
              </a:spcBef>
              <a:tabLst>
                <a:tab pos="2025650" algn="l"/>
              </a:tabLst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5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8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</a:t>
            </a:r>
            <a:r>
              <a:rPr sz="1400" spc="365" dirty="0">
                <a:latin typeface="Cambria Math"/>
                <a:cs typeface="Cambria Math"/>
              </a:rPr>
              <a:t> </a:t>
            </a:r>
            <a:r>
              <a:rPr sz="1400" spc="55" dirty="0">
                <a:latin typeface="Cambria Math"/>
                <a:cs typeface="Cambria Math"/>
              </a:rPr>
              <a:t>𝑛</a:t>
            </a:r>
            <a:r>
              <a:rPr sz="1500" spc="82" baseline="27777" dirty="0">
                <a:latin typeface="Cambria Math"/>
                <a:cs typeface="Cambria Math"/>
              </a:rPr>
              <a:t>log</a:t>
            </a:r>
            <a:r>
              <a:rPr sz="1275" spc="82" baseline="19607" dirty="0">
                <a:latin typeface="Cambria Math"/>
                <a:cs typeface="Cambria Math"/>
              </a:rPr>
              <a:t>𝑏</a:t>
            </a:r>
            <a:r>
              <a:rPr sz="1275" spc="120" baseline="19607" dirty="0">
                <a:latin typeface="Cambria Math"/>
                <a:cs typeface="Cambria Math"/>
              </a:rPr>
              <a:t> </a:t>
            </a:r>
            <a:r>
              <a:rPr sz="1500" spc="104" baseline="27777" dirty="0">
                <a:latin typeface="Cambria Math"/>
                <a:cs typeface="Cambria Math"/>
              </a:rPr>
              <a:t>𝑎</a:t>
            </a:r>
            <a:r>
              <a:rPr sz="1500" spc="150" baseline="27777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lg</a:t>
            </a:r>
            <a:r>
              <a:rPr sz="1400" spc="-95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=</a:t>
            </a:r>
            <a:r>
              <a:rPr sz="1400" i="1" spc="145" dirty="0">
                <a:latin typeface="Georgia"/>
                <a:cs typeface="Georgia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θ</a:t>
            </a:r>
            <a:r>
              <a:rPr sz="1400" i="1" dirty="0">
                <a:latin typeface="Georgia"/>
                <a:cs typeface="Georgia"/>
              </a:rPr>
              <a:t>(</a:t>
            </a:r>
            <a:r>
              <a:rPr sz="1450" i="1" dirty="0">
                <a:latin typeface="Georgia"/>
                <a:cs typeface="Georgia"/>
              </a:rPr>
              <a:t>f</a:t>
            </a:r>
            <a:r>
              <a:rPr sz="1450" i="1" spc="150" dirty="0">
                <a:latin typeface="Georgia"/>
                <a:cs typeface="Georgia"/>
              </a:rPr>
              <a:t> </a:t>
            </a:r>
            <a:r>
              <a:rPr sz="1400" i="1" dirty="0">
                <a:latin typeface="Georgia"/>
                <a:cs typeface="Georgia"/>
              </a:rPr>
              <a:t>(</a:t>
            </a:r>
            <a:r>
              <a:rPr sz="1450" i="1" dirty="0">
                <a:latin typeface="Georgia"/>
                <a:cs typeface="Georgia"/>
              </a:rPr>
              <a:t>n</a:t>
            </a:r>
            <a:r>
              <a:rPr sz="1400" i="1" dirty="0">
                <a:latin typeface="Georgia"/>
                <a:cs typeface="Georgia"/>
              </a:rPr>
              <a:t>)</a:t>
            </a:r>
            <a:r>
              <a:rPr sz="1400" i="1" spc="14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lg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1400" i="1" spc="-25" dirty="0">
                <a:latin typeface="Georgia"/>
                <a:cs typeface="Georgia"/>
              </a:rPr>
              <a:t>)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3630" y="252696"/>
            <a:ext cx="6556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993216" y="1374901"/>
            <a:ext cx="1470660" cy="212090"/>
          </a:xfrm>
          <a:custGeom>
            <a:avLst/>
            <a:gdLst/>
            <a:ahLst/>
            <a:cxnLst/>
            <a:rect l="l" t="t" r="r" b="b"/>
            <a:pathLst>
              <a:path w="147066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7066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70660" h="212090">
                <a:moveTo>
                  <a:pt x="986459" y="8636"/>
                </a:moveTo>
                <a:lnTo>
                  <a:pt x="983411" y="0"/>
                </a:lnTo>
                <a:lnTo>
                  <a:pt x="968070" y="5549"/>
                </a:lnTo>
                <a:lnTo>
                  <a:pt x="954620" y="13589"/>
                </a:lnTo>
                <a:lnTo>
                  <a:pt x="925715" y="52108"/>
                </a:lnTo>
                <a:lnTo>
                  <a:pt x="916025" y="104775"/>
                </a:lnTo>
                <a:lnTo>
                  <a:pt x="915974" y="105918"/>
                </a:lnTo>
                <a:lnTo>
                  <a:pt x="916940" y="123520"/>
                </a:lnTo>
                <a:lnTo>
                  <a:pt x="917041" y="125374"/>
                </a:lnTo>
                <a:lnTo>
                  <a:pt x="933373" y="174752"/>
                </a:lnTo>
                <a:lnTo>
                  <a:pt x="968044" y="206184"/>
                </a:lnTo>
                <a:lnTo>
                  <a:pt x="983411" y="211709"/>
                </a:lnTo>
                <a:lnTo>
                  <a:pt x="986078" y="203200"/>
                </a:lnTo>
                <a:lnTo>
                  <a:pt x="974026" y="197866"/>
                </a:lnTo>
                <a:lnTo>
                  <a:pt x="963612" y="190436"/>
                </a:lnTo>
                <a:lnTo>
                  <a:pt x="942289" y="155765"/>
                </a:lnTo>
                <a:lnTo>
                  <a:pt x="935316" y="105918"/>
                </a:lnTo>
                <a:lnTo>
                  <a:pt x="935278" y="104775"/>
                </a:lnTo>
                <a:lnTo>
                  <a:pt x="936053" y="86728"/>
                </a:lnTo>
                <a:lnTo>
                  <a:pt x="947724" y="42164"/>
                </a:lnTo>
                <a:lnTo>
                  <a:pt x="974242" y="13957"/>
                </a:lnTo>
                <a:lnTo>
                  <a:pt x="986459" y="8636"/>
                </a:lnTo>
                <a:close/>
              </a:path>
              <a:path w="1470660" h="212090">
                <a:moveTo>
                  <a:pt x="1470456" y="105918"/>
                </a:moveTo>
                <a:lnTo>
                  <a:pt x="1460639" y="52108"/>
                </a:lnTo>
                <a:lnTo>
                  <a:pt x="1431785" y="13589"/>
                </a:lnTo>
                <a:lnTo>
                  <a:pt x="1402892" y="0"/>
                </a:lnTo>
                <a:lnTo>
                  <a:pt x="1399971" y="8636"/>
                </a:lnTo>
                <a:lnTo>
                  <a:pt x="1412176" y="13957"/>
                </a:lnTo>
                <a:lnTo>
                  <a:pt x="1422717" y="21310"/>
                </a:lnTo>
                <a:lnTo>
                  <a:pt x="1444129" y="55435"/>
                </a:lnTo>
                <a:lnTo>
                  <a:pt x="1451152" y="104775"/>
                </a:lnTo>
                <a:lnTo>
                  <a:pt x="1450365" y="123520"/>
                </a:lnTo>
                <a:lnTo>
                  <a:pt x="1438579" y="169291"/>
                </a:lnTo>
                <a:lnTo>
                  <a:pt x="1412316" y="197866"/>
                </a:lnTo>
                <a:lnTo>
                  <a:pt x="1400225" y="203200"/>
                </a:lnTo>
                <a:lnTo>
                  <a:pt x="1402892" y="211709"/>
                </a:lnTo>
                <a:lnTo>
                  <a:pt x="1443405" y="187706"/>
                </a:lnTo>
                <a:lnTo>
                  <a:pt x="1466138" y="143344"/>
                </a:lnTo>
                <a:lnTo>
                  <a:pt x="1469377" y="125374"/>
                </a:lnTo>
                <a:lnTo>
                  <a:pt x="1470456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1174" y="840740"/>
            <a:ext cx="3545204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172275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𝟗𝐓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377" y="914526"/>
            <a:ext cx="3483610" cy="197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u="heavy" spc="8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Big</a:t>
            </a:r>
            <a:r>
              <a:rPr sz="2000" b="1" i="1" u="heavy" spc="135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Theta(</a:t>
            </a:r>
            <a:r>
              <a:rPr sz="2000" b="1" u="heavy" spc="-10" dirty="0">
                <a:uFill>
                  <a:solidFill>
                    <a:srgbClr val="EC7C30"/>
                  </a:solidFill>
                </a:uFill>
                <a:latin typeface="Times New Roman"/>
                <a:cs typeface="Times New Roman"/>
              </a:rPr>
              <a:t>θ</a:t>
            </a:r>
            <a:r>
              <a:rPr sz="2000" b="1" i="1" u="heavy" spc="-1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)</a:t>
            </a:r>
            <a:r>
              <a:rPr sz="2000" b="1" i="1" u="heavy" spc="500" dirty="0">
                <a:uFill>
                  <a:solidFill>
                    <a:srgbClr val="EC7C30"/>
                  </a:solidFill>
                </a:uFill>
                <a:latin typeface="Georgia"/>
                <a:cs typeface="Georgia"/>
              </a:rPr>
              <a:t> </a:t>
            </a:r>
            <a:endParaRPr sz="20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2000" dirty="0">
              <a:latin typeface="Georgia"/>
              <a:cs typeface="Georgia"/>
            </a:endParaRPr>
          </a:p>
          <a:p>
            <a:pPr marL="88265">
              <a:lnSpc>
                <a:spcPct val="100000"/>
              </a:lnSpc>
            </a:pPr>
            <a:r>
              <a:rPr sz="1800" b="1" i="1" spc="-20" dirty="0">
                <a:latin typeface="Georgia"/>
                <a:cs typeface="Georgia"/>
              </a:rPr>
              <a:t>Let,</a:t>
            </a:r>
            <a:endParaRPr sz="1800" dirty="0">
              <a:latin typeface="Georgia"/>
              <a:cs typeface="Georgia"/>
            </a:endParaRPr>
          </a:p>
          <a:p>
            <a:pPr marL="88265">
              <a:lnSpc>
                <a:spcPct val="100000"/>
              </a:lnSpc>
              <a:spcBef>
                <a:spcPts val="600"/>
              </a:spcBef>
            </a:pPr>
            <a:r>
              <a:rPr sz="1800" b="1" i="1" spc="-40" dirty="0">
                <a:latin typeface="Georgia"/>
                <a:cs typeface="Georgia"/>
              </a:rPr>
              <a:t>f(n)=</a:t>
            </a:r>
            <a:r>
              <a:rPr sz="1800" b="1" i="1" spc="-4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3n+2</a:t>
            </a:r>
            <a:endParaRPr sz="1800" dirty="0">
              <a:latin typeface="Georgia"/>
              <a:cs typeface="Georgia"/>
            </a:endParaRPr>
          </a:p>
          <a:p>
            <a:pPr marL="88265">
              <a:lnSpc>
                <a:spcPct val="100000"/>
              </a:lnSpc>
              <a:spcBef>
                <a:spcPts val="600"/>
              </a:spcBef>
            </a:pPr>
            <a:r>
              <a:rPr sz="1800" b="1" i="1" spc="-10" dirty="0">
                <a:latin typeface="Georgia"/>
                <a:cs typeface="Georgia"/>
              </a:rPr>
              <a:t>g(n)=n</a:t>
            </a:r>
            <a:endParaRPr sz="1800" dirty="0">
              <a:latin typeface="Georgia"/>
              <a:cs typeface="Georgia"/>
            </a:endParaRPr>
          </a:p>
          <a:p>
            <a:pPr marL="88265">
              <a:lnSpc>
                <a:spcPct val="100000"/>
              </a:lnSpc>
              <a:spcBef>
                <a:spcPts val="635"/>
              </a:spcBef>
            </a:pPr>
            <a:r>
              <a:rPr sz="1800" b="1" i="1" dirty="0">
                <a:latin typeface="Georgia"/>
                <a:cs typeface="Georgia"/>
              </a:rPr>
              <a:t>Can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say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345" dirty="0">
                <a:latin typeface="Georgia"/>
                <a:cs typeface="Georgia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θ</a:t>
            </a:r>
            <a:r>
              <a:rPr sz="1800" b="1" spc="75" dirty="0">
                <a:latin typeface="Times New Roman"/>
                <a:cs typeface="Times New Roman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(g(n))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iff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731" y="2965830"/>
            <a:ext cx="4223385" cy="2870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0"/>
              </a:lnSpc>
              <a:tabLst>
                <a:tab pos="3904615" algn="l"/>
              </a:tabLst>
            </a:pPr>
            <a:r>
              <a:rPr sz="1800" b="1" i="1" spc="-45" dirty="0">
                <a:latin typeface="Georgia"/>
                <a:cs typeface="Georgia"/>
              </a:rPr>
              <a:t>c</a:t>
            </a:r>
            <a:r>
              <a:rPr sz="1800" b="1" i="1" spc="-67" baseline="-20833" dirty="0">
                <a:latin typeface="Georgia"/>
                <a:cs typeface="Georgia"/>
              </a:rPr>
              <a:t>1</a:t>
            </a:r>
            <a:r>
              <a:rPr sz="1800" b="1" i="1" spc="-45" dirty="0">
                <a:latin typeface="Georgia"/>
                <a:cs typeface="Georgia"/>
              </a:rPr>
              <a:t>.g(n)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c</a:t>
            </a:r>
            <a:r>
              <a:rPr sz="1800" b="1" i="1" spc="-75" baseline="-20833" dirty="0">
                <a:latin typeface="Georgia"/>
                <a:cs typeface="Georgia"/>
              </a:rPr>
              <a:t>2</a:t>
            </a:r>
            <a:r>
              <a:rPr sz="1800" b="1" i="1" spc="-50" dirty="0">
                <a:latin typeface="Georgia"/>
                <a:cs typeface="Georgia"/>
              </a:rPr>
              <a:t>.g(n)</a:t>
            </a:r>
            <a:r>
              <a:rPr sz="1800" b="1" i="1" spc="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for</a:t>
            </a:r>
            <a:r>
              <a:rPr sz="1800" b="1" i="1" spc="3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50" dirty="0">
                <a:latin typeface="Georgia"/>
                <a:cs typeface="Georgia"/>
              </a:rPr>
              <a:t> </a:t>
            </a:r>
            <a:r>
              <a:rPr sz="1800" b="1" i="1" spc="-50" dirty="0">
                <a:latin typeface="Georgia"/>
                <a:cs typeface="Georgia"/>
              </a:rPr>
              <a:t>≥</a:t>
            </a:r>
            <a:r>
              <a:rPr sz="1800" b="1" i="1" dirty="0">
                <a:latin typeface="Georgia"/>
                <a:cs typeface="Georgia"/>
              </a:rPr>
              <a:t>	</a:t>
            </a:r>
            <a:r>
              <a:rPr sz="1800" b="1" i="1" spc="-25" dirty="0">
                <a:latin typeface="Georgia"/>
                <a:cs typeface="Georgia"/>
              </a:rPr>
              <a:t>n0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320" y="3210356"/>
            <a:ext cx="4427855" cy="181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280035">
              <a:lnSpc>
                <a:spcPct val="1294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Putting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f(n)</a:t>
            </a:r>
            <a:r>
              <a:rPr sz="1800" b="1" i="1" spc="11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and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45" dirty="0">
                <a:latin typeface="Georgia"/>
                <a:cs typeface="Georgia"/>
              </a:rPr>
              <a:t>g(n)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in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above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eq</a:t>
            </a:r>
            <a:r>
              <a:rPr sz="1800" b="1" i="1" spc="-37" baseline="25462" dirty="0">
                <a:latin typeface="Georgia"/>
                <a:cs typeface="Georgia"/>
              </a:rPr>
              <a:t>n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baseline="-20833" dirty="0">
                <a:latin typeface="Georgia"/>
                <a:cs typeface="Georgia"/>
              </a:rPr>
              <a:t>1</a:t>
            </a:r>
            <a:r>
              <a:rPr sz="1800" b="1" i="1" dirty="0">
                <a:latin typeface="Georgia"/>
                <a:cs typeface="Georgia"/>
              </a:rPr>
              <a:t>.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55" dirty="0">
                <a:latin typeface="Georgia"/>
                <a:cs typeface="Georgia"/>
              </a:rPr>
              <a:t>3n+2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≤</a:t>
            </a:r>
            <a:r>
              <a:rPr sz="1800" b="1" i="1" spc="7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baseline="-20833" dirty="0">
                <a:latin typeface="Georgia"/>
                <a:cs typeface="Georgia"/>
              </a:rPr>
              <a:t>1</a:t>
            </a:r>
            <a:r>
              <a:rPr sz="1800" b="1" i="1" dirty="0">
                <a:latin typeface="Georgia"/>
                <a:cs typeface="Georgia"/>
              </a:rPr>
              <a:t>.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n</a:t>
            </a:r>
            <a:r>
              <a:rPr sz="1800" b="1" i="1" spc="-105" dirty="0">
                <a:latin typeface="Georgia"/>
                <a:cs typeface="Georgia"/>
              </a:rPr>
              <a:t> </a:t>
            </a:r>
            <a:r>
              <a:rPr sz="1800" b="1" i="1" spc="90" dirty="0">
                <a:latin typeface="Georgia"/>
                <a:cs typeface="Georgia"/>
              </a:rPr>
              <a:t>……</a:t>
            </a:r>
            <a:r>
              <a:rPr sz="1800" b="1" i="1" spc="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(1)</a:t>
            </a:r>
            <a:endParaRPr sz="1800" dirty="0">
              <a:latin typeface="Georgia"/>
              <a:cs typeface="Georgia"/>
            </a:endParaRPr>
          </a:p>
          <a:p>
            <a:pPr marL="63500" marR="42545" algn="just">
              <a:lnSpc>
                <a:spcPct val="100000"/>
              </a:lnSpc>
              <a:spcBef>
                <a:spcPts val="2005"/>
              </a:spcBef>
            </a:pPr>
            <a:r>
              <a:rPr sz="1800" b="1" i="1" spc="85" dirty="0">
                <a:latin typeface="Georgia"/>
                <a:cs typeface="Georgia"/>
              </a:rPr>
              <a:t>Now</a:t>
            </a:r>
            <a:r>
              <a:rPr sz="1800" b="1" i="1" spc="36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36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have</a:t>
            </a:r>
            <a:r>
              <a:rPr sz="1800" b="1" i="1" spc="360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check</a:t>
            </a:r>
            <a:r>
              <a:rPr sz="1800" b="1" i="1" spc="365" dirty="0">
                <a:latin typeface="Georgia"/>
                <a:cs typeface="Georgia"/>
              </a:rPr>
              <a:t>  </a:t>
            </a:r>
            <a:r>
              <a:rPr sz="1800" b="1" i="1" dirty="0">
                <a:latin typeface="Georgia"/>
                <a:cs typeface="Georgia"/>
              </a:rPr>
              <a:t>when</a:t>
            </a:r>
            <a:r>
              <a:rPr sz="1800" b="1" i="1" spc="365" dirty="0">
                <a:latin typeface="Georgia"/>
                <a:cs typeface="Georgia"/>
              </a:rPr>
              <a:t>  </a:t>
            </a:r>
            <a:r>
              <a:rPr sz="1800" b="1" i="1" spc="-20" dirty="0">
                <a:latin typeface="Georgia"/>
                <a:cs typeface="Georgia"/>
              </a:rPr>
              <a:t>this </a:t>
            </a:r>
            <a:r>
              <a:rPr sz="1800" b="1" i="1" dirty="0">
                <a:latin typeface="Georgia"/>
                <a:cs typeface="Georgia"/>
              </a:rPr>
              <a:t>condition</a:t>
            </a:r>
            <a:r>
              <a:rPr sz="1800" b="1" i="1" spc="220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220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true</a:t>
            </a:r>
            <a:r>
              <a:rPr sz="1800" b="1" i="1" spc="220" dirty="0">
                <a:latin typeface="Georgia"/>
                <a:cs typeface="Georgia"/>
              </a:rPr>
              <a:t>   </a:t>
            </a:r>
            <a:r>
              <a:rPr sz="1800" b="1" i="1" dirty="0">
                <a:latin typeface="Georgia"/>
                <a:cs typeface="Georgia"/>
              </a:rPr>
              <a:t>by</a:t>
            </a:r>
            <a:r>
              <a:rPr sz="1800" b="1" i="1" spc="220" dirty="0">
                <a:latin typeface="Georgia"/>
                <a:cs typeface="Georgia"/>
              </a:rPr>
              <a:t>   </a:t>
            </a:r>
            <a:r>
              <a:rPr sz="1800" b="1" i="1" spc="-10" dirty="0">
                <a:latin typeface="Georgia"/>
                <a:cs typeface="Georgia"/>
              </a:rPr>
              <a:t>changing </a:t>
            </a:r>
            <a:r>
              <a:rPr sz="1800" b="1" i="1" dirty="0">
                <a:latin typeface="Georgia"/>
                <a:cs typeface="Georgia"/>
              </a:rPr>
              <a:t>values</a:t>
            </a:r>
            <a:r>
              <a:rPr sz="1800" b="1" i="1" spc="7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of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c</a:t>
            </a:r>
            <a:r>
              <a:rPr sz="1800" b="1" i="1" baseline="-20833" dirty="0">
                <a:latin typeface="Georgia"/>
                <a:cs typeface="Georgia"/>
              </a:rPr>
              <a:t>1</a:t>
            </a:r>
            <a:r>
              <a:rPr sz="1800" b="1" i="1" spc="120" baseline="-20833" dirty="0">
                <a:latin typeface="Georgia"/>
                <a:cs typeface="Georgia"/>
              </a:rPr>
              <a:t> </a:t>
            </a:r>
            <a:r>
              <a:rPr sz="1800" b="1" i="1" spc="-90" dirty="0">
                <a:latin typeface="Georgia"/>
                <a:cs typeface="Georgia"/>
              </a:rPr>
              <a:t>,</a:t>
            </a:r>
            <a:r>
              <a:rPr sz="1800" b="1" i="1" spc="-55" dirty="0">
                <a:latin typeface="Georgia"/>
                <a:cs typeface="Georgia"/>
              </a:rPr>
              <a:t> </a:t>
            </a:r>
            <a:r>
              <a:rPr sz="1800" b="1" i="1" spc="-25" dirty="0">
                <a:latin typeface="Georgia"/>
                <a:cs typeface="Georgia"/>
              </a:rPr>
              <a:t>c</a:t>
            </a:r>
            <a:r>
              <a:rPr sz="1800" b="1" i="1" spc="-37" baseline="-20833" dirty="0">
                <a:latin typeface="Georgia"/>
                <a:cs typeface="Georgia"/>
              </a:rPr>
              <a:t>2</a:t>
            </a:r>
            <a:endParaRPr sz="1800" baseline="-20833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000" y="22986"/>
            <a:ext cx="5797296" cy="891540"/>
          </a:xfrm>
          <a:prstGeom prst="rect">
            <a:avLst/>
          </a:prstGeom>
        </p:spPr>
        <p:txBody>
          <a:bodyPr vert="horz" wrap="square" lIns="0" tIns="177546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484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sz="half" idx="1"/>
          </p:nvPr>
        </p:nvSpPr>
        <p:spPr>
          <a:xfrm>
            <a:off x="5157083" y="1099004"/>
            <a:ext cx="3834517" cy="34566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628650" algn="just">
              <a:lnSpc>
                <a:spcPct val="128699"/>
              </a:lnSpc>
              <a:spcBef>
                <a:spcPts val="75"/>
              </a:spcBef>
            </a:pPr>
            <a:r>
              <a:rPr sz="1800" b="1" i="1" dirty="0">
                <a:latin typeface="Georgia"/>
                <a:cs typeface="Georgia"/>
              </a:rPr>
              <a:t>We have seen that for c=4 f(n)  is upper bound of g(n) 3n+2 ≤ 4n</a:t>
            </a: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800" b="1" i="1" dirty="0">
                <a:latin typeface="Georgia"/>
                <a:cs typeface="Georgia"/>
              </a:rPr>
              <a:t>&amp;</a:t>
            </a:r>
          </a:p>
          <a:p>
            <a:pPr marL="76200" algn="ctr">
              <a:lnSpc>
                <a:spcPct val="100000"/>
              </a:lnSpc>
              <a:spcBef>
                <a:spcPts val="600"/>
              </a:spcBef>
              <a:tabLst>
                <a:tab pos="561975" algn="l"/>
                <a:tab pos="1063625" algn="l"/>
                <a:tab pos="1612265" algn="l"/>
                <a:tab pos="1932305" algn="l"/>
                <a:tab pos="2743200" algn="l"/>
                <a:tab pos="3620770" algn="l"/>
              </a:tabLst>
            </a:pPr>
            <a:r>
              <a:rPr sz="1800" b="1" i="1" dirty="0">
                <a:latin typeface="Georgia"/>
                <a:cs typeface="Georgia"/>
              </a:rPr>
              <a:t>for	c=1	f(n)	is	lower	bound	of</a:t>
            </a:r>
          </a:p>
          <a:p>
            <a:pPr marR="1974214" algn="ctr">
              <a:lnSpc>
                <a:spcPct val="100000"/>
              </a:lnSpc>
              <a:tabLst>
                <a:tab pos="692785" algn="l"/>
              </a:tabLst>
            </a:pPr>
            <a:r>
              <a:rPr sz="1800" b="1" i="1" dirty="0">
                <a:latin typeface="Georgia"/>
                <a:cs typeface="Georgia"/>
              </a:rPr>
              <a:t>g(n)	n ≤ 3n </a:t>
            </a:r>
            <a:r>
              <a:rPr sz="1800" b="1" i="1" dirty="0" smtClean="0">
                <a:latin typeface="Georgia"/>
                <a:cs typeface="Georgia"/>
              </a:rPr>
              <a:t>+2</a:t>
            </a:r>
            <a:endParaRPr sz="1800" b="1" i="1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00" b="1" i="1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latin typeface="Georgia"/>
                <a:cs typeface="Georgia"/>
              </a:rPr>
              <a:t>So we can say that f(n)=θ(g(n))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287723"/>
            <a:ext cx="6480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993216" y="1374901"/>
            <a:ext cx="1470660" cy="212090"/>
          </a:xfrm>
          <a:custGeom>
            <a:avLst/>
            <a:gdLst/>
            <a:ahLst/>
            <a:cxnLst/>
            <a:rect l="l" t="t" r="r" b="b"/>
            <a:pathLst>
              <a:path w="147066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7066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70660" h="212090">
                <a:moveTo>
                  <a:pt x="986459" y="8636"/>
                </a:moveTo>
                <a:lnTo>
                  <a:pt x="983411" y="0"/>
                </a:lnTo>
                <a:lnTo>
                  <a:pt x="968070" y="5549"/>
                </a:lnTo>
                <a:lnTo>
                  <a:pt x="954620" y="13589"/>
                </a:lnTo>
                <a:lnTo>
                  <a:pt x="925715" y="52108"/>
                </a:lnTo>
                <a:lnTo>
                  <a:pt x="916025" y="104775"/>
                </a:lnTo>
                <a:lnTo>
                  <a:pt x="915974" y="105918"/>
                </a:lnTo>
                <a:lnTo>
                  <a:pt x="916940" y="123520"/>
                </a:lnTo>
                <a:lnTo>
                  <a:pt x="917041" y="125374"/>
                </a:lnTo>
                <a:lnTo>
                  <a:pt x="933373" y="174752"/>
                </a:lnTo>
                <a:lnTo>
                  <a:pt x="968044" y="206184"/>
                </a:lnTo>
                <a:lnTo>
                  <a:pt x="983411" y="211709"/>
                </a:lnTo>
                <a:lnTo>
                  <a:pt x="986078" y="203200"/>
                </a:lnTo>
                <a:lnTo>
                  <a:pt x="974026" y="197866"/>
                </a:lnTo>
                <a:lnTo>
                  <a:pt x="963612" y="190436"/>
                </a:lnTo>
                <a:lnTo>
                  <a:pt x="942289" y="155765"/>
                </a:lnTo>
                <a:lnTo>
                  <a:pt x="935316" y="105918"/>
                </a:lnTo>
                <a:lnTo>
                  <a:pt x="935278" y="104775"/>
                </a:lnTo>
                <a:lnTo>
                  <a:pt x="936053" y="86728"/>
                </a:lnTo>
                <a:lnTo>
                  <a:pt x="947724" y="42164"/>
                </a:lnTo>
                <a:lnTo>
                  <a:pt x="974242" y="13957"/>
                </a:lnTo>
                <a:lnTo>
                  <a:pt x="986459" y="8636"/>
                </a:lnTo>
                <a:close/>
              </a:path>
              <a:path w="1470660" h="212090">
                <a:moveTo>
                  <a:pt x="1470456" y="105918"/>
                </a:moveTo>
                <a:lnTo>
                  <a:pt x="1460639" y="52108"/>
                </a:lnTo>
                <a:lnTo>
                  <a:pt x="1431785" y="13589"/>
                </a:lnTo>
                <a:lnTo>
                  <a:pt x="1402892" y="0"/>
                </a:lnTo>
                <a:lnTo>
                  <a:pt x="1399971" y="8636"/>
                </a:lnTo>
                <a:lnTo>
                  <a:pt x="1412176" y="13957"/>
                </a:lnTo>
                <a:lnTo>
                  <a:pt x="1422717" y="21310"/>
                </a:lnTo>
                <a:lnTo>
                  <a:pt x="1444129" y="55435"/>
                </a:lnTo>
                <a:lnTo>
                  <a:pt x="1451152" y="104775"/>
                </a:lnTo>
                <a:lnTo>
                  <a:pt x="1450365" y="123520"/>
                </a:lnTo>
                <a:lnTo>
                  <a:pt x="1438579" y="169291"/>
                </a:lnTo>
                <a:lnTo>
                  <a:pt x="1412316" y="197866"/>
                </a:lnTo>
                <a:lnTo>
                  <a:pt x="1400225" y="203200"/>
                </a:lnTo>
                <a:lnTo>
                  <a:pt x="1402892" y="211709"/>
                </a:lnTo>
                <a:lnTo>
                  <a:pt x="1443405" y="187706"/>
                </a:lnTo>
                <a:lnTo>
                  <a:pt x="1466138" y="143344"/>
                </a:lnTo>
                <a:lnTo>
                  <a:pt x="1469377" y="125374"/>
                </a:lnTo>
                <a:lnTo>
                  <a:pt x="1470456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1174" y="840740"/>
            <a:ext cx="3545204" cy="122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172275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𝟗𝐓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800" dirty="0">
                <a:latin typeface="Cambria Math"/>
                <a:cs typeface="Cambria Math"/>
              </a:rPr>
              <a:t>𝐜𝐨𝐦𝐩𝐚𝐫𝐞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spc="-40" dirty="0">
                <a:latin typeface="Cambria Math"/>
                <a:cs typeface="Cambria Math"/>
              </a:rPr>
              <a:t>𝐰ⅈ𝐭𝐡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𝐦𝐚𝐬𝐭𝐞𝐫𝐬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𝐞𝐪𝐮𝐚𝐭ⅈ𝐨𝐧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0200" y="347895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1174" y="840740"/>
            <a:ext cx="3545204" cy="143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3742" y="1585721"/>
            <a:ext cx="1882139" cy="472440"/>
          </a:xfrm>
          <a:custGeom>
            <a:avLst/>
            <a:gdLst/>
            <a:ahLst/>
            <a:cxnLst/>
            <a:rect l="l" t="t" r="r" b="b"/>
            <a:pathLst>
              <a:path w="1882139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882139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882139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882139" h="472439">
                <a:moveTo>
                  <a:pt x="1882140" y="396240"/>
                </a:moveTo>
                <a:lnTo>
                  <a:pt x="1853565" y="396240"/>
                </a:lnTo>
                <a:lnTo>
                  <a:pt x="1853565" y="0"/>
                </a:lnTo>
                <a:lnTo>
                  <a:pt x="1834515" y="0"/>
                </a:lnTo>
                <a:lnTo>
                  <a:pt x="1834515" y="396240"/>
                </a:lnTo>
                <a:lnTo>
                  <a:pt x="1805940" y="396240"/>
                </a:lnTo>
                <a:lnTo>
                  <a:pt x="1844040" y="472440"/>
                </a:lnTo>
                <a:lnTo>
                  <a:pt x="1875790" y="408940"/>
                </a:lnTo>
                <a:lnTo>
                  <a:pt x="1882140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75606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3741" y="1374902"/>
            <a:ext cx="1882139" cy="683260"/>
            <a:chOff x="983741" y="1374902"/>
            <a:chExt cx="1882139" cy="683260"/>
          </a:xfrm>
        </p:grpSpPr>
        <p:sp>
          <p:nvSpPr>
            <p:cNvPr id="5" name="object 5"/>
            <p:cNvSpPr/>
            <p:nvPr/>
          </p:nvSpPr>
          <p:spPr>
            <a:xfrm>
              <a:off x="993216" y="1374901"/>
              <a:ext cx="1520825" cy="212090"/>
            </a:xfrm>
            <a:custGeom>
              <a:avLst/>
              <a:gdLst/>
              <a:ahLst/>
              <a:cxnLst/>
              <a:rect l="l" t="t" r="r" b="b"/>
              <a:pathLst>
                <a:path w="1520825" h="212090">
                  <a:moveTo>
                    <a:pt x="70535" y="8636"/>
                  </a:moveTo>
                  <a:lnTo>
                    <a:pt x="67525" y="0"/>
                  </a:lnTo>
                  <a:lnTo>
                    <a:pt x="52171" y="5549"/>
                  </a:lnTo>
                  <a:lnTo>
                    <a:pt x="38709" y="13589"/>
                  </a:lnTo>
                  <a:lnTo>
                    <a:pt x="9817" y="52108"/>
                  </a:lnTo>
                  <a:lnTo>
                    <a:pt x="63" y="104775"/>
                  </a:lnTo>
                  <a:lnTo>
                    <a:pt x="0" y="105918"/>
                  </a:lnTo>
                  <a:lnTo>
                    <a:pt x="977" y="123520"/>
                  </a:lnTo>
                  <a:lnTo>
                    <a:pt x="1079" y="125374"/>
                  </a:lnTo>
                  <a:lnTo>
                    <a:pt x="17411" y="174752"/>
                  </a:lnTo>
                  <a:lnTo>
                    <a:pt x="52120" y="206184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0" y="197866"/>
                  </a:lnTo>
                  <a:lnTo>
                    <a:pt x="47726" y="190436"/>
                  </a:lnTo>
                  <a:lnTo>
                    <a:pt x="26365" y="155765"/>
                  </a:lnTo>
                  <a:lnTo>
                    <a:pt x="19342" y="105918"/>
                  </a:lnTo>
                  <a:lnTo>
                    <a:pt x="19304" y="104775"/>
                  </a:lnTo>
                  <a:lnTo>
                    <a:pt x="20078" y="86728"/>
                  </a:lnTo>
                  <a:lnTo>
                    <a:pt x="31864" y="42164"/>
                  </a:lnTo>
                  <a:lnTo>
                    <a:pt x="58318" y="13957"/>
                  </a:lnTo>
                  <a:lnTo>
                    <a:pt x="70535" y="8636"/>
                  </a:lnTo>
                  <a:close/>
                </a:path>
                <a:path w="1520825" h="212090">
                  <a:moveTo>
                    <a:pt x="290880" y="105918"/>
                  </a:moveTo>
                  <a:lnTo>
                    <a:pt x="281051" y="52108"/>
                  </a:lnTo>
                  <a:lnTo>
                    <a:pt x="252183" y="13589"/>
                  </a:lnTo>
                  <a:lnTo>
                    <a:pt x="223380" y="0"/>
                  </a:lnTo>
                  <a:lnTo>
                    <a:pt x="220370" y="8636"/>
                  </a:lnTo>
                  <a:lnTo>
                    <a:pt x="232625" y="13957"/>
                  </a:lnTo>
                  <a:lnTo>
                    <a:pt x="243154" y="21310"/>
                  </a:lnTo>
                  <a:lnTo>
                    <a:pt x="264566" y="55435"/>
                  </a:lnTo>
                  <a:lnTo>
                    <a:pt x="271602" y="104775"/>
                  </a:lnTo>
                  <a:lnTo>
                    <a:pt x="270814" y="123520"/>
                  </a:lnTo>
                  <a:lnTo>
                    <a:pt x="259041" y="169291"/>
                  </a:lnTo>
                  <a:lnTo>
                    <a:pt x="232765" y="197866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29" y="187706"/>
                  </a:lnTo>
                  <a:lnTo>
                    <a:pt x="286562" y="143344"/>
                  </a:lnTo>
                  <a:lnTo>
                    <a:pt x="289801" y="125374"/>
                  </a:lnTo>
                  <a:lnTo>
                    <a:pt x="290880" y="105918"/>
                  </a:lnTo>
                  <a:close/>
                </a:path>
                <a:path w="1520825" h="212090">
                  <a:moveTo>
                    <a:pt x="1036751" y="8636"/>
                  </a:moveTo>
                  <a:lnTo>
                    <a:pt x="1033703" y="0"/>
                  </a:lnTo>
                  <a:lnTo>
                    <a:pt x="1018362" y="5549"/>
                  </a:lnTo>
                  <a:lnTo>
                    <a:pt x="1004912" y="13589"/>
                  </a:lnTo>
                  <a:lnTo>
                    <a:pt x="976007" y="52108"/>
                  </a:lnTo>
                  <a:lnTo>
                    <a:pt x="966317" y="104775"/>
                  </a:lnTo>
                  <a:lnTo>
                    <a:pt x="966266" y="105918"/>
                  </a:lnTo>
                  <a:lnTo>
                    <a:pt x="967232" y="123520"/>
                  </a:lnTo>
                  <a:lnTo>
                    <a:pt x="967333" y="125374"/>
                  </a:lnTo>
                  <a:lnTo>
                    <a:pt x="983665" y="174752"/>
                  </a:lnTo>
                  <a:lnTo>
                    <a:pt x="1018336" y="206184"/>
                  </a:lnTo>
                  <a:lnTo>
                    <a:pt x="1033703" y="211709"/>
                  </a:lnTo>
                  <a:lnTo>
                    <a:pt x="1036370" y="203200"/>
                  </a:lnTo>
                  <a:lnTo>
                    <a:pt x="1024318" y="197866"/>
                  </a:lnTo>
                  <a:lnTo>
                    <a:pt x="1013917" y="190436"/>
                  </a:lnTo>
                  <a:lnTo>
                    <a:pt x="992632" y="155765"/>
                  </a:lnTo>
                  <a:lnTo>
                    <a:pt x="985608" y="105918"/>
                  </a:lnTo>
                  <a:lnTo>
                    <a:pt x="985570" y="104775"/>
                  </a:lnTo>
                  <a:lnTo>
                    <a:pt x="986345" y="86728"/>
                  </a:lnTo>
                  <a:lnTo>
                    <a:pt x="998143" y="42164"/>
                  </a:lnTo>
                  <a:lnTo>
                    <a:pt x="1024534" y="13957"/>
                  </a:lnTo>
                  <a:lnTo>
                    <a:pt x="1036751" y="8636"/>
                  </a:lnTo>
                  <a:close/>
                </a:path>
                <a:path w="1520825" h="212090">
                  <a:moveTo>
                    <a:pt x="1520748" y="105918"/>
                  </a:moveTo>
                  <a:lnTo>
                    <a:pt x="1510931" y="52108"/>
                  </a:lnTo>
                  <a:lnTo>
                    <a:pt x="1482077" y="13589"/>
                  </a:lnTo>
                  <a:lnTo>
                    <a:pt x="1453184" y="0"/>
                  </a:lnTo>
                  <a:lnTo>
                    <a:pt x="1450263" y="8636"/>
                  </a:lnTo>
                  <a:lnTo>
                    <a:pt x="1462468" y="13957"/>
                  </a:lnTo>
                  <a:lnTo>
                    <a:pt x="1473009" y="21310"/>
                  </a:lnTo>
                  <a:lnTo>
                    <a:pt x="1494421" y="55435"/>
                  </a:lnTo>
                  <a:lnTo>
                    <a:pt x="1501444" y="104775"/>
                  </a:lnTo>
                  <a:lnTo>
                    <a:pt x="1500657" y="123520"/>
                  </a:lnTo>
                  <a:lnTo>
                    <a:pt x="1488871" y="169291"/>
                  </a:lnTo>
                  <a:lnTo>
                    <a:pt x="1462608" y="197866"/>
                  </a:lnTo>
                  <a:lnTo>
                    <a:pt x="1450517" y="203200"/>
                  </a:lnTo>
                  <a:lnTo>
                    <a:pt x="1453184" y="211709"/>
                  </a:lnTo>
                  <a:lnTo>
                    <a:pt x="1493697" y="187706"/>
                  </a:lnTo>
                  <a:lnTo>
                    <a:pt x="1516418" y="143344"/>
                  </a:lnTo>
                  <a:lnTo>
                    <a:pt x="1519669" y="125374"/>
                  </a:lnTo>
                  <a:lnTo>
                    <a:pt x="1520748" y="105918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45204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  <a:p>
            <a:pPr marL="65405" marR="1278255" indent="-53340">
              <a:lnSpc>
                <a:spcPct val="215000"/>
              </a:lnSpc>
              <a:spcBef>
                <a:spcPts val="414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6475" y="258274"/>
            <a:ext cx="6022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2" y="1293113"/>
            <a:ext cx="8016747" cy="2193037"/>
            <a:chOff x="983742" y="1293113"/>
            <a:chExt cx="8016747" cy="2193037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7600" y="1293113"/>
              <a:ext cx="5342889" cy="2193037"/>
            </a:xfrm>
            <a:custGeom>
              <a:avLst/>
              <a:gdLst/>
              <a:ahLst/>
              <a:cxnLst/>
              <a:rect l="l" t="t" r="r" b="b"/>
              <a:pathLst>
                <a:path w="5201920" h="2136775">
                  <a:moveTo>
                    <a:pt x="0" y="2136648"/>
                  </a:moveTo>
                  <a:lnTo>
                    <a:pt x="5201412" y="2136648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136648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8256" y="1390650"/>
              <a:ext cx="222504" cy="1651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0517" y="1332102"/>
            <a:ext cx="8724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30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7193" y="1365377"/>
            <a:ext cx="779145" cy="215900"/>
          </a:xfrm>
          <a:custGeom>
            <a:avLst/>
            <a:gdLst/>
            <a:ahLst/>
            <a:cxnLst/>
            <a:rect l="l" t="t" r="r" b="b"/>
            <a:pathLst>
              <a:path w="779145" h="215900">
                <a:moveTo>
                  <a:pt x="722243" y="0"/>
                </a:moveTo>
                <a:lnTo>
                  <a:pt x="720084" y="7112"/>
                </a:lnTo>
                <a:lnTo>
                  <a:pt x="729940" y="12277"/>
                </a:lnTo>
                <a:lnTo>
                  <a:pt x="738546" y="19764"/>
                </a:lnTo>
                <a:lnTo>
                  <a:pt x="756701" y="55798"/>
                </a:lnTo>
                <a:lnTo>
                  <a:pt x="762756" y="107823"/>
                </a:lnTo>
                <a:lnTo>
                  <a:pt x="762087" y="126658"/>
                </a:lnTo>
                <a:lnTo>
                  <a:pt x="751961" y="173736"/>
                </a:lnTo>
                <a:lnTo>
                  <a:pt x="720084" y="208280"/>
                </a:lnTo>
                <a:lnTo>
                  <a:pt x="722243" y="215392"/>
                </a:lnTo>
                <a:lnTo>
                  <a:pt x="755907" y="191960"/>
                </a:lnTo>
                <a:lnTo>
                  <a:pt x="775106" y="145780"/>
                </a:lnTo>
                <a:lnTo>
                  <a:pt x="778752" y="107823"/>
                </a:lnTo>
                <a:lnTo>
                  <a:pt x="777891" y="88894"/>
                </a:lnTo>
                <a:lnTo>
                  <a:pt x="764026" y="36957"/>
                </a:lnTo>
                <a:lnTo>
                  <a:pt x="735004" y="5024"/>
                </a:lnTo>
                <a:lnTo>
                  <a:pt x="722243" y="0"/>
                </a:lnTo>
                <a:close/>
              </a:path>
              <a:path w="779145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3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5"/>
                </a:lnTo>
                <a:lnTo>
                  <a:pt x="43801" y="210439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3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2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849621" y="1266189"/>
            <a:ext cx="1083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O</a:t>
            </a:r>
            <a:r>
              <a:rPr sz="2100" spc="48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𝑎−𝛜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171" y="1390650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021323" y="1332102"/>
            <a:ext cx="2898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10" dirty="0">
                <a:latin typeface="Cambria Math"/>
                <a:cs typeface="Cambria Math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ϵ</a:t>
            </a:r>
            <a:r>
              <a:rPr sz="1400" i="1" dirty="0">
                <a:latin typeface="Georgia"/>
                <a:cs typeface="Georgia"/>
              </a:rPr>
              <a:t>&gt;0,</a:t>
            </a:r>
            <a:r>
              <a:rPr sz="1400" i="1" spc="315" dirty="0">
                <a:latin typeface="Georgia"/>
                <a:cs typeface="Georgia"/>
              </a:rPr>
              <a:t> </a:t>
            </a:r>
            <a:r>
              <a:rPr sz="1400" i="1" spc="135" dirty="0">
                <a:latin typeface="Georgia"/>
                <a:cs typeface="Georgia"/>
              </a:rPr>
              <a:t>then</a:t>
            </a:r>
            <a:r>
              <a:rPr sz="1400" i="1" spc="31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spc="-50" dirty="0">
                <a:latin typeface="Cambria Math"/>
                <a:cs typeface="Cambria Math"/>
              </a:rPr>
              <a:t>=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53566" y="1606169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47" y="0"/>
                </a:moveTo>
                <a:lnTo>
                  <a:pt x="561588" y="7111"/>
                </a:lnTo>
                <a:lnTo>
                  <a:pt x="571444" y="12277"/>
                </a:lnTo>
                <a:lnTo>
                  <a:pt x="580050" y="19764"/>
                </a:lnTo>
                <a:lnTo>
                  <a:pt x="598205" y="55798"/>
                </a:lnTo>
                <a:lnTo>
                  <a:pt x="604260" y="107822"/>
                </a:lnTo>
                <a:lnTo>
                  <a:pt x="603591" y="126658"/>
                </a:lnTo>
                <a:lnTo>
                  <a:pt x="593465" y="173735"/>
                </a:lnTo>
                <a:lnTo>
                  <a:pt x="561588" y="208279"/>
                </a:lnTo>
                <a:lnTo>
                  <a:pt x="563747" y="215391"/>
                </a:lnTo>
                <a:lnTo>
                  <a:pt x="597411" y="191960"/>
                </a:lnTo>
                <a:lnTo>
                  <a:pt x="616610" y="145780"/>
                </a:lnTo>
                <a:lnTo>
                  <a:pt x="620256" y="107822"/>
                </a:lnTo>
                <a:lnTo>
                  <a:pt x="619395" y="88894"/>
                </a:lnTo>
                <a:lnTo>
                  <a:pt x="605530" y="36956"/>
                </a:lnTo>
                <a:lnTo>
                  <a:pt x="576508" y="5024"/>
                </a:lnTo>
                <a:lnTo>
                  <a:pt x="563747" y="0"/>
                </a:lnTo>
                <a:close/>
              </a:path>
              <a:path w="620395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2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4"/>
                </a:lnTo>
                <a:lnTo>
                  <a:pt x="43801" y="210438"/>
                </a:lnTo>
                <a:lnTo>
                  <a:pt x="56636" y="215391"/>
                </a:lnTo>
                <a:lnTo>
                  <a:pt x="58795" y="208279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2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1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208017" y="1507363"/>
            <a:ext cx="729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7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5396" y="2085594"/>
            <a:ext cx="222503" cy="1651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27047"/>
            <a:ext cx="849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2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53666" y="2060320"/>
            <a:ext cx="622300" cy="215900"/>
          </a:xfrm>
          <a:custGeom>
            <a:avLst/>
            <a:gdLst/>
            <a:ahLst/>
            <a:cxnLst/>
            <a:rect l="l" t="t" r="r" b="b"/>
            <a:pathLst>
              <a:path w="622300" h="215900">
                <a:moveTo>
                  <a:pt x="565271" y="0"/>
                </a:moveTo>
                <a:lnTo>
                  <a:pt x="563112" y="7112"/>
                </a:lnTo>
                <a:lnTo>
                  <a:pt x="572968" y="12277"/>
                </a:lnTo>
                <a:lnTo>
                  <a:pt x="581574" y="19764"/>
                </a:lnTo>
                <a:lnTo>
                  <a:pt x="599729" y="55798"/>
                </a:lnTo>
                <a:lnTo>
                  <a:pt x="605784" y="107823"/>
                </a:lnTo>
                <a:lnTo>
                  <a:pt x="605115" y="126658"/>
                </a:lnTo>
                <a:lnTo>
                  <a:pt x="594989" y="173736"/>
                </a:lnTo>
                <a:lnTo>
                  <a:pt x="563112" y="208280"/>
                </a:lnTo>
                <a:lnTo>
                  <a:pt x="565271" y="215392"/>
                </a:lnTo>
                <a:lnTo>
                  <a:pt x="598935" y="191960"/>
                </a:lnTo>
                <a:lnTo>
                  <a:pt x="618134" y="145780"/>
                </a:lnTo>
                <a:lnTo>
                  <a:pt x="621780" y="107823"/>
                </a:lnTo>
                <a:lnTo>
                  <a:pt x="620919" y="88894"/>
                </a:lnTo>
                <a:lnTo>
                  <a:pt x="607054" y="36956"/>
                </a:lnTo>
                <a:lnTo>
                  <a:pt x="578032" y="5024"/>
                </a:lnTo>
                <a:lnTo>
                  <a:pt x="565271" y="0"/>
                </a:lnTo>
                <a:close/>
              </a:path>
              <a:path w="622300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3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5"/>
                </a:lnTo>
                <a:lnTo>
                  <a:pt x="43801" y="210438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3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2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26761" y="1961515"/>
            <a:ext cx="911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40855" y="2060320"/>
            <a:ext cx="1510665" cy="215900"/>
            <a:chOff x="6340855" y="2060320"/>
            <a:chExt cx="1510665" cy="2159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0855" y="2085593"/>
              <a:ext cx="222503" cy="1651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930649" y="2060320"/>
              <a:ext cx="920750" cy="215900"/>
            </a:xfrm>
            <a:custGeom>
              <a:avLst/>
              <a:gdLst/>
              <a:ahLst/>
              <a:cxnLst/>
              <a:rect l="l" t="t" r="r" b="b"/>
              <a:pathLst>
                <a:path w="920750" h="215900">
                  <a:moveTo>
                    <a:pt x="863975" y="0"/>
                  </a:moveTo>
                  <a:lnTo>
                    <a:pt x="861816" y="7112"/>
                  </a:lnTo>
                  <a:lnTo>
                    <a:pt x="871672" y="12277"/>
                  </a:lnTo>
                  <a:lnTo>
                    <a:pt x="880278" y="19764"/>
                  </a:lnTo>
                  <a:lnTo>
                    <a:pt x="898433" y="55798"/>
                  </a:lnTo>
                  <a:lnTo>
                    <a:pt x="904488" y="107823"/>
                  </a:lnTo>
                  <a:lnTo>
                    <a:pt x="903819" y="126658"/>
                  </a:lnTo>
                  <a:lnTo>
                    <a:pt x="893693" y="173736"/>
                  </a:lnTo>
                  <a:lnTo>
                    <a:pt x="861816" y="208280"/>
                  </a:lnTo>
                  <a:lnTo>
                    <a:pt x="863975" y="215392"/>
                  </a:lnTo>
                  <a:lnTo>
                    <a:pt x="897639" y="191960"/>
                  </a:lnTo>
                  <a:lnTo>
                    <a:pt x="916838" y="145780"/>
                  </a:lnTo>
                  <a:lnTo>
                    <a:pt x="920484" y="107823"/>
                  </a:lnTo>
                  <a:lnTo>
                    <a:pt x="919623" y="88894"/>
                  </a:lnTo>
                  <a:lnTo>
                    <a:pt x="905758" y="36956"/>
                  </a:lnTo>
                  <a:lnTo>
                    <a:pt x="876736" y="5024"/>
                  </a:lnTo>
                  <a:lnTo>
                    <a:pt x="863975" y="0"/>
                  </a:lnTo>
                  <a:close/>
                </a:path>
                <a:path w="920750" h="215900">
                  <a:moveTo>
                    <a:pt x="56636" y="0"/>
                  </a:moveTo>
                  <a:lnTo>
                    <a:pt x="22846" y="23502"/>
                  </a:lnTo>
                  <a:lnTo>
                    <a:pt x="3692" y="69611"/>
                  </a:lnTo>
                  <a:lnTo>
                    <a:pt x="0" y="107823"/>
                  </a:lnTo>
                  <a:lnTo>
                    <a:pt x="885" y="126658"/>
                  </a:lnTo>
                  <a:lnTo>
                    <a:pt x="14726" y="178435"/>
                  </a:lnTo>
                  <a:lnTo>
                    <a:pt x="43801" y="210438"/>
                  </a:lnTo>
                  <a:lnTo>
                    <a:pt x="56636" y="215392"/>
                  </a:lnTo>
                  <a:lnTo>
                    <a:pt x="58795" y="208280"/>
                  </a:lnTo>
                  <a:lnTo>
                    <a:pt x="48938" y="203132"/>
                  </a:lnTo>
                  <a:lnTo>
                    <a:pt x="40332" y="195675"/>
                  </a:lnTo>
                  <a:lnTo>
                    <a:pt x="22177" y="159615"/>
                  </a:lnTo>
                  <a:lnTo>
                    <a:pt x="16879" y="127410"/>
                  </a:lnTo>
                  <a:lnTo>
                    <a:pt x="16791" y="126658"/>
                  </a:lnTo>
                  <a:lnTo>
                    <a:pt x="16123" y="107823"/>
                  </a:lnTo>
                  <a:lnTo>
                    <a:pt x="16791" y="88894"/>
                  </a:lnTo>
                  <a:lnTo>
                    <a:pt x="18805" y="71548"/>
                  </a:lnTo>
                  <a:lnTo>
                    <a:pt x="32988" y="29561"/>
                  </a:lnTo>
                  <a:lnTo>
                    <a:pt x="58795" y="7112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06947" y="2027047"/>
            <a:ext cx="2016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then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</a:t>
            </a:r>
            <a:r>
              <a:rPr sz="1400" spc="355" dirty="0">
                <a:latin typeface="Cambria Math"/>
                <a:cs typeface="Cambria Math"/>
              </a:rPr>
              <a:t> </a:t>
            </a:r>
            <a:r>
              <a:rPr sz="1400" spc="55" dirty="0">
                <a:latin typeface="Cambria Math"/>
                <a:cs typeface="Cambria Math"/>
              </a:rPr>
              <a:t>𝑛</a:t>
            </a:r>
            <a:r>
              <a:rPr sz="1500" spc="82" baseline="27777" dirty="0">
                <a:latin typeface="Cambria Math"/>
                <a:cs typeface="Cambria Math"/>
              </a:rPr>
              <a:t>log</a:t>
            </a:r>
            <a:r>
              <a:rPr sz="1275" spc="82" baseline="19607" dirty="0">
                <a:latin typeface="Cambria Math"/>
                <a:cs typeface="Cambria Math"/>
              </a:rPr>
              <a:t>𝑏</a:t>
            </a:r>
            <a:r>
              <a:rPr sz="1275" spc="127" baseline="19607" dirty="0">
                <a:latin typeface="Cambria Math"/>
                <a:cs typeface="Cambria Math"/>
              </a:rPr>
              <a:t> </a:t>
            </a:r>
            <a:r>
              <a:rPr sz="1500" spc="104" baseline="27777" dirty="0">
                <a:latin typeface="Cambria Math"/>
                <a:cs typeface="Cambria Math"/>
              </a:rPr>
              <a:t>𝑎</a:t>
            </a:r>
            <a:r>
              <a:rPr sz="1500" spc="142" baseline="27777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lg</a:t>
            </a:r>
            <a:r>
              <a:rPr sz="1400" spc="-95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65396" y="2514473"/>
            <a:ext cx="1396365" cy="215900"/>
            <a:chOff x="4565396" y="2514473"/>
            <a:chExt cx="1396365" cy="21590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396" y="2539746"/>
              <a:ext cx="222503" cy="1651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75002" y="2514473"/>
              <a:ext cx="786765" cy="215900"/>
            </a:xfrm>
            <a:custGeom>
              <a:avLst/>
              <a:gdLst/>
              <a:ahLst/>
              <a:cxnLst/>
              <a:rect l="l" t="t" r="r" b="b"/>
              <a:pathLst>
                <a:path w="786764" h="215900">
                  <a:moveTo>
                    <a:pt x="729863" y="0"/>
                  </a:moveTo>
                  <a:lnTo>
                    <a:pt x="727704" y="7112"/>
                  </a:lnTo>
                  <a:lnTo>
                    <a:pt x="737560" y="12277"/>
                  </a:lnTo>
                  <a:lnTo>
                    <a:pt x="746166" y="19764"/>
                  </a:lnTo>
                  <a:lnTo>
                    <a:pt x="764321" y="55798"/>
                  </a:lnTo>
                  <a:lnTo>
                    <a:pt x="770376" y="107822"/>
                  </a:lnTo>
                  <a:lnTo>
                    <a:pt x="769707" y="126658"/>
                  </a:lnTo>
                  <a:lnTo>
                    <a:pt x="759581" y="173735"/>
                  </a:lnTo>
                  <a:lnTo>
                    <a:pt x="727704" y="208279"/>
                  </a:lnTo>
                  <a:lnTo>
                    <a:pt x="729863" y="215391"/>
                  </a:lnTo>
                  <a:lnTo>
                    <a:pt x="763527" y="191960"/>
                  </a:lnTo>
                  <a:lnTo>
                    <a:pt x="782726" y="145780"/>
                  </a:lnTo>
                  <a:lnTo>
                    <a:pt x="786372" y="107822"/>
                  </a:lnTo>
                  <a:lnTo>
                    <a:pt x="785511" y="88894"/>
                  </a:lnTo>
                  <a:lnTo>
                    <a:pt x="771646" y="36956"/>
                  </a:lnTo>
                  <a:lnTo>
                    <a:pt x="742624" y="5024"/>
                  </a:lnTo>
                  <a:lnTo>
                    <a:pt x="729863" y="0"/>
                  </a:lnTo>
                  <a:close/>
                </a:path>
                <a:path w="786764" h="215900">
                  <a:moveTo>
                    <a:pt x="56636" y="0"/>
                  </a:moveTo>
                  <a:lnTo>
                    <a:pt x="22846" y="23502"/>
                  </a:lnTo>
                  <a:lnTo>
                    <a:pt x="3692" y="69611"/>
                  </a:lnTo>
                  <a:lnTo>
                    <a:pt x="0" y="107822"/>
                  </a:lnTo>
                  <a:lnTo>
                    <a:pt x="885" y="126658"/>
                  </a:lnTo>
                  <a:lnTo>
                    <a:pt x="920" y="127410"/>
                  </a:lnTo>
                  <a:lnTo>
                    <a:pt x="14726" y="178434"/>
                  </a:lnTo>
                  <a:lnTo>
                    <a:pt x="43801" y="210438"/>
                  </a:lnTo>
                  <a:lnTo>
                    <a:pt x="56636" y="215391"/>
                  </a:lnTo>
                  <a:lnTo>
                    <a:pt x="58795" y="208279"/>
                  </a:lnTo>
                  <a:lnTo>
                    <a:pt x="48938" y="203132"/>
                  </a:lnTo>
                  <a:lnTo>
                    <a:pt x="40332" y="195675"/>
                  </a:lnTo>
                  <a:lnTo>
                    <a:pt x="22177" y="159615"/>
                  </a:lnTo>
                  <a:lnTo>
                    <a:pt x="16879" y="127410"/>
                  </a:lnTo>
                  <a:lnTo>
                    <a:pt x="16791" y="126658"/>
                  </a:lnTo>
                  <a:lnTo>
                    <a:pt x="16123" y="107822"/>
                  </a:lnTo>
                  <a:lnTo>
                    <a:pt x="16791" y="88894"/>
                  </a:lnTo>
                  <a:lnTo>
                    <a:pt x="18805" y="71548"/>
                  </a:lnTo>
                  <a:lnTo>
                    <a:pt x="32988" y="29561"/>
                  </a:lnTo>
                  <a:lnTo>
                    <a:pt x="58795" y="7112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26761" y="2415921"/>
            <a:ext cx="10972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𝛺</a:t>
            </a:r>
            <a:r>
              <a:rPr sz="2100" spc="547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𝑎+𝜖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481452"/>
            <a:ext cx="4627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265" algn="l"/>
                <a:tab pos="2125980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2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r>
              <a:rPr sz="1400" dirty="0">
                <a:latin typeface="Cambria Math"/>
                <a:cs typeface="Cambria Math"/>
              </a:rPr>
              <a:t>	for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3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ϵ</a:t>
            </a:r>
            <a:r>
              <a:rPr sz="1400" spc="13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100" dirty="0">
                <a:latin typeface="Georgia"/>
                <a:cs typeface="Georgia"/>
              </a:rPr>
              <a:t> </a:t>
            </a:r>
            <a:r>
              <a:rPr sz="1400" i="1" spc="145" dirty="0">
                <a:latin typeface="Georgia"/>
                <a:cs typeface="Georgia"/>
              </a:rPr>
              <a:t>and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80" dirty="0">
                <a:latin typeface="Georgia"/>
                <a:cs typeface="Georgia"/>
              </a:rPr>
              <a:t>if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51096" y="2757677"/>
            <a:ext cx="1088390" cy="591820"/>
            <a:chOff x="4451096" y="2757677"/>
            <a:chExt cx="1088390" cy="591820"/>
          </a:xfrm>
        </p:grpSpPr>
        <p:sp>
          <p:nvSpPr>
            <p:cNvPr id="34" name="object 34"/>
            <p:cNvSpPr/>
            <p:nvPr/>
          </p:nvSpPr>
          <p:spPr>
            <a:xfrm>
              <a:off x="4451096" y="2757677"/>
              <a:ext cx="419100" cy="165100"/>
            </a:xfrm>
            <a:custGeom>
              <a:avLst/>
              <a:gdLst/>
              <a:ahLst/>
              <a:cxnLst/>
              <a:rect l="l" t="t" r="r" b="b"/>
              <a:pathLst>
                <a:path w="419100" h="165100">
                  <a:moveTo>
                    <a:pt x="366521" y="0"/>
                  </a:moveTo>
                  <a:lnTo>
                    <a:pt x="364108" y="6604"/>
                  </a:lnTo>
                  <a:lnTo>
                    <a:pt x="373653" y="10798"/>
                  </a:lnTo>
                  <a:lnTo>
                    <a:pt x="381888" y="16541"/>
                  </a:lnTo>
                  <a:lnTo>
                    <a:pt x="401653" y="54737"/>
                  </a:lnTo>
                  <a:lnTo>
                    <a:pt x="403470" y="67405"/>
                  </a:lnTo>
                  <a:lnTo>
                    <a:pt x="403496" y="67591"/>
                  </a:lnTo>
                  <a:lnTo>
                    <a:pt x="404113" y="81661"/>
                  </a:lnTo>
                  <a:lnTo>
                    <a:pt x="403496" y="96234"/>
                  </a:lnTo>
                  <a:lnTo>
                    <a:pt x="401653" y="109474"/>
                  </a:lnTo>
                  <a:lnTo>
                    <a:pt x="381920" y="148447"/>
                  </a:lnTo>
                  <a:lnTo>
                    <a:pt x="364363" y="158369"/>
                  </a:lnTo>
                  <a:lnTo>
                    <a:pt x="366521" y="165100"/>
                  </a:lnTo>
                  <a:lnTo>
                    <a:pt x="405511" y="136271"/>
                  </a:lnTo>
                  <a:lnTo>
                    <a:pt x="418262" y="97748"/>
                  </a:lnTo>
                  <a:lnTo>
                    <a:pt x="419100" y="82550"/>
                  </a:lnTo>
                  <a:lnTo>
                    <a:pt x="418272" y="67591"/>
                  </a:lnTo>
                  <a:lnTo>
                    <a:pt x="405511" y="28829"/>
                  </a:lnTo>
                  <a:lnTo>
                    <a:pt x="378454" y="4308"/>
                  </a:lnTo>
                  <a:lnTo>
                    <a:pt x="366521" y="0"/>
                  </a:lnTo>
                  <a:close/>
                </a:path>
                <a:path w="419100" h="165100">
                  <a:moveTo>
                    <a:pt x="52704" y="0"/>
                  </a:moveTo>
                  <a:lnTo>
                    <a:pt x="13715" y="28829"/>
                  </a:lnTo>
                  <a:lnTo>
                    <a:pt x="857" y="67405"/>
                  </a:lnTo>
                  <a:lnTo>
                    <a:pt x="50" y="81661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4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4"/>
                  </a:lnTo>
                  <a:lnTo>
                    <a:pt x="15150" y="82550"/>
                  </a:lnTo>
                  <a:lnTo>
                    <a:pt x="15112" y="81661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7" y="6604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728" y="2757677"/>
              <a:ext cx="222504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9008" y="3184397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7856" y="3184397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699385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11835" algn="l"/>
              </a:tabLst>
            </a:pP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0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0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1836" y="402480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8826"/>
            <a:ext cx="8030845" cy="2275205"/>
            <a:chOff x="983741" y="1278826"/>
            <a:chExt cx="8030845" cy="2275205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7761"/>
              <a:ext cx="251205" cy="1877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34" name="object 34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803017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4002" y="296985"/>
            <a:ext cx="61752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8826"/>
            <a:ext cx="8030845" cy="2275205"/>
            <a:chOff x="983741" y="1278826"/>
            <a:chExt cx="8030845" cy="2275205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7761"/>
              <a:ext cx="251205" cy="1877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34" name="object 34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803017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9114" y="3141979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𝒇𝒊𝒏𝒅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𝐧</a:t>
            </a:r>
            <a:r>
              <a:rPr sz="1950" baseline="27777" dirty="0">
                <a:latin typeface="Cambria Math"/>
                <a:cs typeface="Cambria Math"/>
              </a:rPr>
              <a:t>𝐥𝐨𝐠</a:t>
            </a:r>
            <a:r>
              <a:rPr sz="1575" baseline="21164" dirty="0">
                <a:latin typeface="Cambria Math"/>
                <a:cs typeface="Cambria Math"/>
              </a:rPr>
              <a:t>𝐛</a:t>
            </a:r>
            <a:r>
              <a:rPr sz="1575" spc="202" baseline="21164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𝐚</a:t>
            </a:r>
            <a:endParaRPr sz="1950" baseline="27777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5039" y="311209"/>
            <a:ext cx="64038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8826"/>
            <a:ext cx="8030845" cy="2275205"/>
            <a:chOff x="983741" y="1278826"/>
            <a:chExt cx="8030845" cy="2275205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7761"/>
              <a:ext cx="251205" cy="1877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34" name="object 34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9114" y="3049016"/>
            <a:ext cx="24206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20833" dirty="0">
                <a:latin typeface="Cambria Math"/>
                <a:cs typeface="Cambria Math"/>
              </a:rPr>
              <a:t>𝒇𝒊𝒏𝒅</a:t>
            </a:r>
            <a:r>
              <a:rPr sz="3000" spc="7" baseline="-20833" dirty="0">
                <a:latin typeface="Cambria Math"/>
                <a:cs typeface="Cambria Math"/>
              </a:rPr>
              <a:t> </a:t>
            </a:r>
            <a:r>
              <a:rPr sz="3000" baseline="-20833" dirty="0">
                <a:latin typeface="Cambria Math"/>
                <a:cs typeface="Cambria Math"/>
              </a:rPr>
              <a:t>𝐧</a:t>
            </a:r>
            <a:r>
              <a:rPr sz="1450" dirty="0">
                <a:latin typeface="Cambria Math"/>
                <a:cs typeface="Cambria Math"/>
              </a:rPr>
              <a:t>𝐥𝐨𝐠</a:t>
            </a:r>
            <a:r>
              <a:rPr sz="1800" baseline="-13888" dirty="0">
                <a:latin typeface="Cambria Math"/>
                <a:cs typeface="Cambria Math"/>
              </a:rPr>
              <a:t>𝐛</a:t>
            </a:r>
            <a:r>
              <a:rPr sz="1800" spc="187" baseline="-13888" dirty="0">
                <a:latin typeface="Cambria Math"/>
                <a:cs typeface="Cambria Math"/>
              </a:rPr>
              <a:t> </a:t>
            </a:r>
            <a:r>
              <a:rPr sz="1450" dirty="0">
                <a:latin typeface="Cambria Math"/>
                <a:cs typeface="Cambria Math"/>
              </a:rPr>
              <a:t>𝐚</a:t>
            </a:r>
            <a:r>
              <a:rPr sz="1450" spc="220" dirty="0">
                <a:latin typeface="Cambria Math"/>
                <a:cs typeface="Cambria Math"/>
              </a:rPr>
              <a:t> </a:t>
            </a:r>
            <a:r>
              <a:rPr sz="3000" baseline="-20833" dirty="0">
                <a:latin typeface="Cambria Math"/>
                <a:cs typeface="Cambria Math"/>
              </a:rPr>
              <a:t>=</a:t>
            </a:r>
            <a:r>
              <a:rPr sz="3000" spc="652" baseline="-20833" dirty="0">
                <a:latin typeface="Cambria Math"/>
                <a:cs typeface="Cambria Math"/>
              </a:rPr>
              <a:t> </a:t>
            </a:r>
            <a:r>
              <a:rPr sz="3000" baseline="-20833" dirty="0">
                <a:latin typeface="Cambria Math"/>
                <a:cs typeface="Cambria Math"/>
              </a:rPr>
              <a:t>𝐧</a:t>
            </a:r>
            <a:r>
              <a:rPr sz="1450" dirty="0">
                <a:latin typeface="Cambria Math"/>
                <a:cs typeface="Cambria Math"/>
              </a:rPr>
              <a:t>𝐥𝐨𝐠</a:t>
            </a:r>
            <a:r>
              <a:rPr sz="1800" baseline="-13888" dirty="0">
                <a:latin typeface="Cambria Math"/>
                <a:cs typeface="Cambria Math"/>
              </a:rPr>
              <a:t>𝟑</a:t>
            </a:r>
            <a:r>
              <a:rPr sz="1800" spc="187" baseline="-13888" dirty="0">
                <a:latin typeface="Cambria Math"/>
                <a:cs typeface="Cambria Math"/>
              </a:rPr>
              <a:t> </a:t>
            </a:r>
            <a:r>
              <a:rPr sz="1450" spc="-50" dirty="0">
                <a:latin typeface="Cambria Math"/>
                <a:cs typeface="Cambria Math"/>
              </a:rPr>
              <a:t>𝟗</a:t>
            </a:r>
            <a:endParaRPr sz="145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7768" y="281135"/>
            <a:ext cx="6327648" cy="348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8826"/>
            <a:ext cx="8030845" cy="2275205"/>
            <a:chOff x="983741" y="1278826"/>
            <a:chExt cx="8030845" cy="2275205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7761"/>
              <a:ext cx="251205" cy="1877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34" name="object 34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9114" y="3141980"/>
            <a:ext cx="20059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baseline="28735" dirty="0">
                <a:latin typeface="Cambria Math"/>
                <a:cs typeface="Cambria Math"/>
              </a:rPr>
              <a:t>𝐚</a:t>
            </a:r>
            <a:r>
              <a:rPr sz="2175" spc="315" baseline="287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𝐧</a:t>
            </a:r>
            <a:r>
              <a:rPr sz="2175" spc="-37" baseline="28735" dirty="0"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1427" y="140334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8826"/>
            <a:ext cx="8030845" cy="2275205"/>
            <a:chOff x="983741" y="1278826"/>
            <a:chExt cx="8030845" cy="2275205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7761"/>
              <a:ext cx="251205" cy="1877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34" name="object 34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9114" y="3141980"/>
            <a:ext cx="20059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baseline="28735" dirty="0">
                <a:latin typeface="Cambria Math"/>
                <a:cs typeface="Cambria Math"/>
              </a:rPr>
              <a:t>𝐚</a:t>
            </a:r>
            <a:r>
              <a:rPr sz="2175" spc="315" baseline="287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𝐧</a:t>
            </a:r>
            <a:r>
              <a:rPr sz="2175" spc="-37" baseline="28735" dirty="0"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35273" y="3729024"/>
            <a:ext cx="2187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larger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3918" y="396194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79475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8826"/>
            <a:ext cx="8030845" cy="2275205"/>
            <a:chOff x="983741" y="1278826"/>
            <a:chExt cx="8030845" cy="2275205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7761"/>
              <a:ext cx="251205" cy="1877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34" name="object 34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9114" y="3141980"/>
            <a:ext cx="20059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baseline="28735" dirty="0">
                <a:latin typeface="Cambria Math"/>
                <a:cs typeface="Cambria Math"/>
              </a:rPr>
              <a:t>𝐚</a:t>
            </a:r>
            <a:r>
              <a:rPr sz="2175" spc="315" baseline="287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𝐧</a:t>
            </a:r>
            <a:r>
              <a:rPr sz="2175" spc="-37" baseline="28735" dirty="0"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35273" y="3729024"/>
            <a:ext cx="2187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larger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4514" y="4185310"/>
            <a:ext cx="672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𝟏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05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82089" y="1204722"/>
              <a:ext cx="1175385" cy="516890"/>
            </a:xfrm>
            <a:custGeom>
              <a:avLst/>
              <a:gdLst/>
              <a:ahLst/>
              <a:cxnLst/>
              <a:rect l="l" t="t" r="r" b="b"/>
              <a:pathLst>
                <a:path w="1175385" h="516889">
                  <a:moveTo>
                    <a:pt x="1175004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1175004" y="516636"/>
                  </a:lnTo>
                  <a:lnTo>
                    <a:pt x="1175004" y="0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2089" y="1204722"/>
              <a:ext cx="1175385" cy="516890"/>
            </a:xfrm>
            <a:custGeom>
              <a:avLst/>
              <a:gdLst/>
              <a:ahLst/>
              <a:cxnLst/>
              <a:rect l="l" t="t" r="r" b="b"/>
              <a:pathLst>
                <a:path w="1175385" h="516889">
                  <a:moveTo>
                    <a:pt x="0" y="516636"/>
                  </a:moveTo>
                  <a:lnTo>
                    <a:pt x="1175004" y="516636"/>
                  </a:lnTo>
                  <a:lnTo>
                    <a:pt x="1175004" y="0"/>
                  </a:lnTo>
                  <a:lnTo>
                    <a:pt x="0" y="0"/>
                  </a:lnTo>
                  <a:lnTo>
                    <a:pt x="0" y="516636"/>
                  </a:lnTo>
                  <a:close/>
                </a:path>
              </a:pathLst>
            </a:custGeom>
            <a:ln w="25400">
              <a:solidFill>
                <a:srgbClr val="F8D6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69795" y="1120266"/>
            <a:ext cx="84391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b="1" i="1" spc="-10" dirty="0">
                <a:latin typeface="Georgia"/>
                <a:cs typeface="Georgia"/>
              </a:rPr>
              <a:t>Worst</a:t>
            </a:r>
            <a:endParaRPr sz="2000">
              <a:latin typeface="Georgia"/>
              <a:cs typeface="Georgia"/>
            </a:endParaRPr>
          </a:p>
          <a:p>
            <a:pPr marL="121920">
              <a:lnSpc>
                <a:spcPts val="2280"/>
              </a:lnSpc>
            </a:pPr>
            <a:r>
              <a:rPr sz="2000" b="1" i="1" spc="-20" dirty="0">
                <a:latin typeface="Georgia"/>
                <a:cs typeface="Georgia"/>
              </a:rPr>
              <a:t>Case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3025" y="879602"/>
            <a:ext cx="3749040" cy="854710"/>
            <a:chOff x="843025" y="879602"/>
            <a:chExt cx="3749040" cy="854710"/>
          </a:xfrm>
        </p:grpSpPr>
        <p:sp>
          <p:nvSpPr>
            <p:cNvPr id="8" name="object 8"/>
            <p:cNvSpPr/>
            <p:nvPr/>
          </p:nvSpPr>
          <p:spPr>
            <a:xfrm>
              <a:off x="855725" y="892302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89" h="783589">
                  <a:moveTo>
                    <a:pt x="391668" y="0"/>
                  </a:moveTo>
                  <a:lnTo>
                    <a:pt x="342539" y="3052"/>
                  </a:lnTo>
                  <a:lnTo>
                    <a:pt x="295231" y="11963"/>
                  </a:lnTo>
                  <a:lnTo>
                    <a:pt x="250110" y="26367"/>
                  </a:lnTo>
                  <a:lnTo>
                    <a:pt x="207545" y="45896"/>
                  </a:lnTo>
                  <a:lnTo>
                    <a:pt x="167902" y="70182"/>
                  </a:lnTo>
                  <a:lnTo>
                    <a:pt x="131548" y="98858"/>
                  </a:lnTo>
                  <a:lnTo>
                    <a:pt x="98850" y="131558"/>
                  </a:lnTo>
                  <a:lnTo>
                    <a:pt x="70175" y="167913"/>
                  </a:lnTo>
                  <a:lnTo>
                    <a:pt x="45891" y="207556"/>
                  </a:lnTo>
                  <a:lnTo>
                    <a:pt x="26364" y="250121"/>
                  </a:lnTo>
                  <a:lnTo>
                    <a:pt x="11962" y="295239"/>
                  </a:lnTo>
                  <a:lnTo>
                    <a:pt x="3051" y="342544"/>
                  </a:lnTo>
                  <a:lnTo>
                    <a:pt x="0" y="391668"/>
                  </a:lnTo>
                  <a:lnTo>
                    <a:pt x="3051" y="440791"/>
                  </a:lnTo>
                  <a:lnTo>
                    <a:pt x="11962" y="488096"/>
                  </a:lnTo>
                  <a:lnTo>
                    <a:pt x="26364" y="533214"/>
                  </a:lnTo>
                  <a:lnTo>
                    <a:pt x="45891" y="575779"/>
                  </a:lnTo>
                  <a:lnTo>
                    <a:pt x="70175" y="615422"/>
                  </a:lnTo>
                  <a:lnTo>
                    <a:pt x="98850" y="651777"/>
                  </a:lnTo>
                  <a:lnTo>
                    <a:pt x="131548" y="684477"/>
                  </a:lnTo>
                  <a:lnTo>
                    <a:pt x="167902" y="713153"/>
                  </a:lnTo>
                  <a:lnTo>
                    <a:pt x="207545" y="737439"/>
                  </a:lnTo>
                  <a:lnTo>
                    <a:pt x="250110" y="756968"/>
                  </a:lnTo>
                  <a:lnTo>
                    <a:pt x="295231" y="771372"/>
                  </a:lnTo>
                  <a:lnTo>
                    <a:pt x="342539" y="780283"/>
                  </a:lnTo>
                  <a:lnTo>
                    <a:pt x="391668" y="783336"/>
                  </a:lnTo>
                  <a:lnTo>
                    <a:pt x="440791" y="780283"/>
                  </a:lnTo>
                  <a:lnTo>
                    <a:pt x="488096" y="771372"/>
                  </a:lnTo>
                  <a:lnTo>
                    <a:pt x="533214" y="756968"/>
                  </a:lnTo>
                  <a:lnTo>
                    <a:pt x="575779" y="737439"/>
                  </a:lnTo>
                  <a:lnTo>
                    <a:pt x="615422" y="713153"/>
                  </a:lnTo>
                  <a:lnTo>
                    <a:pt x="651777" y="684477"/>
                  </a:lnTo>
                  <a:lnTo>
                    <a:pt x="684477" y="651777"/>
                  </a:lnTo>
                  <a:lnTo>
                    <a:pt x="713153" y="615422"/>
                  </a:lnTo>
                  <a:lnTo>
                    <a:pt x="737439" y="575779"/>
                  </a:lnTo>
                  <a:lnTo>
                    <a:pt x="756968" y="533214"/>
                  </a:lnTo>
                  <a:lnTo>
                    <a:pt x="771372" y="488096"/>
                  </a:lnTo>
                  <a:lnTo>
                    <a:pt x="780283" y="440791"/>
                  </a:lnTo>
                  <a:lnTo>
                    <a:pt x="783336" y="391668"/>
                  </a:lnTo>
                  <a:lnTo>
                    <a:pt x="780283" y="342544"/>
                  </a:lnTo>
                  <a:lnTo>
                    <a:pt x="771372" y="295239"/>
                  </a:lnTo>
                  <a:lnTo>
                    <a:pt x="756968" y="250121"/>
                  </a:lnTo>
                  <a:lnTo>
                    <a:pt x="737439" y="207556"/>
                  </a:lnTo>
                  <a:lnTo>
                    <a:pt x="713153" y="167913"/>
                  </a:lnTo>
                  <a:lnTo>
                    <a:pt x="684477" y="131558"/>
                  </a:lnTo>
                  <a:lnTo>
                    <a:pt x="651777" y="98858"/>
                  </a:lnTo>
                  <a:lnTo>
                    <a:pt x="615422" y="70182"/>
                  </a:lnTo>
                  <a:lnTo>
                    <a:pt x="575779" y="45896"/>
                  </a:lnTo>
                  <a:lnTo>
                    <a:pt x="533214" y="26367"/>
                  </a:lnTo>
                  <a:lnTo>
                    <a:pt x="488096" y="11963"/>
                  </a:lnTo>
                  <a:lnTo>
                    <a:pt x="440791" y="3052"/>
                  </a:lnTo>
                  <a:lnTo>
                    <a:pt x="39166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5725" y="892302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89" h="783589">
                  <a:moveTo>
                    <a:pt x="0" y="391668"/>
                  </a:moveTo>
                  <a:lnTo>
                    <a:pt x="3051" y="342544"/>
                  </a:lnTo>
                  <a:lnTo>
                    <a:pt x="11962" y="295239"/>
                  </a:lnTo>
                  <a:lnTo>
                    <a:pt x="26364" y="250121"/>
                  </a:lnTo>
                  <a:lnTo>
                    <a:pt x="45891" y="207556"/>
                  </a:lnTo>
                  <a:lnTo>
                    <a:pt x="70175" y="167913"/>
                  </a:lnTo>
                  <a:lnTo>
                    <a:pt x="98850" y="131558"/>
                  </a:lnTo>
                  <a:lnTo>
                    <a:pt x="131548" y="98858"/>
                  </a:lnTo>
                  <a:lnTo>
                    <a:pt x="167902" y="70182"/>
                  </a:lnTo>
                  <a:lnTo>
                    <a:pt x="207545" y="45896"/>
                  </a:lnTo>
                  <a:lnTo>
                    <a:pt x="250110" y="26367"/>
                  </a:lnTo>
                  <a:lnTo>
                    <a:pt x="295231" y="11963"/>
                  </a:lnTo>
                  <a:lnTo>
                    <a:pt x="342539" y="3052"/>
                  </a:lnTo>
                  <a:lnTo>
                    <a:pt x="391668" y="0"/>
                  </a:lnTo>
                  <a:lnTo>
                    <a:pt x="440791" y="3052"/>
                  </a:lnTo>
                  <a:lnTo>
                    <a:pt x="488096" y="11963"/>
                  </a:lnTo>
                  <a:lnTo>
                    <a:pt x="533214" y="26367"/>
                  </a:lnTo>
                  <a:lnTo>
                    <a:pt x="575779" y="45896"/>
                  </a:lnTo>
                  <a:lnTo>
                    <a:pt x="615422" y="70182"/>
                  </a:lnTo>
                  <a:lnTo>
                    <a:pt x="651777" y="98858"/>
                  </a:lnTo>
                  <a:lnTo>
                    <a:pt x="684477" y="131558"/>
                  </a:lnTo>
                  <a:lnTo>
                    <a:pt x="713153" y="167913"/>
                  </a:lnTo>
                  <a:lnTo>
                    <a:pt x="737439" y="207556"/>
                  </a:lnTo>
                  <a:lnTo>
                    <a:pt x="756968" y="250121"/>
                  </a:lnTo>
                  <a:lnTo>
                    <a:pt x="771372" y="295239"/>
                  </a:lnTo>
                  <a:lnTo>
                    <a:pt x="780283" y="342544"/>
                  </a:lnTo>
                  <a:lnTo>
                    <a:pt x="783336" y="391668"/>
                  </a:lnTo>
                  <a:lnTo>
                    <a:pt x="780283" y="440791"/>
                  </a:lnTo>
                  <a:lnTo>
                    <a:pt x="771372" y="488096"/>
                  </a:lnTo>
                  <a:lnTo>
                    <a:pt x="756968" y="533214"/>
                  </a:lnTo>
                  <a:lnTo>
                    <a:pt x="737439" y="575779"/>
                  </a:lnTo>
                  <a:lnTo>
                    <a:pt x="713153" y="615422"/>
                  </a:lnTo>
                  <a:lnTo>
                    <a:pt x="684477" y="651777"/>
                  </a:lnTo>
                  <a:lnTo>
                    <a:pt x="651777" y="684477"/>
                  </a:lnTo>
                  <a:lnTo>
                    <a:pt x="615422" y="713153"/>
                  </a:lnTo>
                  <a:lnTo>
                    <a:pt x="575779" y="737439"/>
                  </a:lnTo>
                  <a:lnTo>
                    <a:pt x="533214" y="756968"/>
                  </a:lnTo>
                  <a:lnTo>
                    <a:pt x="488096" y="771372"/>
                  </a:lnTo>
                  <a:lnTo>
                    <a:pt x="440791" y="780283"/>
                  </a:lnTo>
                  <a:lnTo>
                    <a:pt x="391668" y="783336"/>
                  </a:lnTo>
                  <a:lnTo>
                    <a:pt x="342539" y="780283"/>
                  </a:lnTo>
                  <a:lnTo>
                    <a:pt x="295231" y="771372"/>
                  </a:lnTo>
                  <a:lnTo>
                    <a:pt x="250110" y="756968"/>
                  </a:lnTo>
                  <a:lnTo>
                    <a:pt x="207545" y="737439"/>
                  </a:lnTo>
                  <a:lnTo>
                    <a:pt x="167902" y="713153"/>
                  </a:lnTo>
                  <a:lnTo>
                    <a:pt x="131548" y="684477"/>
                  </a:lnTo>
                  <a:lnTo>
                    <a:pt x="98850" y="651777"/>
                  </a:lnTo>
                  <a:lnTo>
                    <a:pt x="70175" y="615422"/>
                  </a:lnTo>
                  <a:lnTo>
                    <a:pt x="45891" y="575779"/>
                  </a:lnTo>
                  <a:lnTo>
                    <a:pt x="26364" y="533214"/>
                  </a:lnTo>
                  <a:lnTo>
                    <a:pt x="11962" y="488096"/>
                  </a:lnTo>
                  <a:lnTo>
                    <a:pt x="3051" y="440791"/>
                  </a:lnTo>
                  <a:lnTo>
                    <a:pt x="0" y="39166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3853" y="1204722"/>
              <a:ext cx="1175385" cy="516890"/>
            </a:xfrm>
            <a:custGeom>
              <a:avLst/>
              <a:gdLst/>
              <a:ahLst/>
              <a:cxnLst/>
              <a:rect l="l" t="t" r="r" b="b"/>
              <a:pathLst>
                <a:path w="1175385" h="516889">
                  <a:moveTo>
                    <a:pt x="1175003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1175003" y="516636"/>
                  </a:lnTo>
                  <a:lnTo>
                    <a:pt x="1175003" y="0"/>
                  </a:lnTo>
                  <a:close/>
                </a:path>
              </a:pathLst>
            </a:custGeom>
            <a:solidFill>
              <a:srgbClr val="E0E0E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3853" y="1204722"/>
              <a:ext cx="1175385" cy="516890"/>
            </a:xfrm>
            <a:custGeom>
              <a:avLst/>
              <a:gdLst/>
              <a:ahLst/>
              <a:cxnLst/>
              <a:rect l="l" t="t" r="r" b="b"/>
              <a:pathLst>
                <a:path w="1175385" h="516889">
                  <a:moveTo>
                    <a:pt x="0" y="516636"/>
                  </a:moveTo>
                  <a:lnTo>
                    <a:pt x="1175003" y="516636"/>
                  </a:lnTo>
                  <a:lnTo>
                    <a:pt x="1175003" y="0"/>
                  </a:lnTo>
                  <a:lnTo>
                    <a:pt x="0" y="0"/>
                  </a:lnTo>
                  <a:lnTo>
                    <a:pt x="0" y="516636"/>
                  </a:lnTo>
                  <a:close/>
                </a:path>
              </a:pathLst>
            </a:custGeom>
            <a:ln w="25400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01541" y="1120266"/>
            <a:ext cx="62611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>
              <a:lnSpc>
                <a:spcPts val="2280"/>
              </a:lnSpc>
              <a:spcBef>
                <a:spcPts val="105"/>
              </a:spcBef>
            </a:pPr>
            <a:r>
              <a:rPr sz="2000" b="1" i="1" spc="-20" dirty="0">
                <a:latin typeface="Georgia"/>
                <a:cs typeface="Georgia"/>
              </a:rPr>
              <a:t>Best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ts val="2280"/>
              </a:lnSpc>
            </a:pPr>
            <a:r>
              <a:rPr sz="2000" b="1" i="1" spc="-30" dirty="0">
                <a:latin typeface="Georgia"/>
                <a:cs typeface="Georgia"/>
              </a:rPr>
              <a:t>Case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64789" y="879602"/>
            <a:ext cx="808990" cy="808990"/>
            <a:chOff x="2764789" y="879602"/>
            <a:chExt cx="808990" cy="808990"/>
          </a:xfrm>
        </p:grpSpPr>
        <p:sp>
          <p:nvSpPr>
            <p:cNvPr id="14" name="object 14"/>
            <p:cNvSpPr/>
            <p:nvPr/>
          </p:nvSpPr>
          <p:spPr>
            <a:xfrm>
              <a:off x="2777489" y="892302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89" h="783589">
                  <a:moveTo>
                    <a:pt x="391668" y="0"/>
                  </a:moveTo>
                  <a:lnTo>
                    <a:pt x="342544" y="3052"/>
                  </a:lnTo>
                  <a:lnTo>
                    <a:pt x="295239" y="11963"/>
                  </a:lnTo>
                  <a:lnTo>
                    <a:pt x="250121" y="26367"/>
                  </a:lnTo>
                  <a:lnTo>
                    <a:pt x="207556" y="45896"/>
                  </a:lnTo>
                  <a:lnTo>
                    <a:pt x="167913" y="70182"/>
                  </a:lnTo>
                  <a:lnTo>
                    <a:pt x="131558" y="98858"/>
                  </a:lnTo>
                  <a:lnTo>
                    <a:pt x="98858" y="131558"/>
                  </a:lnTo>
                  <a:lnTo>
                    <a:pt x="70182" y="167913"/>
                  </a:lnTo>
                  <a:lnTo>
                    <a:pt x="45896" y="207556"/>
                  </a:lnTo>
                  <a:lnTo>
                    <a:pt x="26367" y="250121"/>
                  </a:lnTo>
                  <a:lnTo>
                    <a:pt x="11963" y="295239"/>
                  </a:lnTo>
                  <a:lnTo>
                    <a:pt x="3052" y="342544"/>
                  </a:lnTo>
                  <a:lnTo>
                    <a:pt x="0" y="391668"/>
                  </a:lnTo>
                  <a:lnTo>
                    <a:pt x="3052" y="440791"/>
                  </a:lnTo>
                  <a:lnTo>
                    <a:pt x="11963" y="488096"/>
                  </a:lnTo>
                  <a:lnTo>
                    <a:pt x="26367" y="533214"/>
                  </a:lnTo>
                  <a:lnTo>
                    <a:pt x="45896" y="575779"/>
                  </a:lnTo>
                  <a:lnTo>
                    <a:pt x="70182" y="615422"/>
                  </a:lnTo>
                  <a:lnTo>
                    <a:pt x="98858" y="651777"/>
                  </a:lnTo>
                  <a:lnTo>
                    <a:pt x="131558" y="684477"/>
                  </a:lnTo>
                  <a:lnTo>
                    <a:pt x="167913" y="713153"/>
                  </a:lnTo>
                  <a:lnTo>
                    <a:pt x="207556" y="737439"/>
                  </a:lnTo>
                  <a:lnTo>
                    <a:pt x="250121" y="756968"/>
                  </a:lnTo>
                  <a:lnTo>
                    <a:pt x="295239" y="771372"/>
                  </a:lnTo>
                  <a:lnTo>
                    <a:pt x="342544" y="780283"/>
                  </a:lnTo>
                  <a:lnTo>
                    <a:pt x="391668" y="783336"/>
                  </a:lnTo>
                  <a:lnTo>
                    <a:pt x="440791" y="780283"/>
                  </a:lnTo>
                  <a:lnTo>
                    <a:pt x="488096" y="771372"/>
                  </a:lnTo>
                  <a:lnTo>
                    <a:pt x="533214" y="756968"/>
                  </a:lnTo>
                  <a:lnTo>
                    <a:pt x="575779" y="737439"/>
                  </a:lnTo>
                  <a:lnTo>
                    <a:pt x="615422" y="713153"/>
                  </a:lnTo>
                  <a:lnTo>
                    <a:pt x="651777" y="684477"/>
                  </a:lnTo>
                  <a:lnTo>
                    <a:pt x="684477" y="651777"/>
                  </a:lnTo>
                  <a:lnTo>
                    <a:pt x="713153" y="615422"/>
                  </a:lnTo>
                  <a:lnTo>
                    <a:pt x="737439" y="575779"/>
                  </a:lnTo>
                  <a:lnTo>
                    <a:pt x="756968" y="533214"/>
                  </a:lnTo>
                  <a:lnTo>
                    <a:pt x="771372" y="488096"/>
                  </a:lnTo>
                  <a:lnTo>
                    <a:pt x="780283" y="440791"/>
                  </a:lnTo>
                  <a:lnTo>
                    <a:pt x="783336" y="391668"/>
                  </a:lnTo>
                  <a:lnTo>
                    <a:pt x="780283" y="342544"/>
                  </a:lnTo>
                  <a:lnTo>
                    <a:pt x="771372" y="295239"/>
                  </a:lnTo>
                  <a:lnTo>
                    <a:pt x="756968" y="250121"/>
                  </a:lnTo>
                  <a:lnTo>
                    <a:pt x="737439" y="207556"/>
                  </a:lnTo>
                  <a:lnTo>
                    <a:pt x="713153" y="167913"/>
                  </a:lnTo>
                  <a:lnTo>
                    <a:pt x="684477" y="131558"/>
                  </a:lnTo>
                  <a:lnTo>
                    <a:pt x="651777" y="98858"/>
                  </a:lnTo>
                  <a:lnTo>
                    <a:pt x="615422" y="70182"/>
                  </a:lnTo>
                  <a:lnTo>
                    <a:pt x="575779" y="45896"/>
                  </a:lnTo>
                  <a:lnTo>
                    <a:pt x="533214" y="26367"/>
                  </a:lnTo>
                  <a:lnTo>
                    <a:pt x="488096" y="11963"/>
                  </a:lnTo>
                  <a:lnTo>
                    <a:pt x="440791" y="3052"/>
                  </a:lnTo>
                  <a:lnTo>
                    <a:pt x="39166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7489" y="892302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89" h="783589">
                  <a:moveTo>
                    <a:pt x="0" y="391668"/>
                  </a:moveTo>
                  <a:lnTo>
                    <a:pt x="3052" y="342544"/>
                  </a:lnTo>
                  <a:lnTo>
                    <a:pt x="11963" y="295239"/>
                  </a:lnTo>
                  <a:lnTo>
                    <a:pt x="26367" y="250121"/>
                  </a:lnTo>
                  <a:lnTo>
                    <a:pt x="45896" y="207556"/>
                  </a:lnTo>
                  <a:lnTo>
                    <a:pt x="70182" y="167913"/>
                  </a:lnTo>
                  <a:lnTo>
                    <a:pt x="98858" y="131558"/>
                  </a:lnTo>
                  <a:lnTo>
                    <a:pt x="131558" y="98858"/>
                  </a:lnTo>
                  <a:lnTo>
                    <a:pt x="167913" y="70182"/>
                  </a:lnTo>
                  <a:lnTo>
                    <a:pt x="207556" y="45896"/>
                  </a:lnTo>
                  <a:lnTo>
                    <a:pt x="250121" y="26367"/>
                  </a:lnTo>
                  <a:lnTo>
                    <a:pt x="295239" y="11963"/>
                  </a:lnTo>
                  <a:lnTo>
                    <a:pt x="342544" y="3052"/>
                  </a:lnTo>
                  <a:lnTo>
                    <a:pt x="391668" y="0"/>
                  </a:lnTo>
                  <a:lnTo>
                    <a:pt x="440791" y="3052"/>
                  </a:lnTo>
                  <a:lnTo>
                    <a:pt x="488096" y="11963"/>
                  </a:lnTo>
                  <a:lnTo>
                    <a:pt x="533214" y="26367"/>
                  </a:lnTo>
                  <a:lnTo>
                    <a:pt x="575779" y="45896"/>
                  </a:lnTo>
                  <a:lnTo>
                    <a:pt x="615422" y="70182"/>
                  </a:lnTo>
                  <a:lnTo>
                    <a:pt x="651777" y="98858"/>
                  </a:lnTo>
                  <a:lnTo>
                    <a:pt x="684477" y="131558"/>
                  </a:lnTo>
                  <a:lnTo>
                    <a:pt x="713153" y="167913"/>
                  </a:lnTo>
                  <a:lnTo>
                    <a:pt x="737439" y="207556"/>
                  </a:lnTo>
                  <a:lnTo>
                    <a:pt x="756968" y="250121"/>
                  </a:lnTo>
                  <a:lnTo>
                    <a:pt x="771372" y="295239"/>
                  </a:lnTo>
                  <a:lnTo>
                    <a:pt x="780283" y="342544"/>
                  </a:lnTo>
                  <a:lnTo>
                    <a:pt x="783336" y="391668"/>
                  </a:lnTo>
                  <a:lnTo>
                    <a:pt x="780283" y="440791"/>
                  </a:lnTo>
                  <a:lnTo>
                    <a:pt x="771372" y="488096"/>
                  </a:lnTo>
                  <a:lnTo>
                    <a:pt x="756968" y="533214"/>
                  </a:lnTo>
                  <a:lnTo>
                    <a:pt x="737439" y="575779"/>
                  </a:lnTo>
                  <a:lnTo>
                    <a:pt x="713153" y="615422"/>
                  </a:lnTo>
                  <a:lnTo>
                    <a:pt x="684477" y="651777"/>
                  </a:lnTo>
                  <a:lnTo>
                    <a:pt x="651777" y="684477"/>
                  </a:lnTo>
                  <a:lnTo>
                    <a:pt x="615422" y="713153"/>
                  </a:lnTo>
                  <a:lnTo>
                    <a:pt x="575779" y="737439"/>
                  </a:lnTo>
                  <a:lnTo>
                    <a:pt x="533214" y="756968"/>
                  </a:lnTo>
                  <a:lnTo>
                    <a:pt x="488096" y="771372"/>
                  </a:lnTo>
                  <a:lnTo>
                    <a:pt x="440791" y="780283"/>
                  </a:lnTo>
                  <a:lnTo>
                    <a:pt x="391668" y="783336"/>
                  </a:lnTo>
                  <a:lnTo>
                    <a:pt x="342544" y="780283"/>
                  </a:lnTo>
                  <a:lnTo>
                    <a:pt x="295239" y="771372"/>
                  </a:lnTo>
                  <a:lnTo>
                    <a:pt x="250121" y="756968"/>
                  </a:lnTo>
                  <a:lnTo>
                    <a:pt x="207556" y="737439"/>
                  </a:lnTo>
                  <a:lnTo>
                    <a:pt x="167913" y="713153"/>
                  </a:lnTo>
                  <a:lnTo>
                    <a:pt x="131558" y="684477"/>
                  </a:lnTo>
                  <a:lnTo>
                    <a:pt x="98858" y="651777"/>
                  </a:lnTo>
                  <a:lnTo>
                    <a:pt x="70182" y="615422"/>
                  </a:lnTo>
                  <a:lnTo>
                    <a:pt x="45896" y="575779"/>
                  </a:lnTo>
                  <a:lnTo>
                    <a:pt x="26367" y="533214"/>
                  </a:lnTo>
                  <a:lnTo>
                    <a:pt x="11963" y="488096"/>
                  </a:lnTo>
                  <a:lnTo>
                    <a:pt x="3052" y="440791"/>
                  </a:lnTo>
                  <a:lnTo>
                    <a:pt x="0" y="39166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13840" y="1044397"/>
            <a:ext cx="21901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2305" algn="l"/>
              </a:tabLst>
            </a:pPr>
            <a:r>
              <a:rPr sz="3600" b="1" i="1" spc="-75" baseline="1157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3600" b="1" i="1" baseline="1157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Ω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83378" y="1192022"/>
            <a:ext cx="1471930" cy="542290"/>
            <a:chOff x="5183378" y="1192022"/>
            <a:chExt cx="1471930" cy="542290"/>
          </a:xfrm>
        </p:grpSpPr>
        <p:sp>
          <p:nvSpPr>
            <p:cNvPr id="18" name="object 18"/>
            <p:cNvSpPr/>
            <p:nvPr/>
          </p:nvSpPr>
          <p:spPr>
            <a:xfrm>
              <a:off x="5196078" y="1204722"/>
              <a:ext cx="1446530" cy="516890"/>
            </a:xfrm>
            <a:custGeom>
              <a:avLst/>
              <a:gdLst/>
              <a:ahLst/>
              <a:cxnLst/>
              <a:rect l="l" t="t" r="r" b="b"/>
              <a:pathLst>
                <a:path w="1446529" h="516889">
                  <a:moveTo>
                    <a:pt x="1446276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1446276" y="516636"/>
                  </a:lnTo>
                  <a:lnTo>
                    <a:pt x="1446276" y="0"/>
                  </a:lnTo>
                  <a:close/>
                </a:path>
              </a:pathLst>
            </a:custGeom>
            <a:solidFill>
              <a:srgbClr val="FFE8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96078" y="1204722"/>
              <a:ext cx="1446530" cy="516890"/>
            </a:xfrm>
            <a:custGeom>
              <a:avLst/>
              <a:gdLst/>
              <a:ahLst/>
              <a:cxnLst/>
              <a:rect l="l" t="t" r="r" b="b"/>
              <a:pathLst>
                <a:path w="1446529" h="516889">
                  <a:moveTo>
                    <a:pt x="0" y="516636"/>
                  </a:moveTo>
                  <a:lnTo>
                    <a:pt x="1446276" y="516636"/>
                  </a:lnTo>
                  <a:lnTo>
                    <a:pt x="1446276" y="0"/>
                  </a:lnTo>
                  <a:lnTo>
                    <a:pt x="0" y="0"/>
                  </a:lnTo>
                  <a:lnTo>
                    <a:pt x="0" y="516636"/>
                  </a:lnTo>
                  <a:close/>
                </a:path>
              </a:pathLst>
            </a:custGeom>
            <a:ln w="25400">
              <a:solidFill>
                <a:srgbClr val="FFE8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28234" y="1154048"/>
            <a:ext cx="1083945" cy="5473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71145" marR="5715" indent="-259079">
              <a:lnSpc>
                <a:spcPts val="1950"/>
              </a:lnSpc>
              <a:spcBef>
                <a:spcPts val="340"/>
              </a:spcBef>
            </a:pPr>
            <a:r>
              <a:rPr sz="1800" b="1" i="1" spc="55" dirty="0">
                <a:latin typeface="Georgia"/>
                <a:cs typeface="Georgia"/>
              </a:rPr>
              <a:t>Average </a:t>
            </a:r>
            <a:r>
              <a:rPr sz="1800" b="1" i="1" spc="-20" dirty="0">
                <a:latin typeface="Georgia"/>
                <a:cs typeface="Georgia"/>
              </a:rPr>
              <a:t>Case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51502" y="879602"/>
            <a:ext cx="808990" cy="808990"/>
            <a:chOff x="4651502" y="879602"/>
            <a:chExt cx="808990" cy="808990"/>
          </a:xfrm>
        </p:grpSpPr>
        <p:sp>
          <p:nvSpPr>
            <p:cNvPr id="22" name="object 22"/>
            <p:cNvSpPr/>
            <p:nvPr/>
          </p:nvSpPr>
          <p:spPr>
            <a:xfrm>
              <a:off x="4664202" y="892302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89" h="783589">
                  <a:moveTo>
                    <a:pt x="391668" y="0"/>
                  </a:moveTo>
                  <a:lnTo>
                    <a:pt x="342544" y="3052"/>
                  </a:lnTo>
                  <a:lnTo>
                    <a:pt x="295239" y="11963"/>
                  </a:lnTo>
                  <a:lnTo>
                    <a:pt x="250121" y="26367"/>
                  </a:lnTo>
                  <a:lnTo>
                    <a:pt x="207556" y="45896"/>
                  </a:lnTo>
                  <a:lnTo>
                    <a:pt x="167913" y="70182"/>
                  </a:lnTo>
                  <a:lnTo>
                    <a:pt x="131558" y="98858"/>
                  </a:lnTo>
                  <a:lnTo>
                    <a:pt x="98858" y="131558"/>
                  </a:lnTo>
                  <a:lnTo>
                    <a:pt x="70182" y="167913"/>
                  </a:lnTo>
                  <a:lnTo>
                    <a:pt x="45896" y="207556"/>
                  </a:lnTo>
                  <a:lnTo>
                    <a:pt x="26367" y="250121"/>
                  </a:lnTo>
                  <a:lnTo>
                    <a:pt x="11963" y="295239"/>
                  </a:lnTo>
                  <a:lnTo>
                    <a:pt x="3052" y="342544"/>
                  </a:lnTo>
                  <a:lnTo>
                    <a:pt x="0" y="391668"/>
                  </a:lnTo>
                  <a:lnTo>
                    <a:pt x="3052" y="440791"/>
                  </a:lnTo>
                  <a:lnTo>
                    <a:pt x="11963" y="488096"/>
                  </a:lnTo>
                  <a:lnTo>
                    <a:pt x="26367" y="533214"/>
                  </a:lnTo>
                  <a:lnTo>
                    <a:pt x="45896" y="575779"/>
                  </a:lnTo>
                  <a:lnTo>
                    <a:pt x="70182" y="615422"/>
                  </a:lnTo>
                  <a:lnTo>
                    <a:pt x="98858" y="651777"/>
                  </a:lnTo>
                  <a:lnTo>
                    <a:pt x="131558" y="684477"/>
                  </a:lnTo>
                  <a:lnTo>
                    <a:pt x="167913" y="713153"/>
                  </a:lnTo>
                  <a:lnTo>
                    <a:pt x="207556" y="737439"/>
                  </a:lnTo>
                  <a:lnTo>
                    <a:pt x="250121" y="756968"/>
                  </a:lnTo>
                  <a:lnTo>
                    <a:pt x="295239" y="771372"/>
                  </a:lnTo>
                  <a:lnTo>
                    <a:pt x="342544" y="780283"/>
                  </a:lnTo>
                  <a:lnTo>
                    <a:pt x="391668" y="783336"/>
                  </a:lnTo>
                  <a:lnTo>
                    <a:pt x="440791" y="780283"/>
                  </a:lnTo>
                  <a:lnTo>
                    <a:pt x="488096" y="771372"/>
                  </a:lnTo>
                  <a:lnTo>
                    <a:pt x="533214" y="756968"/>
                  </a:lnTo>
                  <a:lnTo>
                    <a:pt x="575779" y="737439"/>
                  </a:lnTo>
                  <a:lnTo>
                    <a:pt x="615422" y="713153"/>
                  </a:lnTo>
                  <a:lnTo>
                    <a:pt x="651777" y="684477"/>
                  </a:lnTo>
                  <a:lnTo>
                    <a:pt x="684477" y="651777"/>
                  </a:lnTo>
                  <a:lnTo>
                    <a:pt x="713153" y="615422"/>
                  </a:lnTo>
                  <a:lnTo>
                    <a:pt x="737439" y="575779"/>
                  </a:lnTo>
                  <a:lnTo>
                    <a:pt x="756968" y="533214"/>
                  </a:lnTo>
                  <a:lnTo>
                    <a:pt x="771372" y="488096"/>
                  </a:lnTo>
                  <a:lnTo>
                    <a:pt x="780283" y="440791"/>
                  </a:lnTo>
                  <a:lnTo>
                    <a:pt x="783336" y="391668"/>
                  </a:lnTo>
                  <a:lnTo>
                    <a:pt x="780283" y="342544"/>
                  </a:lnTo>
                  <a:lnTo>
                    <a:pt x="771372" y="295239"/>
                  </a:lnTo>
                  <a:lnTo>
                    <a:pt x="756968" y="250121"/>
                  </a:lnTo>
                  <a:lnTo>
                    <a:pt x="737439" y="207556"/>
                  </a:lnTo>
                  <a:lnTo>
                    <a:pt x="713153" y="167913"/>
                  </a:lnTo>
                  <a:lnTo>
                    <a:pt x="684477" y="131558"/>
                  </a:lnTo>
                  <a:lnTo>
                    <a:pt x="651777" y="98858"/>
                  </a:lnTo>
                  <a:lnTo>
                    <a:pt x="615422" y="70182"/>
                  </a:lnTo>
                  <a:lnTo>
                    <a:pt x="575779" y="45896"/>
                  </a:lnTo>
                  <a:lnTo>
                    <a:pt x="533214" y="26367"/>
                  </a:lnTo>
                  <a:lnTo>
                    <a:pt x="488096" y="11963"/>
                  </a:lnTo>
                  <a:lnTo>
                    <a:pt x="440791" y="3052"/>
                  </a:lnTo>
                  <a:lnTo>
                    <a:pt x="3916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4202" y="892302"/>
              <a:ext cx="783590" cy="783590"/>
            </a:xfrm>
            <a:custGeom>
              <a:avLst/>
              <a:gdLst/>
              <a:ahLst/>
              <a:cxnLst/>
              <a:rect l="l" t="t" r="r" b="b"/>
              <a:pathLst>
                <a:path w="783589" h="783589">
                  <a:moveTo>
                    <a:pt x="0" y="391668"/>
                  </a:moveTo>
                  <a:lnTo>
                    <a:pt x="3052" y="342544"/>
                  </a:lnTo>
                  <a:lnTo>
                    <a:pt x="11963" y="295239"/>
                  </a:lnTo>
                  <a:lnTo>
                    <a:pt x="26367" y="250121"/>
                  </a:lnTo>
                  <a:lnTo>
                    <a:pt x="45896" y="207556"/>
                  </a:lnTo>
                  <a:lnTo>
                    <a:pt x="70182" y="167913"/>
                  </a:lnTo>
                  <a:lnTo>
                    <a:pt x="98858" y="131558"/>
                  </a:lnTo>
                  <a:lnTo>
                    <a:pt x="131558" y="98858"/>
                  </a:lnTo>
                  <a:lnTo>
                    <a:pt x="167913" y="70182"/>
                  </a:lnTo>
                  <a:lnTo>
                    <a:pt x="207556" y="45896"/>
                  </a:lnTo>
                  <a:lnTo>
                    <a:pt x="250121" y="26367"/>
                  </a:lnTo>
                  <a:lnTo>
                    <a:pt x="295239" y="11963"/>
                  </a:lnTo>
                  <a:lnTo>
                    <a:pt x="342544" y="3052"/>
                  </a:lnTo>
                  <a:lnTo>
                    <a:pt x="391668" y="0"/>
                  </a:lnTo>
                  <a:lnTo>
                    <a:pt x="440791" y="3052"/>
                  </a:lnTo>
                  <a:lnTo>
                    <a:pt x="488096" y="11963"/>
                  </a:lnTo>
                  <a:lnTo>
                    <a:pt x="533214" y="26367"/>
                  </a:lnTo>
                  <a:lnTo>
                    <a:pt x="575779" y="45896"/>
                  </a:lnTo>
                  <a:lnTo>
                    <a:pt x="615422" y="70182"/>
                  </a:lnTo>
                  <a:lnTo>
                    <a:pt x="651777" y="98858"/>
                  </a:lnTo>
                  <a:lnTo>
                    <a:pt x="684477" y="131558"/>
                  </a:lnTo>
                  <a:lnTo>
                    <a:pt x="713153" y="167913"/>
                  </a:lnTo>
                  <a:lnTo>
                    <a:pt x="737439" y="207556"/>
                  </a:lnTo>
                  <a:lnTo>
                    <a:pt x="756968" y="250121"/>
                  </a:lnTo>
                  <a:lnTo>
                    <a:pt x="771372" y="295239"/>
                  </a:lnTo>
                  <a:lnTo>
                    <a:pt x="780283" y="342544"/>
                  </a:lnTo>
                  <a:lnTo>
                    <a:pt x="783336" y="391668"/>
                  </a:lnTo>
                  <a:lnTo>
                    <a:pt x="780283" y="440791"/>
                  </a:lnTo>
                  <a:lnTo>
                    <a:pt x="771372" y="488096"/>
                  </a:lnTo>
                  <a:lnTo>
                    <a:pt x="756968" y="533214"/>
                  </a:lnTo>
                  <a:lnTo>
                    <a:pt x="737439" y="575779"/>
                  </a:lnTo>
                  <a:lnTo>
                    <a:pt x="713153" y="615422"/>
                  </a:lnTo>
                  <a:lnTo>
                    <a:pt x="684477" y="651777"/>
                  </a:lnTo>
                  <a:lnTo>
                    <a:pt x="651777" y="684477"/>
                  </a:lnTo>
                  <a:lnTo>
                    <a:pt x="615422" y="713153"/>
                  </a:lnTo>
                  <a:lnTo>
                    <a:pt x="575779" y="737439"/>
                  </a:lnTo>
                  <a:lnTo>
                    <a:pt x="533214" y="756968"/>
                  </a:lnTo>
                  <a:lnTo>
                    <a:pt x="488096" y="771372"/>
                  </a:lnTo>
                  <a:lnTo>
                    <a:pt x="440791" y="780283"/>
                  </a:lnTo>
                  <a:lnTo>
                    <a:pt x="391668" y="783336"/>
                  </a:lnTo>
                  <a:lnTo>
                    <a:pt x="342544" y="780283"/>
                  </a:lnTo>
                  <a:lnTo>
                    <a:pt x="295239" y="771372"/>
                  </a:lnTo>
                  <a:lnTo>
                    <a:pt x="250121" y="756968"/>
                  </a:lnTo>
                  <a:lnTo>
                    <a:pt x="207556" y="737439"/>
                  </a:lnTo>
                  <a:lnTo>
                    <a:pt x="167913" y="713153"/>
                  </a:lnTo>
                  <a:lnTo>
                    <a:pt x="131558" y="684477"/>
                  </a:lnTo>
                  <a:lnTo>
                    <a:pt x="98858" y="651777"/>
                  </a:lnTo>
                  <a:lnTo>
                    <a:pt x="70182" y="615422"/>
                  </a:lnTo>
                  <a:lnTo>
                    <a:pt x="45896" y="575779"/>
                  </a:lnTo>
                  <a:lnTo>
                    <a:pt x="26367" y="533214"/>
                  </a:lnTo>
                  <a:lnTo>
                    <a:pt x="11963" y="488096"/>
                  </a:lnTo>
                  <a:lnTo>
                    <a:pt x="3052" y="440791"/>
                  </a:lnTo>
                  <a:lnTo>
                    <a:pt x="0" y="39166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963795" y="1044702"/>
            <a:ext cx="18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θ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646" y="2249170"/>
            <a:ext cx="4429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1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take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Linear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Search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example</a:t>
            </a:r>
            <a:endParaRPr sz="1800">
              <a:latin typeface="Georgia"/>
              <a:cs typeface="Georgia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796188" y="2778632"/>
          <a:ext cx="6097903" cy="67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spcBef>
                          <a:spcPts val="215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30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n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62865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791209" y="3756659"/>
            <a:ext cx="3052445" cy="341630"/>
          </a:xfrm>
          <a:prstGeom prst="rect">
            <a:avLst/>
          </a:prstGeom>
          <a:solidFill>
            <a:srgbClr val="F8D6CD">
              <a:alpha val="90194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95934">
              <a:lnSpc>
                <a:spcPts val="2240"/>
              </a:lnSpc>
            </a:pPr>
            <a:r>
              <a:rPr sz="2000" b="1" i="1" dirty="0">
                <a:latin typeface="Georgia"/>
                <a:cs typeface="Georgia"/>
              </a:rPr>
              <a:t>Worst</a:t>
            </a:r>
            <a:r>
              <a:rPr sz="2000" b="1" i="1" spc="-10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Case</a:t>
            </a:r>
            <a:r>
              <a:rPr sz="2000" b="1" i="1" spc="-25" dirty="0">
                <a:latin typeface="Georgia"/>
                <a:cs typeface="Georgia"/>
              </a:rPr>
              <a:t> (O)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3273" y="3756659"/>
            <a:ext cx="1330960" cy="34163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 marL="414020">
              <a:lnSpc>
                <a:spcPts val="2240"/>
              </a:lnSpc>
            </a:pPr>
            <a:r>
              <a:rPr sz="2000" b="1" i="1" spc="-20" dirty="0">
                <a:solidFill>
                  <a:srgbClr val="FFFFFF"/>
                </a:solidFill>
                <a:latin typeface="Georgia"/>
                <a:cs typeface="Georgia"/>
              </a:rPr>
              <a:t>O(n)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3148" y="4184903"/>
            <a:ext cx="3027045" cy="340360"/>
          </a:xfrm>
          <a:prstGeom prst="rect">
            <a:avLst/>
          </a:prstGeom>
          <a:solidFill>
            <a:srgbClr val="DBDBDB"/>
          </a:solidFill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2270"/>
              </a:lnSpc>
            </a:pPr>
            <a:r>
              <a:rPr sz="2000" b="1" i="1" dirty="0">
                <a:latin typeface="Georgia"/>
                <a:cs typeface="Georgia"/>
              </a:rPr>
              <a:t>Best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Case</a:t>
            </a:r>
            <a:r>
              <a:rPr sz="2000" b="1" i="1" spc="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(</a:t>
            </a:r>
            <a:r>
              <a:rPr sz="2000" b="1" spc="-25" dirty="0">
                <a:latin typeface="Times New Roman"/>
                <a:cs typeface="Times New Roman"/>
              </a:rPr>
              <a:t>Ω</a:t>
            </a:r>
            <a:r>
              <a:rPr sz="2000" b="1" i="1" spc="-25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29811" y="4184903"/>
            <a:ext cx="1344295" cy="340360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0" rIns="0" bIns="0" rtlCol="0">
            <a:spAutoFit/>
          </a:bodyPr>
          <a:lstStyle/>
          <a:p>
            <a:pPr marL="461009">
              <a:lnSpc>
                <a:spcPts val="2270"/>
              </a:lnSpc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Ω</a:t>
            </a:r>
            <a:r>
              <a:rPr sz="2000" b="1" i="1" spc="-20" dirty="0">
                <a:solidFill>
                  <a:srgbClr val="FFFFFF"/>
                </a:solidFill>
                <a:latin typeface="Georgia"/>
                <a:cs typeface="Georgia"/>
              </a:rPr>
              <a:t>(1)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3148" y="4629911"/>
            <a:ext cx="3027045" cy="34036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2265"/>
              </a:lnSpc>
            </a:pPr>
            <a:r>
              <a:rPr sz="2000" b="1" i="1" spc="75" dirty="0">
                <a:latin typeface="Georgia"/>
                <a:cs typeface="Georgia"/>
              </a:rPr>
              <a:t>Average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Case</a:t>
            </a:r>
            <a:r>
              <a:rPr sz="2000" b="1" i="1" spc="2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(</a:t>
            </a:r>
            <a:r>
              <a:rPr sz="2000" b="1" spc="-25" dirty="0">
                <a:latin typeface="Times New Roman"/>
                <a:cs typeface="Times New Roman"/>
              </a:rPr>
              <a:t>θ</a:t>
            </a:r>
            <a:r>
              <a:rPr sz="2000" b="1" i="1" spc="-25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29811" y="4629911"/>
            <a:ext cx="1344295" cy="3403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21310">
              <a:lnSpc>
                <a:spcPts val="226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θ</a:t>
            </a:r>
            <a:r>
              <a:rPr sz="2000" b="1" i="1" spc="-10" dirty="0">
                <a:solidFill>
                  <a:srgbClr val="FFFFFF"/>
                </a:solidFill>
                <a:latin typeface="Georgia"/>
                <a:cs typeface="Georgia"/>
              </a:rPr>
              <a:t>(n/2)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6400" y="4021835"/>
            <a:ext cx="3436620" cy="707390"/>
          </a:xfrm>
          <a:prstGeom prst="rect">
            <a:avLst/>
          </a:prstGeom>
          <a:solidFill>
            <a:srgbClr val="F4B083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75"/>
              </a:spcBef>
            </a:pPr>
            <a:r>
              <a:rPr sz="2000" i="1" spc="229" dirty="0">
                <a:latin typeface="Georgia"/>
                <a:cs typeface="Georgia"/>
              </a:rPr>
              <a:t>When</a:t>
            </a:r>
            <a:r>
              <a:rPr sz="2000" i="1" spc="165" dirty="0">
                <a:latin typeface="Georgia"/>
                <a:cs typeface="Georgia"/>
              </a:rPr>
              <a:t> </a:t>
            </a:r>
            <a:r>
              <a:rPr sz="2000" i="1" spc="100" dirty="0">
                <a:latin typeface="Georgia"/>
                <a:cs typeface="Georgia"/>
              </a:rPr>
              <a:t>O</a:t>
            </a:r>
            <a:r>
              <a:rPr sz="2000" i="1" spc="170" dirty="0">
                <a:latin typeface="Georgia"/>
                <a:cs typeface="Georgia"/>
              </a:rPr>
              <a:t> </a:t>
            </a:r>
            <a:r>
              <a:rPr sz="2000" i="1" spc="200" dirty="0">
                <a:latin typeface="Georgia"/>
                <a:cs typeface="Georgia"/>
              </a:rPr>
              <a:t>and</a:t>
            </a:r>
            <a:r>
              <a:rPr sz="2000" i="1" spc="180" dirty="0">
                <a:latin typeface="Georgia"/>
                <a:cs typeface="Georgia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Ω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i="1" spc="170" dirty="0">
                <a:latin typeface="Georgia"/>
                <a:cs typeface="Georgia"/>
              </a:rPr>
              <a:t>are</a:t>
            </a:r>
            <a:r>
              <a:rPr sz="2000" i="1" spc="180" dirty="0">
                <a:latin typeface="Georgia"/>
                <a:cs typeface="Georgia"/>
              </a:rPr>
              <a:t> </a:t>
            </a:r>
            <a:r>
              <a:rPr sz="2000" i="1" spc="140" dirty="0">
                <a:latin typeface="Georgia"/>
                <a:cs typeface="Georgia"/>
              </a:rPr>
              <a:t>same</a:t>
            </a:r>
            <a:endParaRPr sz="2000">
              <a:latin typeface="Georgia"/>
              <a:cs typeface="Georgia"/>
            </a:endParaRPr>
          </a:p>
          <a:p>
            <a:pPr marL="92075">
              <a:lnSpc>
                <a:spcPct val="100000"/>
              </a:lnSpc>
            </a:pPr>
            <a:r>
              <a:rPr sz="2000" i="1" spc="180" dirty="0">
                <a:latin typeface="Georgia"/>
                <a:cs typeface="Georgia"/>
              </a:rPr>
              <a:t>the</a:t>
            </a:r>
            <a:r>
              <a:rPr sz="2000" i="1" spc="175" dirty="0">
                <a:latin typeface="Georgia"/>
                <a:cs typeface="Georgia"/>
              </a:rPr>
              <a:t> </a:t>
            </a:r>
            <a:r>
              <a:rPr sz="2000" i="1" spc="190" dirty="0">
                <a:latin typeface="Georgia"/>
                <a:cs typeface="Georgia"/>
              </a:rPr>
              <a:t>we</a:t>
            </a:r>
            <a:r>
              <a:rPr sz="2000" i="1" spc="180" dirty="0">
                <a:latin typeface="Georgia"/>
                <a:cs typeface="Georgia"/>
              </a:rPr>
              <a:t> </a:t>
            </a:r>
            <a:r>
              <a:rPr sz="2000" i="1" spc="145" dirty="0">
                <a:latin typeface="Georgia"/>
                <a:cs typeface="Georgia"/>
              </a:rPr>
              <a:t>will</a:t>
            </a:r>
            <a:r>
              <a:rPr sz="2000" i="1" spc="170" dirty="0">
                <a:latin typeface="Georgia"/>
                <a:cs typeface="Georgia"/>
              </a:rPr>
              <a:t> </a:t>
            </a:r>
            <a:r>
              <a:rPr sz="2000" i="1" spc="135" dirty="0">
                <a:latin typeface="Georgia"/>
                <a:cs typeface="Georgia"/>
              </a:rPr>
              <a:t>use</a:t>
            </a:r>
            <a:r>
              <a:rPr sz="2000" i="1" spc="185" dirty="0">
                <a:latin typeface="Georgia"/>
                <a:cs typeface="Georgia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θ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268302" y="80418"/>
            <a:ext cx="5780857" cy="702422"/>
          </a:xfrm>
          <a:prstGeom prst="rect">
            <a:avLst/>
          </a:prstGeom>
        </p:spPr>
        <p:txBody>
          <a:bodyPr vert="horz" wrap="square" lIns="0" tIns="238429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EC7C30"/>
                </a:solidFill>
              </a:rPr>
              <a:t>Performance</a:t>
            </a:r>
            <a:r>
              <a:rPr spc="39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5824" y="433788"/>
            <a:ext cx="6099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7302"/>
            <a:ext cx="8030845" cy="2310130"/>
            <a:chOff x="983741" y="1277302"/>
            <a:chExt cx="8030845" cy="2310130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1589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30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6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42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𝒏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𝒍𝒐𝒈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9746" y="2160016"/>
            <a:ext cx="251205" cy="1878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890517" y="2095880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53354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4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815" y="122427"/>
                </a:lnTo>
                <a:lnTo>
                  <a:pt x="678051" y="143906"/>
                </a:lnTo>
                <a:lnTo>
                  <a:pt x="675751" y="163575"/>
                </a:lnTo>
                <a:lnTo>
                  <a:pt x="659643" y="211224"/>
                </a:lnTo>
                <a:lnTo>
                  <a:pt x="630301" y="236727"/>
                </a:lnTo>
                <a:lnTo>
                  <a:pt x="632714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3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4" y="0"/>
                </a:lnTo>
                <a:close/>
              </a:path>
              <a:path w="697229" h="245110">
                <a:moveTo>
                  <a:pt x="64389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9" y="244856"/>
                </a:lnTo>
                <a:lnTo>
                  <a:pt x="66802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2" y="8000"/>
                </a:lnTo>
                <a:lnTo>
                  <a:pt x="6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4881626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92951" y="2130425"/>
            <a:ext cx="1722755" cy="245110"/>
            <a:chOff x="6592951" y="2130425"/>
            <a:chExt cx="1722755" cy="24511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2951" y="2160015"/>
              <a:ext cx="251205" cy="1878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266559" y="2130425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8" y="0"/>
                  </a:moveTo>
                  <a:lnTo>
                    <a:pt x="982345" y="8000"/>
                  </a:lnTo>
                  <a:lnTo>
                    <a:pt x="993554" y="13884"/>
                  </a:lnTo>
                  <a:lnTo>
                    <a:pt x="1003347" y="22399"/>
                  </a:lnTo>
                  <a:lnTo>
                    <a:pt x="1023947" y="63420"/>
                  </a:lnTo>
                  <a:lnTo>
                    <a:pt x="1029980" y="99972"/>
                  </a:lnTo>
                  <a:lnTo>
                    <a:pt x="1030095" y="100949"/>
                  </a:lnTo>
                  <a:lnTo>
                    <a:pt x="1030859" y="122427"/>
                  </a:lnTo>
                  <a:lnTo>
                    <a:pt x="1030095" y="143906"/>
                  </a:lnTo>
                  <a:lnTo>
                    <a:pt x="1027795" y="163575"/>
                  </a:lnTo>
                  <a:lnTo>
                    <a:pt x="1011687" y="211224"/>
                  </a:lnTo>
                  <a:lnTo>
                    <a:pt x="982345" y="236727"/>
                  </a:lnTo>
                  <a:lnTo>
                    <a:pt x="984758" y="244856"/>
                  </a:lnTo>
                  <a:lnTo>
                    <a:pt x="1023119" y="218102"/>
                  </a:lnTo>
                  <a:lnTo>
                    <a:pt x="1044956" y="165655"/>
                  </a:lnTo>
                  <a:lnTo>
                    <a:pt x="1049147" y="122427"/>
                  </a:lnTo>
                  <a:lnTo>
                    <a:pt x="1048144" y="100949"/>
                  </a:lnTo>
                  <a:lnTo>
                    <a:pt x="1039717" y="59777"/>
                  </a:lnTo>
                  <a:lnTo>
                    <a:pt x="1012094" y="14541"/>
                  </a:lnTo>
                  <a:lnTo>
                    <a:pt x="999307" y="5639"/>
                  </a:lnTo>
                  <a:lnTo>
                    <a:pt x="984758" y="0"/>
                  </a:lnTo>
                  <a:close/>
                </a:path>
                <a:path w="1049654" h="245110">
                  <a:moveTo>
                    <a:pt x="64389" y="0"/>
                  </a:moveTo>
                  <a:lnTo>
                    <a:pt x="26027" y="26681"/>
                  </a:lnTo>
                  <a:lnTo>
                    <a:pt x="4191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9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9157" y="144809"/>
                  </a:lnTo>
                  <a:lnTo>
                    <a:pt x="19051" y="143906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988303" y="2095880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79746" y="2619629"/>
            <a:ext cx="1575435" cy="245110"/>
            <a:chOff x="4579746" y="2619629"/>
            <a:chExt cx="1575435" cy="24511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9746" y="2649220"/>
              <a:ext cx="251205" cy="1878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77738" y="2619629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881626" y="251078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0517" y="258546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09008" y="2895092"/>
            <a:ext cx="1287780" cy="591820"/>
            <a:chOff x="4509008" y="2895092"/>
            <a:chExt cx="1287780" cy="591820"/>
          </a:xfrm>
        </p:grpSpPr>
        <p:sp>
          <p:nvSpPr>
            <p:cNvPr id="35" name="object 35"/>
            <p:cNvSpPr/>
            <p:nvPr/>
          </p:nvSpPr>
          <p:spPr>
            <a:xfrm>
              <a:off x="4707128" y="2895092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4284" y="2895092"/>
              <a:ext cx="222503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9008" y="3321812"/>
              <a:ext cx="222503" cy="1651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7856" y="3321812"/>
              <a:ext cx="222504" cy="1651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233417" y="2836926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9114" y="3141980"/>
            <a:ext cx="20059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baseline="28735" dirty="0">
                <a:latin typeface="Cambria Math"/>
                <a:cs typeface="Cambria Math"/>
              </a:rPr>
              <a:t>𝐚</a:t>
            </a:r>
            <a:r>
              <a:rPr sz="2175" spc="315" baseline="287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𝐧</a:t>
            </a:r>
            <a:r>
              <a:rPr sz="2175" spc="-37" baseline="28735" dirty="0"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35273" y="3729024"/>
            <a:ext cx="2187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larger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4514" y="4185310"/>
            <a:ext cx="672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𝟏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3628" y="340911"/>
            <a:ext cx="6467601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54297"/>
                </a:solidFill>
              </a:rPr>
              <a:t>Master</a:t>
            </a:r>
            <a:r>
              <a:rPr spc="170" dirty="0">
                <a:solidFill>
                  <a:srgbClr val="F54297"/>
                </a:solidFill>
              </a:rPr>
              <a:t> </a:t>
            </a:r>
            <a:r>
              <a:rPr spc="-10" dirty="0">
                <a:solidFill>
                  <a:srgbClr val="F54297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329118"/>
            <a:ext cx="7892415" cy="2310130"/>
            <a:chOff x="983741" y="1329118"/>
            <a:chExt cx="7892415" cy="2310130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1409" y="1343405"/>
              <a:ext cx="5200015" cy="2281555"/>
            </a:xfrm>
            <a:custGeom>
              <a:avLst/>
              <a:gdLst/>
              <a:ahLst/>
              <a:cxnLst/>
              <a:rect l="l" t="t" r="r" b="b"/>
              <a:pathLst>
                <a:path w="5200015" h="2281554">
                  <a:moveTo>
                    <a:pt x="0" y="2281428"/>
                  </a:moveTo>
                  <a:lnTo>
                    <a:pt x="5199888" y="2281428"/>
                  </a:lnTo>
                  <a:lnTo>
                    <a:pt x="5199888" y="0"/>
                  </a:lnTo>
                  <a:lnTo>
                    <a:pt x="0" y="0"/>
                  </a:lnTo>
                  <a:lnTo>
                    <a:pt x="0" y="2281428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7328" y="1448307"/>
              <a:ext cx="251206" cy="1878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52088" y="1383614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35321" y="1418589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10">
                <a:moveTo>
                  <a:pt x="814069" y="0"/>
                </a:moveTo>
                <a:lnTo>
                  <a:pt x="811529" y="8127"/>
                </a:lnTo>
                <a:lnTo>
                  <a:pt x="822795" y="14011"/>
                </a:lnTo>
                <a:lnTo>
                  <a:pt x="832596" y="22526"/>
                </a:lnTo>
                <a:lnTo>
                  <a:pt x="853205" y="63547"/>
                </a:lnTo>
                <a:lnTo>
                  <a:pt x="859267" y="100046"/>
                </a:lnTo>
                <a:lnTo>
                  <a:pt x="859389" y="101076"/>
                </a:lnTo>
                <a:lnTo>
                  <a:pt x="859389" y="144033"/>
                </a:lnTo>
                <a:lnTo>
                  <a:pt x="847851" y="197612"/>
                </a:lnTo>
                <a:lnTo>
                  <a:pt x="822795" y="230973"/>
                </a:lnTo>
                <a:lnTo>
                  <a:pt x="811529" y="236855"/>
                </a:lnTo>
                <a:lnTo>
                  <a:pt x="814069" y="244856"/>
                </a:lnTo>
                <a:lnTo>
                  <a:pt x="852378" y="218174"/>
                </a:lnTo>
                <a:lnTo>
                  <a:pt x="874140" y="165766"/>
                </a:lnTo>
                <a:lnTo>
                  <a:pt x="878326" y="122555"/>
                </a:lnTo>
                <a:lnTo>
                  <a:pt x="877332" y="101076"/>
                </a:lnTo>
                <a:lnTo>
                  <a:pt x="868902" y="59902"/>
                </a:lnTo>
                <a:lnTo>
                  <a:pt x="841390" y="14605"/>
                </a:lnTo>
                <a:lnTo>
                  <a:pt x="828617" y="5695"/>
                </a:lnTo>
                <a:lnTo>
                  <a:pt x="814069" y="0"/>
                </a:lnTo>
                <a:close/>
              </a:path>
              <a:path w="878839" h="245110">
                <a:moveTo>
                  <a:pt x="64262" y="0"/>
                </a:moveTo>
                <a:lnTo>
                  <a:pt x="25900" y="26753"/>
                </a:lnTo>
                <a:lnTo>
                  <a:pt x="4175" y="79200"/>
                </a:lnTo>
                <a:lnTo>
                  <a:pt x="0" y="122427"/>
                </a:lnTo>
                <a:lnTo>
                  <a:pt x="1006" y="144033"/>
                </a:lnTo>
                <a:lnTo>
                  <a:pt x="9376" y="185078"/>
                </a:lnTo>
                <a:lnTo>
                  <a:pt x="36925" y="230314"/>
                </a:lnTo>
                <a:lnTo>
                  <a:pt x="64262" y="244856"/>
                </a:lnTo>
                <a:lnTo>
                  <a:pt x="66801" y="236855"/>
                </a:lnTo>
                <a:lnTo>
                  <a:pt x="55536" y="230973"/>
                </a:lnTo>
                <a:lnTo>
                  <a:pt x="45735" y="222472"/>
                </a:lnTo>
                <a:lnTo>
                  <a:pt x="25072" y="181562"/>
                </a:lnTo>
                <a:lnTo>
                  <a:pt x="18161" y="122555"/>
                </a:lnTo>
                <a:lnTo>
                  <a:pt x="18924" y="101076"/>
                </a:lnTo>
                <a:lnTo>
                  <a:pt x="30479" y="47498"/>
                </a:lnTo>
                <a:lnTo>
                  <a:pt x="55536" y="14011"/>
                </a:lnTo>
                <a:lnTo>
                  <a:pt x="66801" y="8127"/>
                </a:lnTo>
                <a:lnTo>
                  <a:pt x="64262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839208" y="1308938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2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77026" y="1383614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70430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46245" y="1724151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357" y="0"/>
                </a:moveTo>
                <a:lnTo>
                  <a:pt x="194690" y="7620"/>
                </a:lnTo>
                <a:lnTo>
                  <a:pt x="205551" y="12334"/>
                </a:lnTo>
                <a:lnTo>
                  <a:pt x="214899" y="18859"/>
                </a:lnTo>
                <a:lnTo>
                  <a:pt x="237394" y="62341"/>
                </a:lnTo>
                <a:lnTo>
                  <a:pt x="240156" y="92963"/>
                </a:lnTo>
                <a:lnTo>
                  <a:pt x="239464" y="109537"/>
                </a:lnTo>
                <a:lnTo>
                  <a:pt x="228980" y="150113"/>
                </a:lnTo>
                <a:lnTo>
                  <a:pt x="194944" y="180212"/>
                </a:lnTo>
                <a:lnTo>
                  <a:pt x="197357" y="187833"/>
                </a:lnTo>
                <a:lnTo>
                  <a:pt x="233237" y="166437"/>
                </a:lnTo>
                <a:lnTo>
                  <a:pt x="253412" y="127127"/>
                </a:lnTo>
                <a:lnTo>
                  <a:pt x="257301" y="93980"/>
                </a:lnTo>
                <a:lnTo>
                  <a:pt x="256338" y="76932"/>
                </a:lnTo>
                <a:lnTo>
                  <a:pt x="256327" y="76737"/>
                </a:lnTo>
                <a:lnTo>
                  <a:pt x="241807" y="32893"/>
                </a:lnTo>
                <a:lnTo>
                  <a:pt x="210982" y="4925"/>
                </a:lnTo>
                <a:lnTo>
                  <a:pt x="197357" y="0"/>
                </a:lnTo>
                <a:close/>
              </a:path>
              <a:path w="257810" h="187960">
                <a:moveTo>
                  <a:pt x="59816" y="0"/>
                </a:moveTo>
                <a:lnTo>
                  <a:pt x="24062" y="21395"/>
                </a:lnTo>
                <a:lnTo>
                  <a:pt x="3841" y="60817"/>
                </a:lnTo>
                <a:lnTo>
                  <a:pt x="0" y="93980"/>
                </a:lnTo>
                <a:lnTo>
                  <a:pt x="861" y="109537"/>
                </a:lnTo>
                <a:lnTo>
                  <a:pt x="954" y="111220"/>
                </a:lnTo>
                <a:lnTo>
                  <a:pt x="15366" y="154939"/>
                </a:lnTo>
                <a:lnTo>
                  <a:pt x="46174" y="182907"/>
                </a:lnTo>
                <a:lnTo>
                  <a:pt x="59816" y="187833"/>
                </a:lnTo>
                <a:lnTo>
                  <a:pt x="62229" y="180212"/>
                </a:lnTo>
                <a:lnTo>
                  <a:pt x="51536" y="175474"/>
                </a:lnTo>
                <a:lnTo>
                  <a:pt x="42306" y="168878"/>
                </a:lnTo>
                <a:lnTo>
                  <a:pt x="19907" y="124587"/>
                </a:lnTo>
                <a:lnTo>
                  <a:pt x="17144" y="92963"/>
                </a:lnTo>
                <a:lnTo>
                  <a:pt x="17835" y="76932"/>
                </a:lnTo>
                <a:lnTo>
                  <a:pt x="28193" y="37337"/>
                </a:lnTo>
                <a:lnTo>
                  <a:pt x="62483" y="7620"/>
                </a:lnTo>
                <a:lnTo>
                  <a:pt x="59816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094988" y="1660017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30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6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25954" y="1694433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08" y="0"/>
                </a:moveTo>
                <a:lnTo>
                  <a:pt x="668268" y="8127"/>
                </a:lnTo>
                <a:lnTo>
                  <a:pt x="679533" y="14011"/>
                </a:lnTo>
                <a:lnTo>
                  <a:pt x="689334" y="22526"/>
                </a:lnTo>
                <a:lnTo>
                  <a:pt x="709943" y="63547"/>
                </a:lnTo>
                <a:lnTo>
                  <a:pt x="716005" y="100046"/>
                </a:lnTo>
                <a:lnTo>
                  <a:pt x="716127" y="101076"/>
                </a:lnTo>
                <a:lnTo>
                  <a:pt x="716127" y="144033"/>
                </a:lnTo>
                <a:lnTo>
                  <a:pt x="704590" y="197612"/>
                </a:lnTo>
                <a:lnTo>
                  <a:pt x="679533" y="230973"/>
                </a:lnTo>
                <a:lnTo>
                  <a:pt x="668268" y="236854"/>
                </a:lnTo>
                <a:lnTo>
                  <a:pt x="670808" y="244855"/>
                </a:lnTo>
                <a:lnTo>
                  <a:pt x="709116" y="218174"/>
                </a:lnTo>
                <a:lnTo>
                  <a:pt x="730879" y="165766"/>
                </a:lnTo>
                <a:lnTo>
                  <a:pt x="735064" y="122554"/>
                </a:lnTo>
                <a:lnTo>
                  <a:pt x="734070" y="101076"/>
                </a:lnTo>
                <a:lnTo>
                  <a:pt x="725640" y="59902"/>
                </a:lnTo>
                <a:lnTo>
                  <a:pt x="698128" y="14604"/>
                </a:lnTo>
                <a:lnTo>
                  <a:pt x="685355" y="5695"/>
                </a:lnTo>
                <a:lnTo>
                  <a:pt x="670808" y="0"/>
                </a:lnTo>
                <a:close/>
              </a:path>
              <a:path w="735329" h="245110">
                <a:moveTo>
                  <a:pt x="64256" y="0"/>
                </a:moveTo>
                <a:lnTo>
                  <a:pt x="25894" y="26753"/>
                </a:lnTo>
                <a:lnTo>
                  <a:pt x="4169" y="79200"/>
                </a:lnTo>
                <a:lnTo>
                  <a:pt x="0" y="122554"/>
                </a:lnTo>
                <a:lnTo>
                  <a:pt x="1000" y="144033"/>
                </a:lnTo>
                <a:lnTo>
                  <a:pt x="9370" y="185078"/>
                </a:lnTo>
                <a:lnTo>
                  <a:pt x="36919" y="230314"/>
                </a:lnTo>
                <a:lnTo>
                  <a:pt x="64256" y="244855"/>
                </a:lnTo>
                <a:lnTo>
                  <a:pt x="66796" y="236854"/>
                </a:lnTo>
                <a:lnTo>
                  <a:pt x="55530" y="230973"/>
                </a:lnTo>
                <a:lnTo>
                  <a:pt x="45729" y="222472"/>
                </a:lnTo>
                <a:lnTo>
                  <a:pt x="25066" y="181562"/>
                </a:lnTo>
                <a:lnTo>
                  <a:pt x="18155" y="122554"/>
                </a:lnTo>
                <a:lnTo>
                  <a:pt x="18919" y="101076"/>
                </a:lnTo>
                <a:lnTo>
                  <a:pt x="30474" y="47498"/>
                </a:lnTo>
                <a:lnTo>
                  <a:pt x="55530" y="14011"/>
                </a:lnTo>
                <a:lnTo>
                  <a:pt x="66796" y="8127"/>
                </a:lnTo>
                <a:lnTo>
                  <a:pt x="64256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4554220" y="1585341"/>
            <a:ext cx="1063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3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𝒏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𝒍𝒐𝒈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1316" y="2211832"/>
            <a:ext cx="251206" cy="1878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52088" y="2147697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14930" y="2182114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168" y="8128"/>
                </a:lnTo>
                <a:lnTo>
                  <a:pt x="641433" y="14011"/>
                </a:lnTo>
                <a:lnTo>
                  <a:pt x="651234" y="22526"/>
                </a:lnTo>
                <a:lnTo>
                  <a:pt x="671843" y="63547"/>
                </a:lnTo>
                <a:lnTo>
                  <a:pt x="677905" y="100046"/>
                </a:lnTo>
                <a:lnTo>
                  <a:pt x="678027" y="101076"/>
                </a:lnTo>
                <a:lnTo>
                  <a:pt x="678027" y="144033"/>
                </a:lnTo>
                <a:lnTo>
                  <a:pt x="666490" y="197612"/>
                </a:lnTo>
                <a:lnTo>
                  <a:pt x="641433" y="230973"/>
                </a:lnTo>
                <a:lnTo>
                  <a:pt x="630168" y="236855"/>
                </a:lnTo>
                <a:lnTo>
                  <a:pt x="632708" y="244856"/>
                </a:lnTo>
                <a:lnTo>
                  <a:pt x="671016" y="218174"/>
                </a:lnTo>
                <a:lnTo>
                  <a:pt x="692779" y="165766"/>
                </a:lnTo>
                <a:lnTo>
                  <a:pt x="696964" y="122555"/>
                </a:lnTo>
                <a:lnTo>
                  <a:pt x="695970" y="101076"/>
                </a:lnTo>
                <a:lnTo>
                  <a:pt x="687540" y="59902"/>
                </a:lnTo>
                <a:lnTo>
                  <a:pt x="660028" y="14605"/>
                </a:lnTo>
                <a:lnTo>
                  <a:pt x="647255" y="5695"/>
                </a:lnTo>
                <a:lnTo>
                  <a:pt x="632708" y="0"/>
                </a:lnTo>
                <a:close/>
              </a:path>
              <a:path w="697229" h="245110">
                <a:moveTo>
                  <a:pt x="64256" y="0"/>
                </a:moveTo>
                <a:lnTo>
                  <a:pt x="25894" y="26753"/>
                </a:lnTo>
                <a:lnTo>
                  <a:pt x="4169" y="79200"/>
                </a:lnTo>
                <a:lnTo>
                  <a:pt x="0" y="122555"/>
                </a:lnTo>
                <a:lnTo>
                  <a:pt x="1000" y="144033"/>
                </a:lnTo>
                <a:lnTo>
                  <a:pt x="9370" y="185078"/>
                </a:lnTo>
                <a:lnTo>
                  <a:pt x="36919" y="230314"/>
                </a:lnTo>
                <a:lnTo>
                  <a:pt x="64256" y="244856"/>
                </a:lnTo>
                <a:lnTo>
                  <a:pt x="66796" y="236855"/>
                </a:lnTo>
                <a:lnTo>
                  <a:pt x="55530" y="230973"/>
                </a:lnTo>
                <a:lnTo>
                  <a:pt x="45729" y="222472"/>
                </a:lnTo>
                <a:lnTo>
                  <a:pt x="25066" y="181562"/>
                </a:lnTo>
                <a:lnTo>
                  <a:pt x="18155" y="122555"/>
                </a:lnTo>
                <a:lnTo>
                  <a:pt x="18919" y="101076"/>
                </a:lnTo>
                <a:lnTo>
                  <a:pt x="30474" y="47498"/>
                </a:lnTo>
                <a:lnTo>
                  <a:pt x="55530" y="14011"/>
                </a:lnTo>
                <a:lnTo>
                  <a:pt x="66796" y="8128"/>
                </a:lnTo>
                <a:lnTo>
                  <a:pt x="64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4743196" y="2073020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54521" y="2182114"/>
            <a:ext cx="1722755" cy="245110"/>
            <a:chOff x="6454521" y="2182114"/>
            <a:chExt cx="1722755" cy="24511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521" y="2211832"/>
              <a:ext cx="251205" cy="1878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28135" y="2182114"/>
              <a:ext cx="1049020" cy="245110"/>
            </a:xfrm>
            <a:custGeom>
              <a:avLst/>
              <a:gdLst/>
              <a:ahLst/>
              <a:cxnLst/>
              <a:rect l="l" t="t" r="r" b="b"/>
              <a:pathLst>
                <a:path w="1049020" h="245110">
                  <a:moveTo>
                    <a:pt x="984752" y="0"/>
                  </a:moveTo>
                  <a:lnTo>
                    <a:pt x="982212" y="8128"/>
                  </a:lnTo>
                  <a:lnTo>
                    <a:pt x="993477" y="14011"/>
                  </a:lnTo>
                  <a:lnTo>
                    <a:pt x="1003278" y="22526"/>
                  </a:lnTo>
                  <a:lnTo>
                    <a:pt x="1023887" y="63547"/>
                  </a:lnTo>
                  <a:lnTo>
                    <a:pt x="1029949" y="100046"/>
                  </a:lnTo>
                  <a:lnTo>
                    <a:pt x="1030071" y="101076"/>
                  </a:lnTo>
                  <a:lnTo>
                    <a:pt x="1030853" y="122555"/>
                  </a:lnTo>
                  <a:lnTo>
                    <a:pt x="1030071" y="144033"/>
                  </a:lnTo>
                  <a:lnTo>
                    <a:pt x="1027741" y="163702"/>
                  </a:lnTo>
                  <a:lnTo>
                    <a:pt x="1011626" y="211351"/>
                  </a:lnTo>
                  <a:lnTo>
                    <a:pt x="982212" y="236855"/>
                  </a:lnTo>
                  <a:lnTo>
                    <a:pt x="984752" y="244856"/>
                  </a:lnTo>
                  <a:lnTo>
                    <a:pt x="1023060" y="218174"/>
                  </a:lnTo>
                  <a:lnTo>
                    <a:pt x="1044823" y="165766"/>
                  </a:lnTo>
                  <a:lnTo>
                    <a:pt x="1049008" y="122555"/>
                  </a:lnTo>
                  <a:lnTo>
                    <a:pt x="1048014" y="101076"/>
                  </a:lnTo>
                  <a:lnTo>
                    <a:pt x="1039584" y="59902"/>
                  </a:lnTo>
                  <a:lnTo>
                    <a:pt x="1012072" y="14605"/>
                  </a:lnTo>
                  <a:lnTo>
                    <a:pt x="999299" y="5695"/>
                  </a:lnTo>
                  <a:lnTo>
                    <a:pt x="984752" y="0"/>
                  </a:lnTo>
                  <a:close/>
                </a:path>
                <a:path w="1049020" h="245110">
                  <a:moveTo>
                    <a:pt x="64256" y="0"/>
                  </a:moveTo>
                  <a:lnTo>
                    <a:pt x="25894" y="26753"/>
                  </a:lnTo>
                  <a:lnTo>
                    <a:pt x="4169" y="79200"/>
                  </a:lnTo>
                  <a:lnTo>
                    <a:pt x="0" y="122555"/>
                  </a:lnTo>
                  <a:lnTo>
                    <a:pt x="1000" y="144033"/>
                  </a:lnTo>
                  <a:lnTo>
                    <a:pt x="1039" y="144883"/>
                  </a:lnTo>
                  <a:lnTo>
                    <a:pt x="9370" y="185078"/>
                  </a:lnTo>
                  <a:lnTo>
                    <a:pt x="36919" y="230314"/>
                  </a:lnTo>
                  <a:lnTo>
                    <a:pt x="64256" y="244856"/>
                  </a:lnTo>
                  <a:lnTo>
                    <a:pt x="66796" y="236855"/>
                  </a:lnTo>
                  <a:lnTo>
                    <a:pt x="55530" y="230973"/>
                  </a:lnTo>
                  <a:lnTo>
                    <a:pt x="45729" y="222472"/>
                  </a:lnTo>
                  <a:lnTo>
                    <a:pt x="25066" y="181562"/>
                  </a:lnTo>
                  <a:lnTo>
                    <a:pt x="19018" y="144883"/>
                  </a:lnTo>
                  <a:lnTo>
                    <a:pt x="18919" y="144033"/>
                  </a:lnTo>
                  <a:lnTo>
                    <a:pt x="18155" y="122555"/>
                  </a:lnTo>
                  <a:lnTo>
                    <a:pt x="18919" y="101076"/>
                  </a:lnTo>
                  <a:lnTo>
                    <a:pt x="21218" y="81407"/>
                  </a:lnTo>
                  <a:lnTo>
                    <a:pt x="37381" y="33684"/>
                  </a:lnTo>
                  <a:lnTo>
                    <a:pt x="66796" y="8128"/>
                  </a:lnTo>
                  <a:lnTo>
                    <a:pt x="642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849873" y="2147697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50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441316" y="2671317"/>
            <a:ext cx="1574800" cy="245110"/>
            <a:chOff x="4441316" y="2671317"/>
            <a:chExt cx="1574800" cy="24511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1316" y="2701035"/>
              <a:ext cx="251206" cy="1878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39308" y="2671317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5" y="0"/>
                  </a:moveTo>
                  <a:lnTo>
                    <a:pt x="810005" y="8127"/>
                  </a:lnTo>
                  <a:lnTo>
                    <a:pt x="821271" y="14011"/>
                  </a:lnTo>
                  <a:lnTo>
                    <a:pt x="831072" y="22526"/>
                  </a:lnTo>
                  <a:lnTo>
                    <a:pt x="851681" y="63547"/>
                  </a:lnTo>
                  <a:lnTo>
                    <a:pt x="857743" y="100046"/>
                  </a:lnTo>
                  <a:lnTo>
                    <a:pt x="857865" y="101076"/>
                  </a:lnTo>
                  <a:lnTo>
                    <a:pt x="857865" y="144033"/>
                  </a:lnTo>
                  <a:lnTo>
                    <a:pt x="846327" y="197612"/>
                  </a:lnTo>
                  <a:lnTo>
                    <a:pt x="821271" y="230973"/>
                  </a:lnTo>
                  <a:lnTo>
                    <a:pt x="810005" y="236855"/>
                  </a:lnTo>
                  <a:lnTo>
                    <a:pt x="812545" y="244856"/>
                  </a:lnTo>
                  <a:lnTo>
                    <a:pt x="850854" y="218174"/>
                  </a:lnTo>
                  <a:lnTo>
                    <a:pt x="872616" y="165766"/>
                  </a:lnTo>
                  <a:lnTo>
                    <a:pt x="876802" y="122555"/>
                  </a:lnTo>
                  <a:lnTo>
                    <a:pt x="875808" y="101076"/>
                  </a:lnTo>
                  <a:lnTo>
                    <a:pt x="867378" y="59902"/>
                  </a:lnTo>
                  <a:lnTo>
                    <a:pt x="839866" y="14605"/>
                  </a:lnTo>
                  <a:lnTo>
                    <a:pt x="827093" y="5695"/>
                  </a:lnTo>
                  <a:lnTo>
                    <a:pt x="812545" y="0"/>
                  </a:lnTo>
                  <a:close/>
                </a:path>
                <a:path w="876935" h="245110">
                  <a:moveTo>
                    <a:pt x="64262" y="0"/>
                  </a:moveTo>
                  <a:lnTo>
                    <a:pt x="25900" y="26753"/>
                  </a:lnTo>
                  <a:lnTo>
                    <a:pt x="4175" y="79200"/>
                  </a:lnTo>
                  <a:lnTo>
                    <a:pt x="0" y="122427"/>
                  </a:lnTo>
                  <a:lnTo>
                    <a:pt x="1006" y="144033"/>
                  </a:lnTo>
                  <a:lnTo>
                    <a:pt x="9376" y="185078"/>
                  </a:lnTo>
                  <a:lnTo>
                    <a:pt x="36925" y="230314"/>
                  </a:lnTo>
                  <a:lnTo>
                    <a:pt x="64262" y="244856"/>
                  </a:lnTo>
                  <a:lnTo>
                    <a:pt x="66801" y="236855"/>
                  </a:lnTo>
                  <a:lnTo>
                    <a:pt x="55536" y="230973"/>
                  </a:lnTo>
                  <a:lnTo>
                    <a:pt x="45735" y="222472"/>
                  </a:lnTo>
                  <a:lnTo>
                    <a:pt x="25072" y="181562"/>
                  </a:lnTo>
                  <a:lnTo>
                    <a:pt x="18161" y="122555"/>
                  </a:lnTo>
                  <a:lnTo>
                    <a:pt x="18924" y="101076"/>
                  </a:lnTo>
                  <a:lnTo>
                    <a:pt x="30479" y="47498"/>
                  </a:lnTo>
                  <a:lnTo>
                    <a:pt x="55536" y="14011"/>
                  </a:lnTo>
                  <a:lnTo>
                    <a:pt x="66801" y="8127"/>
                  </a:lnTo>
                  <a:lnTo>
                    <a:pt x="64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743196" y="2562605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52088" y="2637281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5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70578" y="2946907"/>
            <a:ext cx="1287780" cy="591820"/>
            <a:chOff x="4370578" y="2946907"/>
            <a:chExt cx="1287780" cy="591820"/>
          </a:xfrm>
        </p:grpSpPr>
        <p:sp>
          <p:nvSpPr>
            <p:cNvPr id="35" name="object 35"/>
            <p:cNvSpPr/>
            <p:nvPr/>
          </p:nvSpPr>
          <p:spPr>
            <a:xfrm>
              <a:off x="4568698" y="2946907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7918" y="0"/>
                  </a:moveTo>
                  <a:lnTo>
                    <a:pt x="365632" y="6731"/>
                  </a:lnTo>
                  <a:lnTo>
                    <a:pt x="375158" y="10854"/>
                  </a:lnTo>
                  <a:lnTo>
                    <a:pt x="383349" y="16573"/>
                  </a:lnTo>
                  <a:lnTo>
                    <a:pt x="403098" y="54800"/>
                  </a:lnTo>
                  <a:lnTo>
                    <a:pt x="404882" y="67407"/>
                  </a:lnTo>
                  <a:lnTo>
                    <a:pt x="404911" y="67611"/>
                  </a:lnTo>
                  <a:lnTo>
                    <a:pt x="403050" y="109474"/>
                  </a:lnTo>
                  <a:lnTo>
                    <a:pt x="383381" y="148447"/>
                  </a:lnTo>
                  <a:lnTo>
                    <a:pt x="365887" y="158369"/>
                  </a:lnTo>
                  <a:lnTo>
                    <a:pt x="367918" y="165100"/>
                  </a:lnTo>
                  <a:lnTo>
                    <a:pt x="407035" y="136271"/>
                  </a:lnTo>
                  <a:lnTo>
                    <a:pt x="419768" y="97766"/>
                  </a:lnTo>
                  <a:lnTo>
                    <a:pt x="420624" y="82550"/>
                  </a:lnTo>
                  <a:lnTo>
                    <a:pt x="419780" y="67611"/>
                  </a:lnTo>
                  <a:lnTo>
                    <a:pt x="407035" y="28956"/>
                  </a:lnTo>
                  <a:lnTo>
                    <a:pt x="379870" y="4310"/>
                  </a:lnTo>
                  <a:lnTo>
                    <a:pt x="367918" y="0"/>
                  </a:lnTo>
                  <a:close/>
                </a:path>
                <a:path w="421004" h="165100">
                  <a:moveTo>
                    <a:pt x="52704" y="0"/>
                  </a:moveTo>
                  <a:lnTo>
                    <a:pt x="13588" y="28956"/>
                  </a:lnTo>
                  <a:lnTo>
                    <a:pt x="855" y="67407"/>
                  </a:lnTo>
                  <a:lnTo>
                    <a:pt x="0" y="82550"/>
                  </a:lnTo>
                  <a:lnTo>
                    <a:pt x="769" y="96234"/>
                  </a:lnTo>
                  <a:lnTo>
                    <a:pt x="13588" y="136271"/>
                  </a:lnTo>
                  <a:lnTo>
                    <a:pt x="52704" y="165100"/>
                  </a:lnTo>
                  <a:lnTo>
                    <a:pt x="54737" y="158369"/>
                  </a:lnTo>
                  <a:lnTo>
                    <a:pt x="45358" y="154223"/>
                  </a:lnTo>
                  <a:lnTo>
                    <a:pt x="37242" y="148447"/>
                  </a:lnTo>
                  <a:lnTo>
                    <a:pt x="17462" y="109474"/>
                  </a:lnTo>
                  <a:lnTo>
                    <a:pt x="15023" y="82550"/>
                  </a:lnTo>
                  <a:lnTo>
                    <a:pt x="14986" y="81661"/>
                  </a:lnTo>
                  <a:lnTo>
                    <a:pt x="20558" y="43227"/>
                  </a:lnTo>
                  <a:lnTo>
                    <a:pt x="45465" y="10854"/>
                  </a:lnTo>
                  <a:lnTo>
                    <a:pt x="54990" y="6731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5854" y="2946907"/>
              <a:ext cx="222504" cy="1651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578" y="3373627"/>
              <a:ext cx="222504" cy="1651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9426" y="3373627"/>
              <a:ext cx="222503" cy="1651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094988" y="2888742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105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0" dirty="0">
                <a:latin typeface="Cambria Math"/>
                <a:cs typeface="Cambria Math"/>
              </a:rPr>
              <a:t> 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9114" y="3141980"/>
            <a:ext cx="20059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2175" baseline="2873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800" baseline="20833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800" spc="179" baseline="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175" baseline="2873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2175" spc="315" baseline="2873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000" spc="4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000" spc="-25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2175" spc="-37" baseline="28735" dirty="0">
                <a:solidFill>
                  <a:srgbClr val="F54297"/>
                </a:solidFill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35273" y="3729024"/>
            <a:ext cx="2187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larger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4514" y="4185310"/>
            <a:ext cx="672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𝟏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1174" y="816355"/>
            <a:ext cx="3545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1)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3216" y="1374901"/>
            <a:ext cx="1520825" cy="212090"/>
          </a:xfrm>
          <a:custGeom>
            <a:avLst/>
            <a:gdLst/>
            <a:ahLst/>
            <a:cxnLst/>
            <a:rect l="l" t="t" r="r" b="b"/>
            <a:pathLst>
              <a:path w="1520825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520825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589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520825" h="212090">
                <a:moveTo>
                  <a:pt x="1036751" y="8636"/>
                </a:moveTo>
                <a:lnTo>
                  <a:pt x="1033703" y="0"/>
                </a:lnTo>
                <a:lnTo>
                  <a:pt x="1018362" y="5549"/>
                </a:lnTo>
                <a:lnTo>
                  <a:pt x="1004912" y="13589"/>
                </a:lnTo>
                <a:lnTo>
                  <a:pt x="976007" y="52108"/>
                </a:lnTo>
                <a:lnTo>
                  <a:pt x="966317" y="104775"/>
                </a:lnTo>
                <a:lnTo>
                  <a:pt x="966266" y="105918"/>
                </a:lnTo>
                <a:lnTo>
                  <a:pt x="967232" y="123520"/>
                </a:lnTo>
                <a:lnTo>
                  <a:pt x="967333" y="125374"/>
                </a:lnTo>
                <a:lnTo>
                  <a:pt x="983665" y="174752"/>
                </a:lnTo>
                <a:lnTo>
                  <a:pt x="1018336" y="206184"/>
                </a:lnTo>
                <a:lnTo>
                  <a:pt x="1033703" y="211709"/>
                </a:lnTo>
                <a:lnTo>
                  <a:pt x="1036370" y="203200"/>
                </a:lnTo>
                <a:lnTo>
                  <a:pt x="1024318" y="197866"/>
                </a:lnTo>
                <a:lnTo>
                  <a:pt x="1013917" y="190436"/>
                </a:lnTo>
                <a:lnTo>
                  <a:pt x="992632" y="155765"/>
                </a:lnTo>
                <a:lnTo>
                  <a:pt x="985608" y="105918"/>
                </a:lnTo>
                <a:lnTo>
                  <a:pt x="985570" y="104775"/>
                </a:lnTo>
                <a:lnTo>
                  <a:pt x="986345" y="86728"/>
                </a:lnTo>
                <a:lnTo>
                  <a:pt x="998143" y="42164"/>
                </a:lnTo>
                <a:lnTo>
                  <a:pt x="1024534" y="13957"/>
                </a:lnTo>
                <a:lnTo>
                  <a:pt x="1036751" y="8636"/>
                </a:lnTo>
                <a:close/>
              </a:path>
              <a:path w="1520825" h="212090">
                <a:moveTo>
                  <a:pt x="1520748" y="105918"/>
                </a:moveTo>
                <a:lnTo>
                  <a:pt x="1510931" y="52108"/>
                </a:lnTo>
                <a:lnTo>
                  <a:pt x="1482077" y="13589"/>
                </a:lnTo>
                <a:lnTo>
                  <a:pt x="1453184" y="0"/>
                </a:lnTo>
                <a:lnTo>
                  <a:pt x="1450263" y="8636"/>
                </a:lnTo>
                <a:lnTo>
                  <a:pt x="1462468" y="13957"/>
                </a:lnTo>
                <a:lnTo>
                  <a:pt x="1473009" y="21310"/>
                </a:lnTo>
                <a:lnTo>
                  <a:pt x="1494421" y="55435"/>
                </a:lnTo>
                <a:lnTo>
                  <a:pt x="1501444" y="104775"/>
                </a:lnTo>
                <a:lnTo>
                  <a:pt x="1500657" y="123520"/>
                </a:lnTo>
                <a:lnTo>
                  <a:pt x="1488871" y="169291"/>
                </a:lnTo>
                <a:lnTo>
                  <a:pt x="1462608" y="197866"/>
                </a:lnTo>
                <a:lnTo>
                  <a:pt x="1450517" y="203200"/>
                </a:lnTo>
                <a:lnTo>
                  <a:pt x="1453184" y="211709"/>
                </a:lnTo>
                <a:lnTo>
                  <a:pt x="1493697" y="187706"/>
                </a:lnTo>
                <a:lnTo>
                  <a:pt x="1516418" y="143344"/>
                </a:lnTo>
                <a:lnTo>
                  <a:pt x="1519669" y="125374"/>
                </a:lnTo>
                <a:lnTo>
                  <a:pt x="1520748" y="105918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11174" y="1304671"/>
            <a:ext cx="215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𝟗 𝐓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𝐧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174" y="1964645"/>
            <a:ext cx="2271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0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900" spc="-20" dirty="0">
                <a:latin typeface="Cambria Math"/>
                <a:cs typeface="Cambria Math"/>
              </a:rPr>
              <a:t>f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83741" y="1275778"/>
            <a:ext cx="8030845" cy="2310130"/>
            <a:chOff x="983741" y="1275778"/>
            <a:chExt cx="8030845" cy="2310130"/>
          </a:xfrm>
        </p:grpSpPr>
        <p:sp>
          <p:nvSpPr>
            <p:cNvPr id="9" name="object 9"/>
            <p:cNvSpPr/>
            <p:nvPr/>
          </p:nvSpPr>
          <p:spPr>
            <a:xfrm>
              <a:off x="983742" y="1585721"/>
              <a:ext cx="1882139" cy="472440"/>
            </a:xfrm>
            <a:custGeom>
              <a:avLst/>
              <a:gdLst/>
              <a:ahLst/>
              <a:cxnLst/>
              <a:rect l="l" t="t" r="r" b="b"/>
              <a:pathLst>
                <a:path w="1882139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882139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882139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882139" h="472439">
                  <a:moveTo>
                    <a:pt x="1882140" y="396240"/>
                  </a:moveTo>
                  <a:lnTo>
                    <a:pt x="1853565" y="396240"/>
                  </a:lnTo>
                  <a:lnTo>
                    <a:pt x="1853565" y="0"/>
                  </a:lnTo>
                  <a:lnTo>
                    <a:pt x="1834515" y="0"/>
                  </a:lnTo>
                  <a:lnTo>
                    <a:pt x="1834515" y="396240"/>
                  </a:lnTo>
                  <a:lnTo>
                    <a:pt x="1805940" y="396240"/>
                  </a:lnTo>
                  <a:lnTo>
                    <a:pt x="1844040" y="472440"/>
                  </a:lnTo>
                  <a:lnTo>
                    <a:pt x="1875790" y="408940"/>
                  </a:lnTo>
                  <a:lnTo>
                    <a:pt x="1882140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8569" y="1290066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8" y="1394333"/>
              <a:ext cx="251205" cy="1877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64514" y="2587072"/>
            <a:ext cx="22021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29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9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8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n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0517" y="1329943"/>
            <a:ext cx="981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3751" y="1364614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127"/>
                </a:lnTo>
                <a:lnTo>
                  <a:pt x="822866" y="13938"/>
                </a:lnTo>
                <a:lnTo>
                  <a:pt x="832659" y="22415"/>
                </a:lnTo>
                <a:lnTo>
                  <a:pt x="853259" y="63422"/>
                </a:lnTo>
                <a:lnTo>
                  <a:pt x="860166" y="122427"/>
                </a:lnTo>
                <a:lnTo>
                  <a:pt x="859407" y="144014"/>
                </a:lnTo>
                <a:lnTo>
                  <a:pt x="847851" y="197485"/>
                </a:lnTo>
                <a:lnTo>
                  <a:pt x="822866" y="230917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56"/>
                </a:lnTo>
                <a:lnTo>
                  <a:pt x="874268" y="165766"/>
                </a:lnTo>
                <a:lnTo>
                  <a:pt x="878453" y="122555"/>
                </a:lnTo>
                <a:lnTo>
                  <a:pt x="877459" y="101002"/>
                </a:lnTo>
                <a:lnTo>
                  <a:pt x="869029" y="59777"/>
                </a:lnTo>
                <a:lnTo>
                  <a:pt x="841406" y="14589"/>
                </a:lnTo>
                <a:lnTo>
                  <a:pt x="828619" y="5693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99"/>
                </a:lnTo>
                <a:lnTo>
                  <a:pt x="4190" y="79089"/>
                </a:lnTo>
                <a:lnTo>
                  <a:pt x="0" y="122427"/>
                </a:lnTo>
                <a:lnTo>
                  <a:pt x="1007" y="144014"/>
                </a:lnTo>
                <a:lnTo>
                  <a:pt x="1047" y="144883"/>
                </a:lnTo>
                <a:lnTo>
                  <a:pt x="9429" y="185078"/>
                </a:lnTo>
                <a:lnTo>
                  <a:pt x="37052" y="230266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917"/>
                </a:lnTo>
                <a:lnTo>
                  <a:pt x="45799" y="222440"/>
                </a:lnTo>
                <a:lnTo>
                  <a:pt x="25199" y="181455"/>
                </a:lnTo>
                <a:lnTo>
                  <a:pt x="18287" y="122555"/>
                </a:lnTo>
                <a:lnTo>
                  <a:pt x="19051" y="101002"/>
                </a:lnTo>
                <a:lnTo>
                  <a:pt x="30607" y="47371"/>
                </a:lnTo>
                <a:lnTo>
                  <a:pt x="55592" y="13938"/>
                </a:lnTo>
                <a:lnTo>
                  <a:pt x="66801" y="8127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977891" y="1255267"/>
            <a:ext cx="1231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15455" y="1329943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84675" y="167017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20"/>
                </a:lnTo>
                <a:lnTo>
                  <a:pt x="205676" y="12334"/>
                </a:lnTo>
                <a:lnTo>
                  <a:pt x="215011" y="18859"/>
                </a:lnTo>
                <a:lnTo>
                  <a:pt x="237394" y="62277"/>
                </a:lnTo>
                <a:lnTo>
                  <a:pt x="240157" y="92837"/>
                </a:lnTo>
                <a:lnTo>
                  <a:pt x="239466" y="109410"/>
                </a:lnTo>
                <a:lnTo>
                  <a:pt x="229108" y="149987"/>
                </a:lnTo>
                <a:lnTo>
                  <a:pt x="195072" y="180086"/>
                </a:lnTo>
                <a:lnTo>
                  <a:pt x="197485" y="187706"/>
                </a:lnTo>
                <a:lnTo>
                  <a:pt x="233310" y="166417"/>
                </a:lnTo>
                <a:lnTo>
                  <a:pt x="253476" y="127015"/>
                </a:lnTo>
                <a:lnTo>
                  <a:pt x="257301" y="93852"/>
                </a:lnTo>
                <a:lnTo>
                  <a:pt x="256337" y="76860"/>
                </a:lnTo>
                <a:lnTo>
                  <a:pt x="256327" y="76684"/>
                </a:lnTo>
                <a:lnTo>
                  <a:pt x="241808" y="32893"/>
                </a:lnTo>
                <a:lnTo>
                  <a:pt x="211054" y="4907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41"/>
                </a:lnTo>
                <a:lnTo>
                  <a:pt x="3889" y="60801"/>
                </a:lnTo>
                <a:lnTo>
                  <a:pt x="57" y="92837"/>
                </a:lnTo>
                <a:lnTo>
                  <a:pt x="0" y="93852"/>
                </a:lnTo>
                <a:lnTo>
                  <a:pt x="8733" y="141626"/>
                </a:lnTo>
                <a:lnTo>
                  <a:pt x="34337" y="175704"/>
                </a:lnTo>
                <a:lnTo>
                  <a:pt x="59944" y="187706"/>
                </a:lnTo>
                <a:lnTo>
                  <a:pt x="62229" y="180086"/>
                </a:lnTo>
                <a:lnTo>
                  <a:pt x="51538" y="175347"/>
                </a:lnTo>
                <a:lnTo>
                  <a:pt x="42322" y="168751"/>
                </a:lnTo>
                <a:lnTo>
                  <a:pt x="19923" y="124460"/>
                </a:lnTo>
                <a:lnTo>
                  <a:pt x="17145" y="92837"/>
                </a:lnTo>
                <a:lnTo>
                  <a:pt x="17837" y="76860"/>
                </a:lnTo>
                <a:lnTo>
                  <a:pt x="28321" y="37337"/>
                </a:lnTo>
                <a:lnTo>
                  <a:pt x="62611" y="7620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233417" y="1605483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30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6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64385" y="1640458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08" y="0"/>
                </a:moveTo>
                <a:lnTo>
                  <a:pt x="668395" y="8127"/>
                </a:lnTo>
                <a:lnTo>
                  <a:pt x="679604" y="13938"/>
                </a:lnTo>
                <a:lnTo>
                  <a:pt x="689397" y="22415"/>
                </a:lnTo>
                <a:lnTo>
                  <a:pt x="709997" y="63422"/>
                </a:lnTo>
                <a:lnTo>
                  <a:pt x="716024" y="99972"/>
                </a:lnTo>
                <a:lnTo>
                  <a:pt x="716145" y="101002"/>
                </a:lnTo>
                <a:lnTo>
                  <a:pt x="716909" y="122554"/>
                </a:lnTo>
                <a:lnTo>
                  <a:pt x="716145" y="144014"/>
                </a:lnTo>
                <a:lnTo>
                  <a:pt x="713845" y="163639"/>
                </a:lnTo>
                <a:lnTo>
                  <a:pt x="697738" y="211296"/>
                </a:lnTo>
                <a:lnTo>
                  <a:pt x="668395" y="236727"/>
                </a:lnTo>
                <a:lnTo>
                  <a:pt x="670808" y="244855"/>
                </a:lnTo>
                <a:lnTo>
                  <a:pt x="709170" y="218156"/>
                </a:lnTo>
                <a:lnTo>
                  <a:pt x="731006" y="165766"/>
                </a:lnTo>
                <a:lnTo>
                  <a:pt x="735191" y="122554"/>
                </a:lnTo>
                <a:lnTo>
                  <a:pt x="734197" y="101002"/>
                </a:lnTo>
                <a:lnTo>
                  <a:pt x="725767" y="59777"/>
                </a:lnTo>
                <a:lnTo>
                  <a:pt x="698144" y="14589"/>
                </a:lnTo>
                <a:lnTo>
                  <a:pt x="685357" y="5693"/>
                </a:lnTo>
                <a:lnTo>
                  <a:pt x="670808" y="0"/>
                </a:lnTo>
                <a:close/>
              </a:path>
              <a:path w="735329" h="245110">
                <a:moveTo>
                  <a:pt x="64383" y="0"/>
                </a:moveTo>
                <a:lnTo>
                  <a:pt x="26021" y="26699"/>
                </a:lnTo>
                <a:lnTo>
                  <a:pt x="4185" y="79089"/>
                </a:lnTo>
                <a:lnTo>
                  <a:pt x="0" y="122554"/>
                </a:lnTo>
                <a:lnTo>
                  <a:pt x="1001" y="144014"/>
                </a:lnTo>
                <a:lnTo>
                  <a:pt x="9423" y="185078"/>
                </a:lnTo>
                <a:lnTo>
                  <a:pt x="37046" y="230266"/>
                </a:lnTo>
                <a:lnTo>
                  <a:pt x="64383" y="244855"/>
                </a:lnTo>
                <a:lnTo>
                  <a:pt x="66796" y="236727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455"/>
                </a:lnTo>
                <a:lnTo>
                  <a:pt x="19147" y="144883"/>
                </a:lnTo>
                <a:lnTo>
                  <a:pt x="19046" y="144014"/>
                </a:lnTo>
                <a:lnTo>
                  <a:pt x="19046" y="101002"/>
                </a:lnTo>
                <a:lnTo>
                  <a:pt x="30601" y="47370"/>
                </a:lnTo>
                <a:lnTo>
                  <a:pt x="55586" y="13938"/>
                </a:lnTo>
                <a:lnTo>
                  <a:pt x="66796" y="8127"/>
                </a:lnTo>
                <a:lnTo>
                  <a:pt x="64383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4692650" y="1530807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3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𝒏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𝒍𝒐𝒈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79746" y="2128139"/>
            <a:ext cx="1370965" cy="245110"/>
            <a:chOff x="4579746" y="2128139"/>
            <a:chExt cx="1370965" cy="24511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157857"/>
              <a:ext cx="251205" cy="1877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53360" y="2128139"/>
              <a:ext cx="697230" cy="245110"/>
            </a:xfrm>
            <a:custGeom>
              <a:avLst/>
              <a:gdLst/>
              <a:ahLst/>
              <a:cxnLst/>
              <a:rect l="l" t="t" r="r" b="b"/>
              <a:pathLst>
                <a:path w="697229" h="245110">
                  <a:moveTo>
                    <a:pt x="632708" y="0"/>
                  </a:moveTo>
                  <a:lnTo>
                    <a:pt x="630295" y="8128"/>
                  </a:lnTo>
                  <a:lnTo>
                    <a:pt x="641504" y="13938"/>
                  </a:lnTo>
                  <a:lnTo>
                    <a:pt x="651297" y="22415"/>
                  </a:lnTo>
                  <a:lnTo>
                    <a:pt x="671897" y="63422"/>
                  </a:lnTo>
                  <a:lnTo>
                    <a:pt x="677924" y="99972"/>
                  </a:lnTo>
                  <a:lnTo>
                    <a:pt x="678045" y="101002"/>
                  </a:lnTo>
                  <a:lnTo>
                    <a:pt x="678809" y="122555"/>
                  </a:lnTo>
                  <a:lnTo>
                    <a:pt x="678045" y="144014"/>
                  </a:lnTo>
                  <a:lnTo>
                    <a:pt x="675745" y="163639"/>
                  </a:lnTo>
                  <a:lnTo>
                    <a:pt x="659638" y="211296"/>
                  </a:lnTo>
                  <a:lnTo>
                    <a:pt x="630295" y="236728"/>
                  </a:lnTo>
                  <a:lnTo>
                    <a:pt x="632708" y="244856"/>
                  </a:lnTo>
                  <a:lnTo>
                    <a:pt x="671070" y="218156"/>
                  </a:lnTo>
                  <a:lnTo>
                    <a:pt x="692906" y="165766"/>
                  </a:lnTo>
                  <a:lnTo>
                    <a:pt x="697091" y="122555"/>
                  </a:lnTo>
                  <a:lnTo>
                    <a:pt x="696097" y="101002"/>
                  </a:lnTo>
                  <a:lnTo>
                    <a:pt x="687667" y="59777"/>
                  </a:lnTo>
                  <a:lnTo>
                    <a:pt x="660044" y="14589"/>
                  </a:lnTo>
                  <a:lnTo>
                    <a:pt x="647257" y="5693"/>
                  </a:lnTo>
                  <a:lnTo>
                    <a:pt x="632708" y="0"/>
                  </a:lnTo>
                  <a:close/>
                </a:path>
                <a:path w="697229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089"/>
                  </a:lnTo>
                  <a:lnTo>
                    <a:pt x="0" y="122555"/>
                  </a:lnTo>
                  <a:lnTo>
                    <a:pt x="1001" y="144014"/>
                  </a:lnTo>
                  <a:lnTo>
                    <a:pt x="9423" y="185078"/>
                  </a:lnTo>
                  <a:lnTo>
                    <a:pt x="37046" y="230266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455"/>
                  </a:lnTo>
                  <a:lnTo>
                    <a:pt x="19147" y="144883"/>
                  </a:lnTo>
                  <a:lnTo>
                    <a:pt x="19046" y="144014"/>
                  </a:lnTo>
                  <a:lnTo>
                    <a:pt x="18282" y="122555"/>
                  </a:lnTo>
                  <a:lnTo>
                    <a:pt x="19046" y="101002"/>
                  </a:lnTo>
                  <a:lnTo>
                    <a:pt x="21345" y="81295"/>
                  </a:lnTo>
                  <a:lnTo>
                    <a:pt x="37453" y="33559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90517" y="20937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1626" y="2019045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92951" y="2128139"/>
            <a:ext cx="1722755" cy="245110"/>
            <a:chOff x="6592951" y="2128139"/>
            <a:chExt cx="1722755" cy="24511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2951" y="2157857"/>
              <a:ext cx="251205" cy="18770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266564" y="21281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38"/>
                  </a:lnTo>
                  <a:lnTo>
                    <a:pt x="1003341" y="22415"/>
                  </a:lnTo>
                  <a:lnTo>
                    <a:pt x="1023941" y="63422"/>
                  </a:lnTo>
                  <a:lnTo>
                    <a:pt x="1030853" y="122555"/>
                  </a:lnTo>
                  <a:lnTo>
                    <a:pt x="1030089" y="144014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56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02"/>
                  </a:lnTo>
                  <a:lnTo>
                    <a:pt x="1039711" y="59777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089"/>
                  </a:lnTo>
                  <a:lnTo>
                    <a:pt x="0" y="122555"/>
                  </a:lnTo>
                  <a:lnTo>
                    <a:pt x="1001" y="144014"/>
                  </a:lnTo>
                  <a:lnTo>
                    <a:pt x="9423" y="185078"/>
                  </a:lnTo>
                  <a:lnTo>
                    <a:pt x="37046" y="230266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455"/>
                  </a:lnTo>
                  <a:lnTo>
                    <a:pt x="18282" y="122555"/>
                  </a:lnTo>
                  <a:lnTo>
                    <a:pt x="19046" y="101002"/>
                  </a:lnTo>
                  <a:lnTo>
                    <a:pt x="30601" y="47371"/>
                  </a:lnTo>
                  <a:lnTo>
                    <a:pt x="55586" y="1393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88303" y="20937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79746" y="2617342"/>
            <a:ext cx="1575435" cy="245110"/>
            <a:chOff x="4579746" y="2617342"/>
            <a:chExt cx="1575435" cy="24511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9746" y="2647060"/>
              <a:ext cx="251205" cy="18770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77738" y="2617342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127"/>
                  </a:lnTo>
                  <a:lnTo>
                    <a:pt x="821342" y="13938"/>
                  </a:lnTo>
                  <a:lnTo>
                    <a:pt x="831135" y="22415"/>
                  </a:lnTo>
                  <a:lnTo>
                    <a:pt x="851735" y="63422"/>
                  </a:lnTo>
                  <a:lnTo>
                    <a:pt x="857762" y="99972"/>
                  </a:lnTo>
                  <a:lnTo>
                    <a:pt x="857883" y="101002"/>
                  </a:lnTo>
                  <a:lnTo>
                    <a:pt x="857883" y="144014"/>
                  </a:lnTo>
                  <a:lnTo>
                    <a:pt x="846327" y="197484"/>
                  </a:lnTo>
                  <a:lnTo>
                    <a:pt x="821342" y="230917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56"/>
                  </a:lnTo>
                  <a:lnTo>
                    <a:pt x="872744" y="165766"/>
                  </a:lnTo>
                  <a:lnTo>
                    <a:pt x="876929" y="122555"/>
                  </a:lnTo>
                  <a:lnTo>
                    <a:pt x="875935" y="101002"/>
                  </a:lnTo>
                  <a:lnTo>
                    <a:pt x="867505" y="59777"/>
                  </a:lnTo>
                  <a:lnTo>
                    <a:pt x="839882" y="14589"/>
                  </a:lnTo>
                  <a:lnTo>
                    <a:pt x="827095" y="5693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99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7" y="144014"/>
                  </a:lnTo>
                  <a:lnTo>
                    <a:pt x="9429" y="185078"/>
                  </a:lnTo>
                  <a:lnTo>
                    <a:pt x="37052" y="230266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917"/>
                  </a:lnTo>
                  <a:lnTo>
                    <a:pt x="45799" y="222440"/>
                  </a:lnTo>
                  <a:lnTo>
                    <a:pt x="25199" y="181455"/>
                  </a:lnTo>
                  <a:lnTo>
                    <a:pt x="19153" y="144883"/>
                  </a:lnTo>
                  <a:lnTo>
                    <a:pt x="19051" y="144014"/>
                  </a:lnTo>
                  <a:lnTo>
                    <a:pt x="19051" y="101002"/>
                  </a:lnTo>
                  <a:lnTo>
                    <a:pt x="30607" y="47370"/>
                  </a:lnTo>
                  <a:lnTo>
                    <a:pt x="55592" y="13938"/>
                  </a:lnTo>
                  <a:lnTo>
                    <a:pt x="66801" y="8127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881626" y="250825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90517" y="258292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09008" y="2892805"/>
            <a:ext cx="1287780" cy="592455"/>
            <a:chOff x="4509008" y="2892805"/>
            <a:chExt cx="1287780" cy="592455"/>
          </a:xfrm>
        </p:grpSpPr>
        <p:sp>
          <p:nvSpPr>
            <p:cNvPr id="36" name="object 36"/>
            <p:cNvSpPr/>
            <p:nvPr/>
          </p:nvSpPr>
          <p:spPr>
            <a:xfrm>
              <a:off x="4707128" y="2892805"/>
              <a:ext cx="421005" cy="165735"/>
            </a:xfrm>
            <a:custGeom>
              <a:avLst/>
              <a:gdLst/>
              <a:ahLst/>
              <a:cxnLst/>
              <a:rect l="l" t="t" r="r" b="b"/>
              <a:pathLst>
                <a:path w="421004" h="165735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72"/>
                  </a:lnTo>
                  <a:lnTo>
                    <a:pt x="383413" y="16621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359"/>
                  </a:lnTo>
                  <a:lnTo>
                    <a:pt x="390282" y="141047"/>
                  </a:lnTo>
                  <a:lnTo>
                    <a:pt x="365887" y="158495"/>
                  </a:lnTo>
                  <a:lnTo>
                    <a:pt x="368046" y="165226"/>
                  </a:lnTo>
                  <a:lnTo>
                    <a:pt x="407035" y="136270"/>
                  </a:lnTo>
                  <a:lnTo>
                    <a:pt x="419786" y="97819"/>
                  </a:lnTo>
                  <a:lnTo>
                    <a:pt x="420624" y="82676"/>
                  </a:lnTo>
                  <a:lnTo>
                    <a:pt x="419793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735">
                  <a:moveTo>
                    <a:pt x="52705" y="0"/>
                  </a:moveTo>
                  <a:lnTo>
                    <a:pt x="13716" y="28956"/>
                  </a:lnTo>
                  <a:lnTo>
                    <a:pt x="857" y="67532"/>
                  </a:lnTo>
                  <a:lnTo>
                    <a:pt x="50" y="81787"/>
                  </a:lnTo>
                  <a:lnTo>
                    <a:pt x="0" y="82676"/>
                  </a:lnTo>
                  <a:lnTo>
                    <a:pt x="7661" y="124628"/>
                  </a:lnTo>
                  <a:lnTo>
                    <a:pt x="40699" y="160863"/>
                  </a:lnTo>
                  <a:lnTo>
                    <a:pt x="52705" y="165226"/>
                  </a:lnTo>
                  <a:lnTo>
                    <a:pt x="54863" y="158495"/>
                  </a:lnTo>
                  <a:lnTo>
                    <a:pt x="45430" y="154330"/>
                  </a:lnTo>
                  <a:lnTo>
                    <a:pt x="37306" y="148510"/>
                  </a:lnTo>
                  <a:lnTo>
                    <a:pt x="17573" y="109585"/>
                  </a:lnTo>
                  <a:lnTo>
                    <a:pt x="15150" y="82676"/>
                  </a:lnTo>
                  <a:lnTo>
                    <a:pt x="15112" y="81787"/>
                  </a:lnTo>
                  <a:lnTo>
                    <a:pt x="20631" y="43229"/>
                  </a:lnTo>
                  <a:lnTo>
                    <a:pt x="45591" y="10872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4284" y="2892805"/>
              <a:ext cx="222503" cy="1652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9008" y="3319525"/>
              <a:ext cx="222503" cy="1652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7856" y="3319525"/>
              <a:ext cx="222504" cy="16522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233417" y="283476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9114" y="3141980"/>
            <a:ext cx="20059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2175" baseline="2873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800" baseline="20833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800" spc="179" baseline="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175" baseline="2873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2175" spc="315" baseline="2873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000" spc="4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000" spc="-25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2175" spc="-37" baseline="28735" dirty="0">
                <a:solidFill>
                  <a:srgbClr val="F54297"/>
                </a:solidFill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35273" y="3729024"/>
            <a:ext cx="2187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12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larger</a:t>
            </a:r>
            <a:r>
              <a:rPr sz="1800" b="1" i="1" spc="11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than</a:t>
            </a:r>
            <a:r>
              <a:rPr sz="1800" b="1" i="1" spc="12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57973" y="4670107"/>
            <a:ext cx="1337945" cy="307975"/>
          </a:xfrm>
          <a:custGeom>
            <a:avLst/>
            <a:gdLst/>
            <a:ahLst/>
            <a:cxnLst/>
            <a:rect l="l" t="t" r="r" b="b"/>
            <a:pathLst>
              <a:path w="1337945" h="307975">
                <a:moveTo>
                  <a:pt x="78536" y="45758"/>
                </a:moveTo>
                <a:lnTo>
                  <a:pt x="75184" y="36182"/>
                </a:lnTo>
                <a:lnTo>
                  <a:pt x="58089" y="42354"/>
                </a:lnTo>
                <a:lnTo>
                  <a:pt x="43103" y="51308"/>
                </a:lnTo>
                <a:lnTo>
                  <a:pt x="10934" y="94208"/>
                </a:lnTo>
                <a:lnTo>
                  <a:pt x="1206" y="132511"/>
                </a:lnTo>
                <a:lnTo>
                  <a:pt x="0" y="154114"/>
                </a:lnTo>
                <a:lnTo>
                  <a:pt x="1092" y="173672"/>
                </a:lnTo>
                <a:lnTo>
                  <a:pt x="1206" y="175780"/>
                </a:lnTo>
                <a:lnTo>
                  <a:pt x="10896" y="214096"/>
                </a:lnTo>
                <a:lnTo>
                  <a:pt x="43027" y="256844"/>
                </a:lnTo>
                <a:lnTo>
                  <a:pt x="75184" y="271932"/>
                </a:lnTo>
                <a:lnTo>
                  <a:pt x="78168" y="262356"/>
                </a:lnTo>
                <a:lnTo>
                  <a:pt x="64731" y="256413"/>
                </a:lnTo>
                <a:lnTo>
                  <a:pt x="53136" y="248132"/>
                </a:lnTo>
                <a:lnTo>
                  <a:pt x="29362" y="209524"/>
                </a:lnTo>
                <a:lnTo>
                  <a:pt x="21551" y="154114"/>
                </a:lnTo>
                <a:lnTo>
                  <a:pt x="21501" y="152869"/>
                </a:lnTo>
                <a:lnTo>
                  <a:pt x="22364" y="132765"/>
                </a:lnTo>
                <a:lnTo>
                  <a:pt x="35483" y="83096"/>
                </a:lnTo>
                <a:lnTo>
                  <a:pt x="64935" y="51689"/>
                </a:lnTo>
                <a:lnTo>
                  <a:pt x="78536" y="45758"/>
                </a:lnTo>
                <a:close/>
              </a:path>
              <a:path w="1337945" h="307975">
                <a:moveTo>
                  <a:pt x="330644" y="154114"/>
                </a:moveTo>
                <a:lnTo>
                  <a:pt x="329438" y="132765"/>
                </a:lnTo>
                <a:lnTo>
                  <a:pt x="329425" y="132511"/>
                </a:lnTo>
                <a:lnTo>
                  <a:pt x="325780" y="112534"/>
                </a:lnTo>
                <a:lnTo>
                  <a:pt x="300418" y="63017"/>
                </a:lnTo>
                <a:lnTo>
                  <a:pt x="255460" y="36182"/>
                </a:lnTo>
                <a:lnTo>
                  <a:pt x="252158" y="45758"/>
                </a:lnTo>
                <a:lnTo>
                  <a:pt x="265772" y="51689"/>
                </a:lnTo>
                <a:lnTo>
                  <a:pt x="277495" y="59880"/>
                </a:lnTo>
                <a:lnTo>
                  <a:pt x="301294" y="97878"/>
                </a:lnTo>
                <a:lnTo>
                  <a:pt x="308254" y="132511"/>
                </a:lnTo>
                <a:lnTo>
                  <a:pt x="308292" y="132765"/>
                </a:lnTo>
                <a:lnTo>
                  <a:pt x="309181" y="152869"/>
                </a:lnTo>
                <a:lnTo>
                  <a:pt x="308292" y="173672"/>
                </a:lnTo>
                <a:lnTo>
                  <a:pt x="305663" y="192557"/>
                </a:lnTo>
                <a:lnTo>
                  <a:pt x="287248" y="237528"/>
                </a:lnTo>
                <a:lnTo>
                  <a:pt x="252412" y="262356"/>
                </a:lnTo>
                <a:lnTo>
                  <a:pt x="255460" y="271932"/>
                </a:lnTo>
                <a:lnTo>
                  <a:pt x="300494" y="245173"/>
                </a:lnTo>
                <a:lnTo>
                  <a:pt x="325780" y="195770"/>
                </a:lnTo>
                <a:lnTo>
                  <a:pt x="329425" y="175780"/>
                </a:lnTo>
                <a:lnTo>
                  <a:pt x="330644" y="154114"/>
                </a:lnTo>
                <a:close/>
              </a:path>
              <a:path w="1337945" h="307975">
                <a:moveTo>
                  <a:pt x="951039" y="10185"/>
                </a:moveTo>
                <a:lnTo>
                  <a:pt x="947991" y="0"/>
                </a:lnTo>
                <a:lnTo>
                  <a:pt x="929678" y="7124"/>
                </a:lnTo>
                <a:lnTo>
                  <a:pt x="913599" y="18300"/>
                </a:lnTo>
                <a:lnTo>
                  <a:pt x="888174" y="52819"/>
                </a:lnTo>
                <a:lnTo>
                  <a:pt x="872451" y="99364"/>
                </a:lnTo>
                <a:lnTo>
                  <a:pt x="867219" y="153847"/>
                </a:lnTo>
                <a:lnTo>
                  <a:pt x="868476" y="180797"/>
                </a:lnTo>
                <a:lnTo>
                  <a:pt x="868527" y="181889"/>
                </a:lnTo>
                <a:lnTo>
                  <a:pt x="879005" y="232346"/>
                </a:lnTo>
                <a:lnTo>
                  <a:pt x="899769" y="273926"/>
                </a:lnTo>
                <a:lnTo>
                  <a:pt x="929678" y="300342"/>
                </a:lnTo>
                <a:lnTo>
                  <a:pt x="947991" y="307454"/>
                </a:lnTo>
                <a:lnTo>
                  <a:pt x="951039" y="297256"/>
                </a:lnTo>
                <a:lnTo>
                  <a:pt x="936904" y="289941"/>
                </a:lnTo>
                <a:lnTo>
                  <a:pt x="924610" y="279285"/>
                </a:lnTo>
                <a:lnTo>
                  <a:pt x="898702" y="227863"/>
                </a:lnTo>
                <a:lnTo>
                  <a:pt x="891159" y="181889"/>
                </a:lnTo>
                <a:lnTo>
                  <a:pt x="890079" y="153847"/>
                </a:lnTo>
                <a:lnTo>
                  <a:pt x="891032" y="126847"/>
                </a:lnTo>
                <a:lnTo>
                  <a:pt x="898702" y="79679"/>
                </a:lnTo>
                <a:lnTo>
                  <a:pt x="914133" y="42189"/>
                </a:lnTo>
                <a:lnTo>
                  <a:pt x="936904" y="17513"/>
                </a:lnTo>
                <a:lnTo>
                  <a:pt x="951039" y="10185"/>
                </a:lnTo>
                <a:close/>
              </a:path>
              <a:path w="1337945" h="307975">
                <a:moveTo>
                  <a:pt x="1337487" y="153847"/>
                </a:moveTo>
                <a:lnTo>
                  <a:pt x="1332255" y="99364"/>
                </a:lnTo>
                <a:lnTo>
                  <a:pt x="1316545" y="52819"/>
                </a:lnTo>
                <a:lnTo>
                  <a:pt x="1291107" y="18300"/>
                </a:lnTo>
                <a:lnTo>
                  <a:pt x="1256728" y="0"/>
                </a:lnTo>
                <a:lnTo>
                  <a:pt x="1253680" y="10185"/>
                </a:lnTo>
                <a:lnTo>
                  <a:pt x="1267802" y="17513"/>
                </a:lnTo>
                <a:lnTo>
                  <a:pt x="1280096" y="28181"/>
                </a:lnTo>
                <a:lnTo>
                  <a:pt x="1306004" y="79679"/>
                </a:lnTo>
                <a:lnTo>
                  <a:pt x="1313675" y="126847"/>
                </a:lnTo>
                <a:lnTo>
                  <a:pt x="1314640" y="153847"/>
                </a:lnTo>
                <a:lnTo>
                  <a:pt x="1313675" y="180797"/>
                </a:lnTo>
                <a:lnTo>
                  <a:pt x="1306004" y="227863"/>
                </a:lnTo>
                <a:lnTo>
                  <a:pt x="1290574" y="265303"/>
                </a:lnTo>
                <a:lnTo>
                  <a:pt x="1253680" y="297256"/>
                </a:lnTo>
                <a:lnTo>
                  <a:pt x="1256728" y="307454"/>
                </a:lnTo>
                <a:lnTo>
                  <a:pt x="1291107" y="289153"/>
                </a:lnTo>
                <a:lnTo>
                  <a:pt x="1316545" y="254635"/>
                </a:lnTo>
                <a:lnTo>
                  <a:pt x="1332255" y="208102"/>
                </a:lnTo>
                <a:lnTo>
                  <a:pt x="1336179" y="181889"/>
                </a:lnTo>
                <a:lnTo>
                  <a:pt x="1337487" y="153847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839114" y="4045879"/>
            <a:ext cx="6776720" cy="91566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𝟏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05"/>
              </a:spcBef>
              <a:tabLst>
                <a:tab pos="6426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𝜽</a:t>
            </a:r>
            <a:r>
              <a:rPr sz="2000" spc="45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𝒏</a:t>
            </a:r>
            <a:r>
              <a:rPr sz="2175" spc="-37" baseline="28735" dirty="0">
                <a:latin typeface="Cambria Math"/>
                <a:cs typeface="Cambria Math"/>
              </a:rPr>
              <a:t>𝟐</a:t>
            </a:r>
            <a:endParaRPr sz="2175" baseline="28735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93216" y="1374902"/>
            <a:ext cx="1520825" cy="212090"/>
            <a:chOff x="993216" y="1374902"/>
            <a:chExt cx="1520825" cy="212090"/>
          </a:xfrm>
        </p:grpSpPr>
        <p:sp>
          <p:nvSpPr>
            <p:cNvPr id="5" name="object 5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78127" y="1374902"/>
              <a:ext cx="735965" cy="212090"/>
            </a:xfrm>
            <a:custGeom>
              <a:avLst/>
              <a:gdLst/>
              <a:ahLst/>
              <a:cxnLst/>
              <a:rect l="l" t="t" r="r" b="b"/>
              <a:pathLst>
                <a:path w="735964" h="212090">
                  <a:moveTo>
                    <a:pt x="668274" y="0"/>
                  </a:moveTo>
                  <a:lnTo>
                    <a:pt x="665353" y="8636"/>
                  </a:lnTo>
                  <a:lnTo>
                    <a:pt x="677566" y="13946"/>
                  </a:lnTo>
                  <a:lnTo>
                    <a:pt x="688101" y="21304"/>
                  </a:lnTo>
                  <a:lnTo>
                    <a:pt x="709515" y="55429"/>
                  </a:lnTo>
                  <a:lnTo>
                    <a:pt x="716534" y="104775"/>
                  </a:lnTo>
                  <a:lnTo>
                    <a:pt x="715748" y="123517"/>
                  </a:lnTo>
                  <a:lnTo>
                    <a:pt x="703961" y="169290"/>
                  </a:lnTo>
                  <a:lnTo>
                    <a:pt x="677707" y="197865"/>
                  </a:lnTo>
                  <a:lnTo>
                    <a:pt x="665607" y="203200"/>
                  </a:lnTo>
                  <a:lnTo>
                    <a:pt x="668274" y="211709"/>
                  </a:lnTo>
                  <a:lnTo>
                    <a:pt x="708796" y="187705"/>
                  </a:lnTo>
                  <a:lnTo>
                    <a:pt x="731519" y="143335"/>
                  </a:lnTo>
                  <a:lnTo>
                    <a:pt x="735838" y="105918"/>
                  </a:lnTo>
                  <a:lnTo>
                    <a:pt x="734755" y="86723"/>
                  </a:lnTo>
                  <a:lnTo>
                    <a:pt x="734744" y="86536"/>
                  </a:lnTo>
                  <a:lnTo>
                    <a:pt x="718439" y="37084"/>
                  </a:lnTo>
                  <a:lnTo>
                    <a:pt x="683684" y="5544"/>
                  </a:lnTo>
                  <a:lnTo>
                    <a:pt x="668274" y="0"/>
                  </a:lnTo>
                  <a:close/>
                </a:path>
                <a:path w="73596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5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7568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177292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1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3216" y="1374902"/>
            <a:ext cx="1508760" cy="212090"/>
            <a:chOff x="993216" y="1374902"/>
            <a:chExt cx="1508760" cy="212090"/>
          </a:xfrm>
        </p:grpSpPr>
        <p:sp>
          <p:nvSpPr>
            <p:cNvPr id="5" name="object 5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65935" y="1374902"/>
              <a:ext cx="735965" cy="212090"/>
            </a:xfrm>
            <a:custGeom>
              <a:avLst/>
              <a:gdLst/>
              <a:ahLst/>
              <a:cxnLst/>
              <a:rect l="l" t="t" r="r" b="b"/>
              <a:pathLst>
                <a:path w="735964" h="212090">
                  <a:moveTo>
                    <a:pt x="668273" y="0"/>
                  </a:moveTo>
                  <a:lnTo>
                    <a:pt x="665352" y="8636"/>
                  </a:lnTo>
                  <a:lnTo>
                    <a:pt x="677566" y="13946"/>
                  </a:lnTo>
                  <a:lnTo>
                    <a:pt x="688101" y="21304"/>
                  </a:lnTo>
                  <a:lnTo>
                    <a:pt x="709515" y="55429"/>
                  </a:lnTo>
                  <a:lnTo>
                    <a:pt x="716533" y="104775"/>
                  </a:lnTo>
                  <a:lnTo>
                    <a:pt x="715748" y="123517"/>
                  </a:lnTo>
                  <a:lnTo>
                    <a:pt x="703960" y="169290"/>
                  </a:lnTo>
                  <a:lnTo>
                    <a:pt x="677707" y="197865"/>
                  </a:lnTo>
                  <a:lnTo>
                    <a:pt x="665607" y="203200"/>
                  </a:lnTo>
                  <a:lnTo>
                    <a:pt x="668273" y="211709"/>
                  </a:lnTo>
                  <a:lnTo>
                    <a:pt x="708796" y="187705"/>
                  </a:lnTo>
                  <a:lnTo>
                    <a:pt x="731519" y="143335"/>
                  </a:lnTo>
                  <a:lnTo>
                    <a:pt x="735838" y="105918"/>
                  </a:lnTo>
                  <a:lnTo>
                    <a:pt x="734755" y="86723"/>
                  </a:lnTo>
                  <a:lnTo>
                    <a:pt x="734744" y="86536"/>
                  </a:lnTo>
                  <a:lnTo>
                    <a:pt x="718438" y="37084"/>
                  </a:lnTo>
                  <a:lnTo>
                    <a:pt x="683684" y="5544"/>
                  </a:lnTo>
                  <a:lnTo>
                    <a:pt x="668273" y="0"/>
                  </a:lnTo>
                  <a:close/>
                </a:path>
                <a:path w="73596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8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3" y="203200"/>
                  </a:lnTo>
                  <a:lnTo>
                    <a:pt x="58056" y="197865"/>
                  </a:lnTo>
                  <a:lnTo>
                    <a:pt x="47640" y="190436"/>
                  </a:lnTo>
                  <a:lnTo>
                    <a:pt x="26322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7" y="86723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75685" cy="122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176085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1800" dirty="0">
                <a:latin typeface="Cambria Math"/>
                <a:cs typeface="Cambria Math"/>
              </a:rPr>
              <a:t>𝐜𝐨𝐦𝐩𝐚𝐫𝐞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spc="-40" dirty="0">
                <a:latin typeface="Cambria Math"/>
                <a:cs typeface="Cambria Math"/>
              </a:rPr>
              <a:t>𝐰ⅈ𝐭𝐡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𝐦𝐚𝐬𝐭𝐞𝐫𝐬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𝐞𝐪𝐮𝐚𝐭ⅈ𝐨𝐧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5" name="object 5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75685" cy="143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5" name="object 5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7568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65405">
              <a:lnSpc>
                <a:spcPct val="100000"/>
              </a:lnSpc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165350"/>
            <a:chOff x="3784282" y="1278826"/>
            <a:chExt cx="5230495" cy="2165350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136775"/>
            </a:xfrm>
            <a:custGeom>
              <a:avLst/>
              <a:gdLst/>
              <a:ahLst/>
              <a:cxnLst/>
              <a:rect l="l" t="t" r="r" b="b"/>
              <a:pathLst>
                <a:path w="5201920" h="2136775">
                  <a:moveTo>
                    <a:pt x="0" y="2136648"/>
                  </a:moveTo>
                  <a:lnTo>
                    <a:pt x="5201412" y="2136648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136648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8256" y="1390650"/>
              <a:ext cx="222504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2102"/>
            <a:ext cx="8724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30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87193" y="1365377"/>
            <a:ext cx="779145" cy="215900"/>
          </a:xfrm>
          <a:custGeom>
            <a:avLst/>
            <a:gdLst/>
            <a:ahLst/>
            <a:cxnLst/>
            <a:rect l="l" t="t" r="r" b="b"/>
            <a:pathLst>
              <a:path w="779145" h="215900">
                <a:moveTo>
                  <a:pt x="722243" y="0"/>
                </a:moveTo>
                <a:lnTo>
                  <a:pt x="720084" y="7112"/>
                </a:lnTo>
                <a:lnTo>
                  <a:pt x="729940" y="12277"/>
                </a:lnTo>
                <a:lnTo>
                  <a:pt x="738546" y="19764"/>
                </a:lnTo>
                <a:lnTo>
                  <a:pt x="756701" y="55798"/>
                </a:lnTo>
                <a:lnTo>
                  <a:pt x="762756" y="107823"/>
                </a:lnTo>
                <a:lnTo>
                  <a:pt x="762087" y="126658"/>
                </a:lnTo>
                <a:lnTo>
                  <a:pt x="751961" y="173736"/>
                </a:lnTo>
                <a:lnTo>
                  <a:pt x="720084" y="208280"/>
                </a:lnTo>
                <a:lnTo>
                  <a:pt x="722243" y="215392"/>
                </a:lnTo>
                <a:lnTo>
                  <a:pt x="755907" y="191960"/>
                </a:lnTo>
                <a:lnTo>
                  <a:pt x="775106" y="145780"/>
                </a:lnTo>
                <a:lnTo>
                  <a:pt x="778752" y="107823"/>
                </a:lnTo>
                <a:lnTo>
                  <a:pt x="777891" y="88894"/>
                </a:lnTo>
                <a:lnTo>
                  <a:pt x="764026" y="36957"/>
                </a:lnTo>
                <a:lnTo>
                  <a:pt x="735004" y="5024"/>
                </a:lnTo>
                <a:lnTo>
                  <a:pt x="722243" y="0"/>
                </a:lnTo>
                <a:close/>
              </a:path>
              <a:path w="779145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3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5"/>
                </a:lnTo>
                <a:lnTo>
                  <a:pt x="43801" y="210439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3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2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849621" y="1266189"/>
            <a:ext cx="1083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O</a:t>
            </a:r>
            <a:r>
              <a:rPr sz="2100" spc="48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𝑎−𝛜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171" y="1390650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21323" y="1332102"/>
            <a:ext cx="2898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10" dirty="0">
                <a:latin typeface="Cambria Math"/>
                <a:cs typeface="Cambria Math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ϵ</a:t>
            </a:r>
            <a:r>
              <a:rPr sz="1400" i="1" dirty="0">
                <a:latin typeface="Georgia"/>
                <a:cs typeface="Georgia"/>
              </a:rPr>
              <a:t>&gt;0,</a:t>
            </a:r>
            <a:r>
              <a:rPr sz="1400" i="1" spc="315" dirty="0">
                <a:latin typeface="Georgia"/>
                <a:cs typeface="Georgia"/>
              </a:rPr>
              <a:t> </a:t>
            </a:r>
            <a:r>
              <a:rPr sz="1400" i="1" spc="135" dirty="0">
                <a:latin typeface="Georgia"/>
                <a:cs typeface="Georgia"/>
              </a:rPr>
              <a:t>then</a:t>
            </a:r>
            <a:r>
              <a:rPr sz="1400" i="1" spc="31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spc="-50" dirty="0">
                <a:latin typeface="Cambria Math"/>
                <a:cs typeface="Cambria Math"/>
              </a:rPr>
              <a:t>=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53566" y="1606169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47" y="0"/>
                </a:moveTo>
                <a:lnTo>
                  <a:pt x="561588" y="7111"/>
                </a:lnTo>
                <a:lnTo>
                  <a:pt x="571444" y="12277"/>
                </a:lnTo>
                <a:lnTo>
                  <a:pt x="580050" y="19764"/>
                </a:lnTo>
                <a:lnTo>
                  <a:pt x="598205" y="55798"/>
                </a:lnTo>
                <a:lnTo>
                  <a:pt x="604260" y="107822"/>
                </a:lnTo>
                <a:lnTo>
                  <a:pt x="603591" y="126658"/>
                </a:lnTo>
                <a:lnTo>
                  <a:pt x="593465" y="173735"/>
                </a:lnTo>
                <a:lnTo>
                  <a:pt x="561588" y="208279"/>
                </a:lnTo>
                <a:lnTo>
                  <a:pt x="563747" y="215391"/>
                </a:lnTo>
                <a:lnTo>
                  <a:pt x="597411" y="191960"/>
                </a:lnTo>
                <a:lnTo>
                  <a:pt x="616610" y="145780"/>
                </a:lnTo>
                <a:lnTo>
                  <a:pt x="620256" y="107822"/>
                </a:lnTo>
                <a:lnTo>
                  <a:pt x="619395" y="88894"/>
                </a:lnTo>
                <a:lnTo>
                  <a:pt x="605530" y="36956"/>
                </a:lnTo>
                <a:lnTo>
                  <a:pt x="576508" y="5024"/>
                </a:lnTo>
                <a:lnTo>
                  <a:pt x="563747" y="0"/>
                </a:lnTo>
                <a:close/>
              </a:path>
              <a:path w="620395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2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4"/>
                </a:lnTo>
                <a:lnTo>
                  <a:pt x="43801" y="210438"/>
                </a:lnTo>
                <a:lnTo>
                  <a:pt x="56636" y="215391"/>
                </a:lnTo>
                <a:lnTo>
                  <a:pt x="58795" y="208279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2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1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208017" y="1507363"/>
            <a:ext cx="729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7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5396" y="2085594"/>
            <a:ext cx="222503" cy="1651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27047"/>
            <a:ext cx="849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2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53666" y="2060320"/>
            <a:ext cx="622300" cy="215900"/>
          </a:xfrm>
          <a:custGeom>
            <a:avLst/>
            <a:gdLst/>
            <a:ahLst/>
            <a:cxnLst/>
            <a:rect l="l" t="t" r="r" b="b"/>
            <a:pathLst>
              <a:path w="622300" h="215900">
                <a:moveTo>
                  <a:pt x="565271" y="0"/>
                </a:moveTo>
                <a:lnTo>
                  <a:pt x="563112" y="7112"/>
                </a:lnTo>
                <a:lnTo>
                  <a:pt x="572968" y="12277"/>
                </a:lnTo>
                <a:lnTo>
                  <a:pt x="581574" y="19764"/>
                </a:lnTo>
                <a:lnTo>
                  <a:pt x="599729" y="55798"/>
                </a:lnTo>
                <a:lnTo>
                  <a:pt x="605784" y="107823"/>
                </a:lnTo>
                <a:lnTo>
                  <a:pt x="605115" y="126658"/>
                </a:lnTo>
                <a:lnTo>
                  <a:pt x="594989" y="173736"/>
                </a:lnTo>
                <a:lnTo>
                  <a:pt x="563112" y="208280"/>
                </a:lnTo>
                <a:lnTo>
                  <a:pt x="565271" y="215392"/>
                </a:lnTo>
                <a:lnTo>
                  <a:pt x="598935" y="191960"/>
                </a:lnTo>
                <a:lnTo>
                  <a:pt x="618134" y="145780"/>
                </a:lnTo>
                <a:lnTo>
                  <a:pt x="621780" y="107823"/>
                </a:lnTo>
                <a:lnTo>
                  <a:pt x="620919" y="88894"/>
                </a:lnTo>
                <a:lnTo>
                  <a:pt x="607054" y="36956"/>
                </a:lnTo>
                <a:lnTo>
                  <a:pt x="578032" y="5024"/>
                </a:lnTo>
                <a:lnTo>
                  <a:pt x="565271" y="0"/>
                </a:lnTo>
                <a:close/>
              </a:path>
              <a:path w="622300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3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5"/>
                </a:lnTo>
                <a:lnTo>
                  <a:pt x="43801" y="210438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3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2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26761" y="1961515"/>
            <a:ext cx="911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40855" y="2060320"/>
            <a:ext cx="1510665" cy="215900"/>
            <a:chOff x="6340855" y="2060320"/>
            <a:chExt cx="1510665" cy="21590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0855" y="2085593"/>
              <a:ext cx="222503" cy="1651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930649" y="2060320"/>
              <a:ext cx="920750" cy="215900"/>
            </a:xfrm>
            <a:custGeom>
              <a:avLst/>
              <a:gdLst/>
              <a:ahLst/>
              <a:cxnLst/>
              <a:rect l="l" t="t" r="r" b="b"/>
              <a:pathLst>
                <a:path w="920750" h="215900">
                  <a:moveTo>
                    <a:pt x="863975" y="0"/>
                  </a:moveTo>
                  <a:lnTo>
                    <a:pt x="861816" y="7112"/>
                  </a:lnTo>
                  <a:lnTo>
                    <a:pt x="871672" y="12277"/>
                  </a:lnTo>
                  <a:lnTo>
                    <a:pt x="880278" y="19764"/>
                  </a:lnTo>
                  <a:lnTo>
                    <a:pt x="898433" y="55798"/>
                  </a:lnTo>
                  <a:lnTo>
                    <a:pt x="904488" y="107823"/>
                  </a:lnTo>
                  <a:lnTo>
                    <a:pt x="903819" y="126658"/>
                  </a:lnTo>
                  <a:lnTo>
                    <a:pt x="893693" y="173736"/>
                  </a:lnTo>
                  <a:lnTo>
                    <a:pt x="861816" y="208280"/>
                  </a:lnTo>
                  <a:lnTo>
                    <a:pt x="863975" y="215392"/>
                  </a:lnTo>
                  <a:lnTo>
                    <a:pt x="897639" y="191960"/>
                  </a:lnTo>
                  <a:lnTo>
                    <a:pt x="916838" y="145780"/>
                  </a:lnTo>
                  <a:lnTo>
                    <a:pt x="920484" y="107823"/>
                  </a:lnTo>
                  <a:lnTo>
                    <a:pt x="919623" y="88894"/>
                  </a:lnTo>
                  <a:lnTo>
                    <a:pt x="905758" y="36956"/>
                  </a:lnTo>
                  <a:lnTo>
                    <a:pt x="876736" y="5024"/>
                  </a:lnTo>
                  <a:lnTo>
                    <a:pt x="863975" y="0"/>
                  </a:lnTo>
                  <a:close/>
                </a:path>
                <a:path w="920750" h="215900">
                  <a:moveTo>
                    <a:pt x="56636" y="0"/>
                  </a:moveTo>
                  <a:lnTo>
                    <a:pt x="22846" y="23502"/>
                  </a:lnTo>
                  <a:lnTo>
                    <a:pt x="3692" y="69611"/>
                  </a:lnTo>
                  <a:lnTo>
                    <a:pt x="0" y="107823"/>
                  </a:lnTo>
                  <a:lnTo>
                    <a:pt x="885" y="126658"/>
                  </a:lnTo>
                  <a:lnTo>
                    <a:pt x="14726" y="178435"/>
                  </a:lnTo>
                  <a:lnTo>
                    <a:pt x="43801" y="210438"/>
                  </a:lnTo>
                  <a:lnTo>
                    <a:pt x="56636" y="215392"/>
                  </a:lnTo>
                  <a:lnTo>
                    <a:pt x="58795" y="208280"/>
                  </a:lnTo>
                  <a:lnTo>
                    <a:pt x="48938" y="203132"/>
                  </a:lnTo>
                  <a:lnTo>
                    <a:pt x="40332" y="195675"/>
                  </a:lnTo>
                  <a:lnTo>
                    <a:pt x="22177" y="159615"/>
                  </a:lnTo>
                  <a:lnTo>
                    <a:pt x="16879" y="127410"/>
                  </a:lnTo>
                  <a:lnTo>
                    <a:pt x="16791" y="126658"/>
                  </a:lnTo>
                  <a:lnTo>
                    <a:pt x="16123" y="107823"/>
                  </a:lnTo>
                  <a:lnTo>
                    <a:pt x="16791" y="88894"/>
                  </a:lnTo>
                  <a:lnTo>
                    <a:pt x="18805" y="71548"/>
                  </a:lnTo>
                  <a:lnTo>
                    <a:pt x="32988" y="29561"/>
                  </a:lnTo>
                  <a:lnTo>
                    <a:pt x="58795" y="7112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06947" y="2027047"/>
            <a:ext cx="2016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then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</a:t>
            </a:r>
            <a:r>
              <a:rPr sz="1400" spc="355" dirty="0">
                <a:latin typeface="Cambria Math"/>
                <a:cs typeface="Cambria Math"/>
              </a:rPr>
              <a:t> </a:t>
            </a:r>
            <a:r>
              <a:rPr sz="1400" spc="55" dirty="0">
                <a:latin typeface="Cambria Math"/>
                <a:cs typeface="Cambria Math"/>
              </a:rPr>
              <a:t>𝑛</a:t>
            </a:r>
            <a:r>
              <a:rPr sz="1500" spc="82" baseline="27777" dirty="0">
                <a:latin typeface="Cambria Math"/>
                <a:cs typeface="Cambria Math"/>
              </a:rPr>
              <a:t>log</a:t>
            </a:r>
            <a:r>
              <a:rPr sz="1275" spc="82" baseline="19607" dirty="0">
                <a:latin typeface="Cambria Math"/>
                <a:cs typeface="Cambria Math"/>
              </a:rPr>
              <a:t>𝑏</a:t>
            </a:r>
            <a:r>
              <a:rPr sz="1275" spc="127" baseline="19607" dirty="0">
                <a:latin typeface="Cambria Math"/>
                <a:cs typeface="Cambria Math"/>
              </a:rPr>
              <a:t> </a:t>
            </a:r>
            <a:r>
              <a:rPr sz="1500" spc="104" baseline="27777" dirty="0">
                <a:latin typeface="Cambria Math"/>
                <a:cs typeface="Cambria Math"/>
              </a:rPr>
              <a:t>𝑎</a:t>
            </a:r>
            <a:r>
              <a:rPr sz="1500" spc="142" baseline="27777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lg</a:t>
            </a:r>
            <a:r>
              <a:rPr sz="1400" spc="-95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65396" y="2514473"/>
            <a:ext cx="1396365" cy="215900"/>
            <a:chOff x="4565396" y="2514473"/>
            <a:chExt cx="1396365" cy="21590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396" y="2539746"/>
              <a:ext cx="222503" cy="1651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75002" y="2514473"/>
              <a:ext cx="786765" cy="215900"/>
            </a:xfrm>
            <a:custGeom>
              <a:avLst/>
              <a:gdLst/>
              <a:ahLst/>
              <a:cxnLst/>
              <a:rect l="l" t="t" r="r" b="b"/>
              <a:pathLst>
                <a:path w="786764" h="215900">
                  <a:moveTo>
                    <a:pt x="729863" y="0"/>
                  </a:moveTo>
                  <a:lnTo>
                    <a:pt x="727704" y="7112"/>
                  </a:lnTo>
                  <a:lnTo>
                    <a:pt x="737560" y="12277"/>
                  </a:lnTo>
                  <a:lnTo>
                    <a:pt x="746166" y="19764"/>
                  </a:lnTo>
                  <a:lnTo>
                    <a:pt x="764321" y="55798"/>
                  </a:lnTo>
                  <a:lnTo>
                    <a:pt x="770376" y="107822"/>
                  </a:lnTo>
                  <a:lnTo>
                    <a:pt x="769707" y="126658"/>
                  </a:lnTo>
                  <a:lnTo>
                    <a:pt x="759581" y="173735"/>
                  </a:lnTo>
                  <a:lnTo>
                    <a:pt x="727704" y="208279"/>
                  </a:lnTo>
                  <a:lnTo>
                    <a:pt x="729863" y="215391"/>
                  </a:lnTo>
                  <a:lnTo>
                    <a:pt x="763527" y="191960"/>
                  </a:lnTo>
                  <a:lnTo>
                    <a:pt x="782726" y="145780"/>
                  </a:lnTo>
                  <a:lnTo>
                    <a:pt x="786372" y="107822"/>
                  </a:lnTo>
                  <a:lnTo>
                    <a:pt x="785511" y="88894"/>
                  </a:lnTo>
                  <a:lnTo>
                    <a:pt x="771646" y="36956"/>
                  </a:lnTo>
                  <a:lnTo>
                    <a:pt x="742624" y="5024"/>
                  </a:lnTo>
                  <a:lnTo>
                    <a:pt x="729863" y="0"/>
                  </a:lnTo>
                  <a:close/>
                </a:path>
                <a:path w="786764" h="215900">
                  <a:moveTo>
                    <a:pt x="56636" y="0"/>
                  </a:moveTo>
                  <a:lnTo>
                    <a:pt x="22846" y="23502"/>
                  </a:lnTo>
                  <a:lnTo>
                    <a:pt x="3692" y="69611"/>
                  </a:lnTo>
                  <a:lnTo>
                    <a:pt x="0" y="107822"/>
                  </a:lnTo>
                  <a:lnTo>
                    <a:pt x="885" y="126658"/>
                  </a:lnTo>
                  <a:lnTo>
                    <a:pt x="920" y="127410"/>
                  </a:lnTo>
                  <a:lnTo>
                    <a:pt x="14726" y="178434"/>
                  </a:lnTo>
                  <a:lnTo>
                    <a:pt x="43801" y="210438"/>
                  </a:lnTo>
                  <a:lnTo>
                    <a:pt x="56636" y="215391"/>
                  </a:lnTo>
                  <a:lnTo>
                    <a:pt x="58795" y="208279"/>
                  </a:lnTo>
                  <a:lnTo>
                    <a:pt x="48938" y="203132"/>
                  </a:lnTo>
                  <a:lnTo>
                    <a:pt x="40332" y="195675"/>
                  </a:lnTo>
                  <a:lnTo>
                    <a:pt x="22177" y="159615"/>
                  </a:lnTo>
                  <a:lnTo>
                    <a:pt x="16879" y="127410"/>
                  </a:lnTo>
                  <a:lnTo>
                    <a:pt x="16791" y="126658"/>
                  </a:lnTo>
                  <a:lnTo>
                    <a:pt x="16123" y="107822"/>
                  </a:lnTo>
                  <a:lnTo>
                    <a:pt x="16791" y="88894"/>
                  </a:lnTo>
                  <a:lnTo>
                    <a:pt x="18805" y="71548"/>
                  </a:lnTo>
                  <a:lnTo>
                    <a:pt x="32988" y="29561"/>
                  </a:lnTo>
                  <a:lnTo>
                    <a:pt x="58795" y="7112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26761" y="2415921"/>
            <a:ext cx="10972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𝛺</a:t>
            </a:r>
            <a:r>
              <a:rPr sz="2100" spc="547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𝑎+𝜖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481452"/>
            <a:ext cx="4627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265" algn="l"/>
                <a:tab pos="2125980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2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r>
              <a:rPr sz="1400" dirty="0">
                <a:latin typeface="Cambria Math"/>
                <a:cs typeface="Cambria Math"/>
              </a:rPr>
              <a:t>	for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3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ϵ</a:t>
            </a:r>
            <a:r>
              <a:rPr sz="1400" spc="13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100" dirty="0">
                <a:latin typeface="Georgia"/>
                <a:cs typeface="Georgia"/>
              </a:rPr>
              <a:t> </a:t>
            </a:r>
            <a:r>
              <a:rPr sz="1400" i="1" spc="145" dirty="0">
                <a:latin typeface="Georgia"/>
                <a:cs typeface="Georgia"/>
              </a:rPr>
              <a:t>and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80" dirty="0">
                <a:latin typeface="Georgia"/>
                <a:cs typeface="Georgia"/>
              </a:rPr>
              <a:t>if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451096" y="2757677"/>
            <a:ext cx="1088390" cy="591820"/>
            <a:chOff x="4451096" y="2757677"/>
            <a:chExt cx="1088390" cy="591820"/>
          </a:xfrm>
        </p:grpSpPr>
        <p:sp>
          <p:nvSpPr>
            <p:cNvPr id="29" name="object 29"/>
            <p:cNvSpPr/>
            <p:nvPr/>
          </p:nvSpPr>
          <p:spPr>
            <a:xfrm>
              <a:off x="4451096" y="2757677"/>
              <a:ext cx="419100" cy="165100"/>
            </a:xfrm>
            <a:custGeom>
              <a:avLst/>
              <a:gdLst/>
              <a:ahLst/>
              <a:cxnLst/>
              <a:rect l="l" t="t" r="r" b="b"/>
              <a:pathLst>
                <a:path w="419100" h="165100">
                  <a:moveTo>
                    <a:pt x="366521" y="0"/>
                  </a:moveTo>
                  <a:lnTo>
                    <a:pt x="364108" y="6604"/>
                  </a:lnTo>
                  <a:lnTo>
                    <a:pt x="373653" y="10798"/>
                  </a:lnTo>
                  <a:lnTo>
                    <a:pt x="381888" y="16541"/>
                  </a:lnTo>
                  <a:lnTo>
                    <a:pt x="401653" y="54737"/>
                  </a:lnTo>
                  <a:lnTo>
                    <a:pt x="403470" y="67405"/>
                  </a:lnTo>
                  <a:lnTo>
                    <a:pt x="403496" y="67591"/>
                  </a:lnTo>
                  <a:lnTo>
                    <a:pt x="404113" y="81661"/>
                  </a:lnTo>
                  <a:lnTo>
                    <a:pt x="403496" y="96234"/>
                  </a:lnTo>
                  <a:lnTo>
                    <a:pt x="401653" y="109474"/>
                  </a:lnTo>
                  <a:lnTo>
                    <a:pt x="381920" y="148447"/>
                  </a:lnTo>
                  <a:lnTo>
                    <a:pt x="364363" y="158369"/>
                  </a:lnTo>
                  <a:lnTo>
                    <a:pt x="366521" y="165100"/>
                  </a:lnTo>
                  <a:lnTo>
                    <a:pt x="405511" y="136271"/>
                  </a:lnTo>
                  <a:lnTo>
                    <a:pt x="418262" y="97748"/>
                  </a:lnTo>
                  <a:lnTo>
                    <a:pt x="419100" y="82550"/>
                  </a:lnTo>
                  <a:lnTo>
                    <a:pt x="418272" y="67591"/>
                  </a:lnTo>
                  <a:lnTo>
                    <a:pt x="405511" y="28829"/>
                  </a:lnTo>
                  <a:lnTo>
                    <a:pt x="378454" y="4308"/>
                  </a:lnTo>
                  <a:lnTo>
                    <a:pt x="366521" y="0"/>
                  </a:lnTo>
                  <a:close/>
                </a:path>
                <a:path w="419100" h="165100">
                  <a:moveTo>
                    <a:pt x="52704" y="0"/>
                  </a:moveTo>
                  <a:lnTo>
                    <a:pt x="13715" y="28829"/>
                  </a:lnTo>
                  <a:lnTo>
                    <a:pt x="857" y="67405"/>
                  </a:lnTo>
                  <a:lnTo>
                    <a:pt x="50" y="81661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4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4"/>
                  </a:lnTo>
                  <a:lnTo>
                    <a:pt x="15150" y="82550"/>
                  </a:lnTo>
                  <a:lnTo>
                    <a:pt x="15112" y="81661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7" y="6604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728" y="2757677"/>
              <a:ext cx="222504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9008" y="3184397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7856" y="3184397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699385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11835" algn="l"/>
              </a:tabLst>
            </a:pP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0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0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36" name="object 36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36" name="object 36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114" y="3141979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𝒇𝒊𝒏𝒅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𝐧</a:t>
            </a:r>
            <a:r>
              <a:rPr sz="1950" baseline="27777" dirty="0">
                <a:latin typeface="Cambria Math"/>
                <a:cs typeface="Cambria Math"/>
              </a:rPr>
              <a:t>𝐥𝐨𝐠</a:t>
            </a:r>
            <a:r>
              <a:rPr sz="1575" baseline="21164" dirty="0">
                <a:latin typeface="Cambria Math"/>
                <a:cs typeface="Cambria Math"/>
              </a:rPr>
              <a:t>𝐛</a:t>
            </a:r>
            <a:r>
              <a:rPr sz="1575" spc="202" baseline="21164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𝐚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37" name="object 37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0588" y="1361177"/>
            <a:ext cx="7284922" cy="418063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28930" lvl="2" indent="-316230">
              <a:lnSpc>
                <a:spcPct val="100000"/>
              </a:lnSpc>
              <a:spcBef>
                <a:spcPts val="600"/>
              </a:spcBef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 smtClean="0">
                <a:solidFill>
                  <a:srgbClr val="006FC0"/>
                </a:solidFill>
                <a:latin typeface="Georgia"/>
                <a:cs typeface="Georgia"/>
              </a:rPr>
              <a:t>Mathematical</a:t>
            </a:r>
            <a:r>
              <a:rPr sz="2000" b="1" i="1" spc="155" dirty="0" smtClean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006FC0"/>
                </a:solidFill>
                <a:latin typeface="Georgia"/>
                <a:cs typeface="Georgia"/>
              </a:rPr>
              <a:t>background</a:t>
            </a:r>
            <a:r>
              <a:rPr sz="2000" b="1" i="1" spc="155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006FC0"/>
                </a:solidFill>
                <a:latin typeface="Georgia"/>
                <a:cs typeface="Georgia"/>
              </a:rPr>
              <a:t>for</a:t>
            </a:r>
            <a:r>
              <a:rPr sz="2000" b="1" i="1" spc="1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006FC0"/>
                </a:solidFill>
                <a:latin typeface="Georgia"/>
                <a:cs typeface="Georgia"/>
              </a:rPr>
              <a:t>algorithm</a:t>
            </a:r>
            <a:r>
              <a:rPr sz="2000" b="1" i="1" spc="150" dirty="0">
                <a:solidFill>
                  <a:srgbClr val="006FC0"/>
                </a:solidFill>
                <a:latin typeface="Georgia"/>
                <a:cs typeface="Georgia"/>
              </a:rPr>
              <a:t> </a:t>
            </a:r>
            <a:r>
              <a:rPr sz="2000" b="1" i="1" spc="-10" dirty="0" smtClean="0">
                <a:solidFill>
                  <a:srgbClr val="006FC0"/>
                </a:solidFill>
                <a:latin typeface="Georgia"/>
                <a:cs typeface="Georgia"/>
              </a:rPr>
              <a:t>analysis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65191" y="1258569"/>
            <a:ext cx="1244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2755" y="1333627"/>
            <a:ext cx="2042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73185" y="1358011"/>
            <a:ext cx="44830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77817" y="1298285"/>
            <a:ext cx="9937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354965" algn="l"/>
                <a:tab pos="6648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L="3810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06797" y="1542414"/>
            <a:ext cx="925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877817" y="2063622"/>
            <a:ext cx="897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68926" y="1988947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75603" y="2063622"/>
            <a:ext cx="2303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442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868926" y="2476880"/>
            <a:ext cx="1242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77817" y="2551556"/>
            <a:ext cx="4857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23399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07128" y="2861310"/>
            <a:ext cx="1089660" cy="165100"/>
            <a:chOff x="4707128" y="2861310"/>
            <a:chExt cx="1089660" cy="165100"/>
          </a:xfrm>
        </p:grpSpPr>
        <p:sp>
          <p:nvSpPr>
            <p:cNvPr id="30" name="object 30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20717" y="2803017"/>
            <a:ext cx="1529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04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09008" y="3288029"/>
            <a:ext cx="911860" cy="165100"/>
            <a:chOff x="4509008" y="3288029"/>
            <a:chExt cx="911860" cy="1651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29"/>
              <a:ext cx="222503" cy="1651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29"/>
              <a:ext cx="222504" cy="1651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260341" y="3027045"/>
            <a:ext cx="4238625" cy="44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2382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29789" y="3209036"/>
            <a:ext cx="13652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0" dirty="0">
                <a:latin typeface="Cambria Math"/>
                <a:cs typeface="Cambria Math"/>
              </a:rPr>
              <a:t>𝐛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99082" y="3123691"/>
            <a:ext cx="6496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3715" algn="l"/>
              </a:tabLst>
            </a:pPr>
            <a:r>
              <a:rPr sz="1750" spc="-25" dirty="0">
                <a:latin typeface="Cambria Math"/>
                <a:cs typeface="Cambria Math"/>
              </a:rPr>
              <a:t>𝐥𝐨𝐠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3152648"/>
            <a:ext cx="2148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7030" algn="l"/>
              </a:tabLst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7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62401" y="3116072"/>
            <a:ext cx="90931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𝟑/𝟐</a:t>
            </a:r>
            <a:r>
              <a:rPr sz="2175" spc="247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𝟏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3" name="object 43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5759" y="1368044"/>
            <a:ext cx="1576705" cy="245110"/>
            <a:chOff x="4675759" y="1368044"/>
            <a:chExt cx="1576705" cy="245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2"/>
              <a:ext cx="251205" cy="1877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73757" y="1368044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65191" y="1258569"/>
            <a:ext cx="1244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2755" y="1333627"/>
            <a:ext cx="2042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73185" y="1358011"/>
            <a:ext cx="44830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77817" y="1298285"/>
            <a:ext cx="9937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354965" algn="l"/>
                <a:tab pos="6648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L="3810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06797" y="1542414"/>
            <a:ext cx="925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77817" y="2063622"/>
            <a:ext cx="897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68926" y="1988947"/>
            <a:ext cx="1038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75603" y="2063622"/>
            <a:ext cx="2303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9442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68926" y="2476880"/>
            <a:ext cx="1242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77817" y="2551556"/>
            <a:ext cx="4857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  <a:tab pos="23399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07128" y="2861310"/>
            <a:ext cx="1089660" cy="165100"/>
            <a:chOff x="4707128" y="2861310"/>
            <a:chExt cx="1089660" cy="16510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220717" y="2803017"/>
            <a:ext cx="1529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04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09008" y="3288029"/>
            <a:ext cx="911860" cy="165100"/>
            <a:chOff x="4509008" y="3288029"/>
            <a:chExt cx="911860" cy="16510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29"/>
              <a:ext cx="222503" cy="1651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29"/>
              <a:ext cx="222504" cy="16510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260341" y="3027045"/>
            <a:ext cx="4238625" cy="44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2382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9454" y="3195320"/>
            <a:ext cx="4324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2" name="object 42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89454" y="3195320"/>
            <a:ext cx="1038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77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0" name="object 40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11174" y="1304671"/>
            <a:ext cx="227584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(</a:t>
            </a:r>
            <a:r>
              <a:rPr sz="1900" spc="-25" dirty="0">
                <a:latin typeface="Cambria Math"/>
                <a:cs typeface="Cambria Math"/>
              </a:rPr>
              <a:t>n</a:t>
            </a:r>
            <a:r>
              <a:rPr sz="1800" spc="-25" dirty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9114" y="3145027"/>
            <a:ext cx="271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263140" algn="l"/>
              </a:tabLst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8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0" name="object 40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79475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4514" y="4185310"/>
            <a:ext cx="672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𝟐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9114" y="3145027"/>
            <a:ext cx="271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263140" algn="l"/>
              </a:tabLst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8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1" name="object 41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310130"/>
            <a:chOff x="3784282" y="1277302"/>
            <a:chExt cx="5230495" cy="231013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</a:t>
            </a:r>
            <a:r>
              <a:rPr sz="1400" b="1" i="1" dirty="0">
                <a:solidFill>
                  <a:srgbClr val="F54297"/>
                </a:solidFill>
                <a:latin typeface="Georgia"/>
                <a:cs typeface="Georgia"/>
              </a:rPr>
              <a:t>If</a:t>
            </a:r>
            <a:r>
              <a:rPr sz="1400" b="1" i="1" spc="114" dirty="0">
                <a:solidFill>
                  <a:srgbClr val="F54297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𝐟</a:t>
            </a:r>
            <a:r>
              <a:rPr sz="1600" spc="3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5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𝐭𝐡𝐞𝐧</a:t>
            </a:r>
            <a:r>
              <a:rPr sz="1600" spc="-3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27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	=</a:t>
            </a:r>
            <a:r>
              <a:rPr sz="1600" spc="10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1600" spc="36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20467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87" baseline="20467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1725" spc="120" baseline="2898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10" dirty="0">
                <a:solidFill>
                  <a:srgbClr val="F54297"/>
                </a:solidFill>
                <a:latin typeface="Cambria Math"/>
                <a:cs typeface="Cambria Math"/>
              </a:rPr>
              <a:t>𝐥𝐠</a:t>
            </a:r>
            <a:r>
              <a:rPr sz="1600" spc="-9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619629"/>
            <a:ext cx="1575435" cy="245110"/>
            <a:chOff x="4579746" y="2619629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49220"/>
              <a:ext cx="251205" cy="1878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619629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51078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8546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9008" y="2895092"/>
            <a:ext cx="1287780" cy="591820"/>
            <a:chOff x="4509008" y="2895092"/>
            <a:chExt cx="1287780" cy="591820"/>
          </a:xfrm>
        </p:grpSpPr>
        <p:sp>
          <p:nvSpPr>
            <p:cNvPr id="28" name="object 28"/>
            <p:cNvSpPr/>
            <p:nvPr/>
          </p:nvSpPr>
          <p:spPr>
            <a:xfrm>
              <a:off x="4707128" y="2895092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95092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9008" y="332181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7856" y="3321812"/>
              <a:ext cx="222504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36926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4514" y="4185310"/>
            <a:ext cx="672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𝟐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89454" y="3195320"/>
            <a:ext cx="1038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77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2" name="object 42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310130"/>
            <a:chOff x="3784282" y="1277302"/>
            <a:chExt cx="5230495" cy="231013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</a:t>
            </a:r>
            <a:r>
              <a:rPr sz="1400" b="1" i="1" dirty="0">
                <a:solidFill>
                  <a:srgbClr val="F54297"/>
                </a:solidFill>
                <a:latin typeface="Georgia"/>
                <a:cs typeface="Georgia"/>
              </a:rPr>
              <a:t>If</a:t>
            </a:r>
            <a:r>
              <a:rPr sz="1400" b="1" i="1" spc="114" dirty="0">
                <a:solidFill>
                  <a:srgbClr val="F54297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𝐟</a:t>
            </a:r>
            <a:r>
              <a:rPr sz="1600" spc="3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5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𝐭𝐡𝐞𝐧</a:t>
            </a:r>
            <a:r>
              <a:rPr sz="1600" spc="-3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27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	=</a:t>
            </a:r>
            <a:r>
              <a:rPr sz="1600" spc="10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1600" spc="36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20467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87" baseline="20467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1725" spc="120" baseline="2898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10" dirty="0">
                <a:solidFill>
                  <a:srgbClr val="F54297"/>
                </a:solidFill>
                <a:latin typeface="Cambria Math"/>
                <a:cs typeface="Cambria Math"/>
              </a:rPr>
              <a:t>𝐥𝐠</a:t>
            </a:r>
            <a:r>
              <a:rPr sz="1600" spc="-9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619629"/>
            <a:ext cx="1575435" cy="245110"/>
            <a:chOff x="4579746" y="2619629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49220"/>
              <a:ext cx="251205" cy="1878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619629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51078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8546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9008" y="2895092"/>
            <a:ext cx="1287780" cy="591820"/>
            <a:chOff x="4509008" y="2895092"/>
            <a:chExt cx="1287780" cy="591820"/>
          </a:xfrm>
        </p:grpSpPr>
        <p:sp>
          <p:nvSpPr>
            <p:cNvPr id="28" name="object 28"/>
            <p:cNvSpPr/>
            <p:nvPr/>
          </p:nvSpPr>
          <p:spPr>
            <a:xfrm>
              <a:off x="4707128" y="2895092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95092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9008" y="332181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7856" y="3321812"/>
              <a:ext cx="222504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36926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9454" y="3195320"/>
            <a:ext cx="1038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77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1" name="object 41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83741" y="1585722"/>
            <a:ext cx="2263775" cy="3392170"/>
            <a:chOff x="983741" y="1585722"/>
            <a:chExt cx="2263775" cy="3392170"/>
          </a:xfrm>
        </p:grpSpPr>
        <p:sp>
          <p:nvSpPr>
            <p:cNvPr id="45" name="object 45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7973" y="4706289"/>
              <a:ext cx="330835" cy="236220"/>
            </a:xfrm>
            <a:custGeom>
              <a:avLst/>
              <a:gdLst/>
              <a:ahLst/>
              <a:cxnLst/>
              <a:rect l="l" t="t" r="r" b="b"/>
              <a:pathLst>
                <a:path w="330834" h="236220">
                  <a:moveTo>
                    <a:pt x="255460" y="0"/>
                  </a:moveTo>
                  <a:lnTo>
                    <a:pt x="252158" y="9575"/>
                  </a:lnTo>
                  <a:lnTo>
                    <a:pt x="265779" y="15495"/>
                  </a:lnTo>
                  <a:lnTo>
                    <a:pt x="277494" y="23691"/>
                  </a:lnTo>
                  <a:lnTo>
                    <a:pt x="301305" y="61689"/>
                  </a:lnTo>
                  <a:lnTo>
                    <a:pt x="309181" y="116687"/>
                  </a:lnTo>
                  <a:lnTo>
                    <a:pt x="308302" y="137485"/>
                  </a:lnTo>
                  <a:lnTo>
                    <a:pt x="295211" y="188391"/>
                  </a:lnTo>
                  <a:lnTo>
                    <a:pt x="265868" y="220226"/>
                  </a:lnTo>
                  <a:lnTo>
                    <a:pt x="252412" y="226174"/>
                  </a:lnTo>
                  <a:lnTo>
                    <a:pt x="255460" y="235750"/>
                  </a:lnTo>
                  <a:lnTo>
                    <a:pt x="300501" y="208984"/>
                  </a:lnTo>
                  <a:lnTo>
                    <a:pt x="325786" y="159585"/>
                  </a:lnTo>
                  <a:lnTo>
                    <a:pt x="330644" y="117932"/>
                  </a:lnTo>
                  <a:lnTo>
                    <a:pt x="329444" y="96575"/>
                  </a:lnTo>
                  <a:lnTo>
                    <a:pt x="329430" y="96320"/>
                  </a:lnTo>
                  <a:lnTo>
                    <a:pt x="319714" y="58015"/>
                  </a:lnTo>
                  <a:lnTo>
                    <a:pt x="287527" y="15114"/>
                  </a:lnTo>
                  <a:lnTo>
                    <a:pt x="272530" y="6169"/>
                  </a:lnTo>
                  <a:lnTo>
                    <a:pt x="255460" y="0"/>
                  </a:lnTo>
                  <a:close/>
                </a:path>
                <a:path w="330834" h="236220">
                  <a:moveTo>
                    <a:pt x="75183" y="0"/>
                  </a:moveTo>
                  <a:lnTo>
                    <a:pt x="30221" y="26833"/>
                  </a:lnTo>
                  <a:lnTo>
                    <a:pt x="4859" y="76347"/>
                  </a:lnTo>
                  <a:lnTo>
                    <a:pt x="69" y="116687"/>
                  </a:lnTo>
                  <a:lnTo>
                    <a:pt x="0" y="117932"/>
                  </a:lnTo>
                  <a:lnTo>
                    <a:pt x="4848" y="159585"/>
                  </a:lnTo>
                  <a:lnTo>
                    <a:pt x="30146" y="208984"/>
                  </a:lnTo>
                  <a:lnTo>
                    <a:pt x="75183" y="235750"/>
                  </a:lnTo>
                  <a:lnTo>
                    <a:pt x="78168" y="226174"/>
                  </a:lnTo>
                  <a:lnTo>
                    <a:pt x="64735" y="220226"/>
                  </a:lnTo>
                  <a:lnTo>
                    <a:pt x="53144" y="211945"/>
                  </a:lnTo>
                  <a:lnTo>
                    <a:pt x="29366" y="173337"/>
                  </a:lnTo>
                  <a:lnTo>
                    <a:pt x="21553" y="117932"/>
                  </a:lnTo>
                  <a:lnTo>
                    <a:pt x="21501" y="116687"/>
                  </a:lnTo>
                  <a:lnTo>
                    <a:pt x="22375" y="96575"/>
                  </a:lnTo>
                  <a:lnTo>
                    <a:pt x="35483" y="46913"/>
                  </a:lnTo>
                  <a:lnTo>
                    <a:pt x="64944" y="15495"/>
                  </a:lnTo>
                  <a:lnTo>
                    <a:pt x="78536" y="957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917578" y="4670107"/>
              <a:ext cx="1330325" cy="307975"/>
            </a:xfrm>
            <a:custGeom>
              <a:avLst/>
              <a:gdLst/>
              <a:ahLst/>
              <a:cxnLst/>
              <a:rect l="l" t="t" r="r" b="b"/>
              <a:pathLst>
                <a:path w="1330325" h="307975">
                  <a:moveTo>
                    <a:pt x="1249039" y="0"/>
                  </a:moveTo>
                  <a:lnTo>
                    <a:pt x="1245991" y="10185"/>
                  </a:lnTo>
                  <a:lnTo>
                    <a:pt x="1260115" y="17512"/>
                  </a:lnTo>
                  <a:lnTo>
                    <a:pt x="1272407" y="28178"/>
                  </a:lnTo>
                  <a:lnTo>
                    <a:pt x="1298325" y="79679"/>
                  </a:lnTo>
                  <a:lnTo>
                    <a:pt x="1305996" y="126842"/>
                  </a:lnTo>
                  <a:lnTo>
                    <a:pt x="1306951" y="153847"/>
                  </a:lnTo>
                  <a:lnTo>
                    <a:pt x="1305996" y="180796"/>
                  </a:lnTo>
                  <a:lnTo>
                    <a:pt x="1298325" y="227860"/>
                  </a:lnTo>
                  <a:lnTo>
                    <a:pt x="1282888" y="265298"/>
                  </a:lnTo>
                  <a:lnTo>
                    <a:pt x="1245991" y="297256"/>
                  </a:lnTo>
                  <a:lnTo>
                    <a:pt x="1249039" y="307454"/>
                  </a:lnTo>
                  <a:lnTo>
                    <a:pt x="1283424" y="289150"/>
                  </a:lnTo>
                  <a:lnTo>
                    <a:pt x="1308856" y="254634"/>
                  </a:lnTo>
                  <a:lnTo>
                    <a:pt x="1324572" y="208092"/>
                  </a:lnTo>
                  <a:lnTo>
                    <a:pt x="1329805" y="153847"/>
                  </a:lnTo>
                  <a:lnTo>
                    <a:pt x="1328561" y="126842"/>
                  </a:lnTo>
                  <a:lnTo>
                    <a:pt x="1318023" y="75107"/>
                  </a:lnTo>
                  <a:lnTo>
                    <a:pt x="1297259" y="33530"/>
                  </a:lnTo>
                  <a:lnTo>
                    <a:pt x="1267350" y="7122"/>
                  </a:lnTo>
                  <a:lnTo>
                    <a:pt x="1249039" y="0"/>
                  </a:lnTo>
                  <a:close/>
                </a:path>
                <a:path w="1330325" h="307975">
                  <a:moveTo>
                    <a:pt x="80766" y="0"/>
                  </a:moveTo>
                  <a:lnTo>
                    <a:pt x="46380" y="18299"/>
                  </a:lnTo>
                  <a:lnTo>
                    <a:pt x="20949" y="52819"/>
                  </a:lnTo>
                  <a:lnTo>
                    <a:pt x="5232" y="99355"/>
                  </a:lnTo>
                  <a:lnTo>
                    <a:pt x="0" y="153847"/>
                  </a:lnTo>
                  <a:lnTo>
                    <a:pt x="1253" y="180796"/>
                  </a:lnTo>
                  <a:lnTo>
                    <a:pt x="1303" y="181886"/>
                  </a:lnTo>
                  <a:lnTo>
                    <a:pt x="11781" y="232341"/>
                  </a:lnTo>
                  <a:lnTo>
                    <a:pt x="32545" y="273917"/>
                  </a:lnTo>
                  <a:lnTo>
                    <a:pt x="62454" y="300329"/>
                  </a:lnTo>
                  <a:lnTo>
                    <a:pt x="80766" y="307454"/>
                  </a:lnTo>
                  <a:lnTo>
                    <a:pt x="83814" y="297256"/>
                  </a:lnTo>
                  <a:lnTo>
                    <a:pt x="69689" y="289939"/>
                  </a:lnTo>
                  <a:lnTo>
                    <a:pt x="57398" y="279285"/>
                  </a:lnTo>
                  <a:lnTo>
                    <a:pt x="31480" y="227860"/>
                  </a:lnTo>
                  <a:lnTo>
                    <a:pt x="23935" y="181886"/>
                  </a:lnTo>
                  <a:lnTo>
                    <a:pt x="22854" y="153847"/>
                  </a:lnTo>
                  <a:lnTo>
                    <a:pt x="23808" y="126842"/>
                  </a:lnTo>
                  <a:lnTo>
                    <a:pt x="31480" y="79679"/>
                  </a:lnTo>
                  <a:lnTo>
                    <a:pt x="46916" y="42182"/>
                  </a:lnTo>
                  <a:lnTo>
                    <a:pt x="83814" y="10185"/>
                  </a:lnTo>
                  <a:lnTo>
                    <a:pt x="80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39114" y="4045879"/>
            <a:ext cx="6776720" cy="91566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𝟐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05"/>
              </a:spcBef>
              <a:tabLst>
                <a:tab pos="6426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𝛉</a:t>
            </a:r>
            <a:r>
              <a:rPr sz="2000" spc="4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2" baseline="20833" dirty="0">
                <a:latin typeface="Cambria Math"/>
                <a:cs typeface="Cambria Math"/>
              </a:rPr>
              <a:t> </a:t>
            </a:r>
            <a:r>
              <a:rPr sz="2175" baseline="28735" dirty="0">
                <a:latin typeface="Cambria Math"/>
                <a:cs typeface="Cambria Math"/>
              </a:rPr>
              <a:t>𝐚</a:t>
            </a:r>
            <a:r>
              <a:rPr sz="2175" spc="150" baseline="287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𝐥𝐠</a:t>
            </a:r>
            <a:r>
              <a:rPr sz="2000" spc="-114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𝐧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310130"/>
            <a:chOff x="3784282" y="1277302"/>
            <a:chExt cx="5230495" cy="231013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</a:t>
            </a:r>
            <a:r>
              <a:rPr sz="1400" b="1" i="1" dirty="0">
                <a:solidFill>
                  <a:srgbClr val="F54297"/>
                </a:solidFill>
                <a:latin typeface="Georgia"/>
                <a:cs typeface="Georgia"/>
              </a:rPr>
              <a:t>If</a:t>
            </a:r>
            <a:r>
              <a:rPr sz="1400" b="1" i="1" spc="114" dirty="0">
                <a:solidFill>
                  <a:srgbClr val="F54297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𝐟</a:t>
            </a:r>
            <a:r>
              <a:rPr sz="1600" spc="3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5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𝐭𝐡𝐞𝐧</a:t>
            </a:r>
            <a:r>
              <a:rPr sz="1600" spc="-3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27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	=</a:t>
            </a:r>
            <a:r>
              <a:rPr sz="1600" spc="10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1600" spc="36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20467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87" baseline="20467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1725" spc="120" baseline="2898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10" dirty="0">
                <a:solidFill>
                  <a:srgbClr val="F54297"/>
                </a:solidFill>
                <a:latin typeface="Cambria Math"/>
                <a:cs typeface="Cambria Math"/>
              </a:rPr>
              <a:t>𝐥𝐠</a:t>
            </a:r>
            <a:r>
              <a:rPr sz="1600" spc="-9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619629"/>
            <a:ext cx="1575435" cy="245110"/>
            <a:chOff x="4579746" y="2619629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49220"/>
              <a:ext cx="251205" cy="1878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619629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51078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8546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9008" y="2895092"/>
            <a:ext cx="1287780" cy="591820"/>
            <a:chOff x="4509008" y="2895092"/>
            <a:chExt cx="1287780" cy="591820"/>
          </a:xfrm>
        </p:grpSpPr>
        <p:sp>
          <p:nvSpPr>
            <p:cNvPr id="28" name="object 28"/>
            <p:cNvSpPr/>
            <p:nvPr/>
          </p:nvSpPr>
          <p:spPr>
            <a:xfrm>
              <a:off x="4707128" y="2895092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95092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9008" y="332181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7856" y="3321812"/>
              <a:ext cx="222504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36926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9454" y="3195320"/>
            <a:ext cx="1038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77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1" name="object 41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582417" y="4712131"/>
            <a:ext cx="102235" cy="93345"/>
          </a:xfrm>
          <a:custGeom>
            <a:avLst/>
            <a:gdLst/>
            <a:ahLst/>
            <a:cxnLst/>
            <a:rect l="l" t="t" r="r" b="b"/>
            <a:pathLst>
              <a:path w="102235" h="93345">
                <a:moveTo>
                  <a:pt x="102107" y="0"/>
                </a:moveTo>
                <a:lnTo>
                  <a:pt x="0" y="0"/>
                </a:lnTo>
                <a:lnTo>
                  <a:pt x="0" y="92964"/>
                </a:lnTo>
                <a:lnTo>
                  <a:pt x="102107" y="92964"/>
                </a:lnTo>
                <a:lnTo>
                  <a:pt x="102107" y="0"/>
                </a:lnTo>
                <a:close/>
              </a:path>
            </a:pathLst>
          </a:custGeom>
          <a:solidFill>
            <a:srgbClr val="FF9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5" name="object 45"/>
          <p:cNvGrpSpPr/>
          <p:nvPr/>
        </p:nvGrpSpPr>
        <p:grpSpPr>
          <a:xfrm>
            <a:off x="983741" y="1585722"/>
            <a:ext cx="2263775" cy="3392170"/>
            <a:chOff x="983741" y="1585722"/>
            <a:chExt cx="2263775" cy="3392170"/>
          </a:xfrm>
        </p:grpSpPr>
        <p:sp>
          <p:nvSpPr>
            <p:cNvPr id="46" name="object 46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009394" y="4672507"/>
              <a:ext cx="525780" cy="224154"/>
            </a:xfrm>
            <a:custGeom>
              <a:avLst/>
              <a:gdLst/>
              <a:ahLst/>
              <a:cxnLst/>
              <a:rect l="l" t="t" r="r" b="b"/>
              <a:pathLst>
                <a:path w="525780" h="224154">
                  <a:moveTo>
                    <a:pt x="156959" y="99060"/>
                  </a:moveTo>
                  <a:lnTo>
                    <a:pt x="0" y="99060"/>
                  </a:lnTo>
                  <a:lnTo>
                    <a:pt x="0" y="224028"/>
                  </a:lnTo>
                  <a:lnTo>
                    <a:pt x="156959" y="224028"/>
                  </a:lnTo>
                  <a:lnTo>
                    <a:pt x="156959" y="99060"/>
                  </a:lnTo>
                  <a:close/>
                </a:path>
                <a:path w="525780" h="224154">
                  <a:moveTo>
                    <a:pt x="425196" y="0"/>
                  </a:moveTo>
                  <a:lnTo>
                    <a:pt x="156972" y="0"/>
                  </a:lnTo>
                  <a:lnTo>
                    <a:pt x="156972" y="172212"/>
                  </a:lnTo>
                  <a:lnTo>
                    <a:pt x="425196" y="172212"/>
                  </a:lnTo>
                  <a:lnTo>
                    <a:pt x="425196" y="0"/>
                  </a:lnTo>
                  <a:close/>
                </a:path>
                <a:path w="525780" h="224154">
                  <a:moveTo>
                    <a:pt x="525780" y="60960"/>
                  </a:moveTo>
                  <a:lnTo>
                    <a:pt x="432816" y="60960"/>
                  </a:lnTo>
                  <a:lnTo>
                    <a:pt x="432816" y="170688"/>
                  </a:lnTo>
                  <a:lnTo>
                    <a:pt x="525780" y="170688"/>
                  </a:lnTo>
                  <a:lnTo>
                    <a:pt x="525780" y="60960"/>
                  </a:lnTo>
                  <a:close/>
                </a:path>
              </a:pathLst>
            </a:custGeom>
            <a:solidFill>
              <a:srgbClr val="FF9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7973" y="4706289"/>
              <a:ext cx="330835" cy="236220"/>
            </a:xfrm>
            <a:custGeom>
              <a:avLst/>
              <a:gdLst/>
              <a:ahLst/>
              <a:cxnLst/>
              <a:rect l="l" t="t" r="r" b="b"/>
              <a:pathLst>
                <a:path w="330834" h="236220">
                  <a:moveTo>
                    <a:pt x="255460" y="0"/>
                  </a:moveTo>
                  <a:lnTo>
                    <a:pt x="252158" y="9575"/>
                  </a:lnTo>
                  <a:lnTo>
                    <a:pt x="265779" y="15495"/>
                  </a:lnTo>
                  <a:lnTo>
                    <a:pt x="277494" y="23691"/>
                  </a:lnTo>
                  <a:lnTo>
                    <a:pt x="301305" y="61689"/>
                  </a:lnTo>
                  <a:lnTo>
                    <a:pt x="309181" y="116687"/>
                  </a:lnTo>
                  <a:lnTo>
                    <a:pt x="308302" y="137485"/>
                  </a:lnTo>
                  <a:lnTo>
                    <a:pt x="295211" y="188391"/>
                  </a:lnTo>
                  <a:lnTo>
                    <a:pt x="265868" y="220226"/>
                  </a:lnTo>
                  <a:lnTo>
                    <a:pt x="252412" y="226174"/>
                  </a:lnTo>
                  <a:lnTo>
                    <a:pt x="255460" y="235750"/>
                  </a:lnTo>
                  <a:lnTo>
                    <a:pt x="300501" y="208984"/>
                  </a:lnTo>
                  <a:lnTo>
                    <a:pt x="325786" y="159585"/>
                  </a:lnTo>
                  <a:lnTo>
                    <a:pt x="330644" y="117932"/>
                  </a:lnTo>
                  <a:lnTo>
                    <a:pt x="329444" y="96575"/>
                  </a:lnTo>
                  <a:lnTo>
                    <a:pt x="329430" y="96320"/>
                  </a:lnTo>
                  <a:lnTo>
                    <a:pt x="319714" y="58015"/>
                  </a:lnTo>
                  <a:lnTo>
                    <a:pt x="287527" y="15114"/>
                  </a:lnTo>
                  <a:lnTo>
                    <a:pt x="272530" y="6169"/>
                  </a:lnTo>
                  <a:lnTo>
                    <a:pt x="255460" y="0"/>
                  </a:lnTo>
                  <a:close/>
                </a:path>
                <a:path w="330834" h="236220">
                  <a:moveTo>
                    <a:pt x="75183" y="0"/>
                  </a:moveTo>
                  <a:lnTo>
                    <a:pt x="30221" y="26833"/>
                  </a:lnTo>
                  <a:lnTo>
                    <a:pt x="4859" y="76347"/>
                  </a:lnTo>
                  <a:lnTo>
                    <a:pt x="69" y="116687"/>
                  </a:lnTo>
                  <a:lnTo>
                    <a:pt x="0" y="117932"/>
                  </a:lnTo>
                  <a:lnTo>
                    <a:pt x="4848" y="159585"/>
                  </a:lnTo>
                  <a:lnTo>
                    <a:pt x="30146" y="208984"/>
                  </a:lnTo>
                  <a:lnTo>
                    <a:pt x="75183" y="235750"/>
                  </a:lnTo>
                  <a:lnTo>
                    <a:pt x="78168" y="226174"/>
                  </a:lnTo>
                  <a:lnTo>
                    <a:pt x="64735" y="220226"/>
                  </a:lnTo>
                  <a:lnTo>
                    <a:pt x="53144" y="211945"/>
                  </a:lnTo>
                  <a:lnTo>
                    <a:pt x="29366" y="173337"/>
                  </a:lnTo>
                  <a:lnTo>
                    <a:pt x="21553" y="117932"/>
                  </a:lnTo>
                  <a:lnTo>
                    <a:pt x="21501" y="116687"/>
                  </a:lnTo>
                  <a:lnTo>
                    <a:pt x="22375" y="96575"/>
                  </a:lnTo>
                  <a:lnTo>
                    <a:pt x="35483" y="46913"/>
                  </a:lnTo>
                  <a:lnTo>
                    <a:pt x="64944" y="15495"/>
                  </a:lnTo>
                  <a:lnTo>
                    <a:pt x="78536" y="957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917578" y="4670107"/>
              <a:ext cx="1330325" cy="307975"/>
            </a:xfrm>
            <a:custGeom>
              <a:avLst/>
              <a:gdLst/>
              <a:ahLst/>
              <a:cxnLst/>
              <a:rect l="l" t="t" r="r" b="b"/>
              <a:pathLst>
                <a:path w="1330325" h="307975">
                  <a:moveTo>
                    <a:pt x="1249039" y="0"/>
                  </a:moveTo>
                  <a:lnTo>
                    <a:pt x="1245991" y="10185"/>
                  </a:lnTo>
                  <a:lnTo>
                    <a:pt x="1260115" y="17512"/>
                  </a:lnTo>
                  <a:lnTo>
                    <a:pt x="1272407" y="28178"/>
                  </a:lnTo>
                  <a:lnTo>
                    <a:pt x="1298325" y="79679"/>
                  </a:lnTo>
                  <a:lnTo>
                    <a:pt x="1305996" y="126842"/>
                  </a:lnTo>
                  <a:lnTo>
                    <a:pt x="1306951" y="153847"/>
                  </a:lnTo>
                  <a:lnTo>
                    <a:pt x="1305996" y="180796"/>
                  </a:lnTo>
                  <a:lnTo>
                    <a:pt x="1298325" y="227860"/>
                  </a:lnTo>
                  <a:lnTo>
                    <a:pt x="1282888" y="265298"/>
                  </a:lnTo>
                  <a:lnTo>
                    <a:pt x="1245991" y="297256"/>
                  </a:lnTo>
                  <a:lnTo>
                    <a:pt x="1249039" y="307454"/>
                  </a:lnTo>
                  <a:lnTo>
                    <a:pt x="1283424" y="289150"/>
                  </a:lnTo>
                  <a:lnTo>
                    <a:pt x="1308856" y="254634"/>
                  </a:lnTo>
                  <a:lnTo>
                    <a:pt x="1324572" y="208092"/>
                  </a:lnTo>
                  <a:lnTo>
                    <a:pt x="1329805" y="153847"/>
                  </a:lnTo>
                  <a:lnTo>
                    <a:pt x="1328561" y="126842"/>
                  </a:lnTo>
                  <a:lnTo>
                    <a:pt x="1318023" y="75107"/>
                  </a:lnTo>
                  <a:lnTo>
                    <a:pt x="1297259" y="33530"/>
                  </a:lnTo>
                  <a:lnTo>
                    <a:pt x="1267350" y="7122"/>
                  </a:lnTo>
                  <a:lnTo>
                    <a:pt x="1249039" y="0"/>
                  </a:lnTo>
                  <a:close/>
                </a:path>
                <a:path w="1330325" h="307975">
                  <a:moveTo>
                    <a:pt x="80766" y="0"/>
                  </a:moveTo>
                  <a:lnTo>
                    <a:pt x="46380" y="18299"/>
                  </a:lnTo>
                  <a:lnTo>
                    <a:pt x="20949" y="52819"/>
                  </a:lnTo>
                  <a:lnTo>
                    <a:pt x="5232" y="99355"/>
                  </a:lnTo>
                  <a:lnTo>
                    <a:pt x="0" y="153847"/>
                  </a:lnTo>
                  <a:lnTo>
                    <a:pt x="1253" y="180796"/>
                  </a:lnTo>
                  <a:lnTo>
                    <a:pt x="1303" y="181886"/>
                  </a:lnTo>
                  <a:lnTo>
                    <a:pt x="11781" y="232341"/>
                  </a:lnTo>
                  <a:lnTo>
                    <a:pt x="32545" y="273917"/>
                  </a:lnTo>
                  <a:lnTo>
                    <a:pt x="62454" y="300329"/>
                  </a:lnTo>
                  <a:lnTo>
                    <a:pt x="80766" y="307454"/>
                  </a:lnTo>
                  <a:lnTo>
                    <a:pt x="83814" y="297256"/>
                  </a:lnTo>
                  <a:lnTo>
                    <a:pt x="69689" y="289939"/>
                  </a:lnTo>
                  <a:lnTo>
                    <a:pt x="57398" y="279285"/>
                  </a:lnTo>
                  <a:lnTo>
                    <a:pt x="31480" y="227860"/>
                  </a:lnTo>
                  <a:lnTo>
                    <a:pt x="23935" y="181886"/>
                  </a:lnTo>
                  <a:lnTo>
                    <a:pt x="22854" y="153847"/>
                  </a:lnTo>
                  <a:lnTo>
                    <a:pt x="23808" y="126842"/>
                  </a:lnTo>
                  <a:lnTo>
                    <a:pt x="31480" y="79679"/>
                  </a:lnTo>
                  <a:lnTo>
                    <a:pt x="46916" y="42182"/>
                  </a:lnTo>
                  <a:lnTo>
                    <a:pt x="83814" y="10185"/>
                  </a:lnTo>
                  <a:lnTo>
                    <a:pt x="80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26414" y="4045879"/>
            <a:ext cx="6776720" cy="91566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𝟐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105"/>
              </a:spcBef>
              <a:tabLst>
                <a:tab pos="6553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𝛉</a:t>
            </a:r>
            <a:r>
              <a:rPr sz="2000" spc="4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2" baseline="20833" dirty="0">
                <a:latin typeface="Cambria Math"/>
                <a:cs typeface="Cambria Math"/>
              </a:rPr>
              <a:t> </a:t>
            </a:r>
            <a:r>
              <a:rPr sz="2175" baseline="28735" dirty="0">
                <a:latin typeface="Cambria Math"/>
                <a:cs typeface="Cambria Math"/>
              </a:rPr>
              <a:t>𝐚</a:t>
            </a:r>
            <a:r>
              <a:rPr sz="2175" spc="150" baseline="287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𝐥𝐠</a:t>
            </a:r>
            <a:r>
              <a:rPr sz="2000" spc="-114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𝐧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310130"/>
            <a:chOff x="3784282" y="1277302"/>
            <a:chExt cx="5230495" cy="231013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</a:t>
            </a:r>
            <a:r>
              <a:rPr sz="1400" b="1" i="1" dirty="0">
                <a:solidFill>
                  <a:srgbClr val="F54297"/>
                </a:solidFill>
                <a:latin typeface="Georgia"/>
                <a:cs typeface="Georgia"/>
              </a:rPr>
              <a:t>If</a:t>
            </a:r>
            <a:r>
              <a:rPr sz="1400" b="1" i="1" spc="114" dirty="0">
                <a:solidFill>
                  <a:srgbClr val="F54297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𝐟</a:t>
            </a:r>
            <a:r>
              <a:rPr sz="1600" spc="3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5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𝐭𝐡𝐞𝐧</a:t>
            </a:r>
            <a:r>
              <a:rPr sz="1600" spc="-3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27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	=</a:t>
            </a:r>
            <a:r>
              <a:rPr sz="1600" spc="10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1600" spc="36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20467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87" baseline="20467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1725" spc="120" baseline="2898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10" dirty="0">
                <a:solidFill>
                  <a:srgbClr val="F54297"/>
                </a:solidFill>
                <a:latin typeface="Cambria Math"/>
                <a:cs typeface="Cambria Math"/>
              </a:rPr>
              <a:t>𝐥𝐠</a:t>
            </a:r>
            <a:r>
              <a:rPr sz="1600" spc="-9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619629"/>
            <a:ext cx="1575435" cy="245110"/>
            <a:chOff x="4579746" y="2619629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49220"/>
              <a:ext cx="251205" cy="1878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619629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51078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8546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9008" y="2895092"/>
            <a:ext cx="1287780" cy="591820"/>
            <a:chOff x="4509008" y="2895092"/>
            <a:chExt cx="1287780" cy="591820"/>
          </a:xfrm>
        </p:grpSpPr>
        <p:sp>
          <p:nvSpPr>
            <p:cNvPr id="28" name="object 28"/>
            <p:cNvSpPr/>
            <p:nvPr/>
          </p:nvSpPr>
          <p:spPr>
            <a:xfrm>
              <a:off x="4707128" y="2895092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95092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9008" y="332181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7856" y="3321812"/>
              <a:ext cx="222504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36926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9454" y="3195320"/>
            <a:ext cx="1038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77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1" name="object 41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00250" y="4692319"/>
            <a:ext cx="152400" cy="170815"/>
          </a:xfrm>
          <a:custGeom>
            <a:avLst/>
            <a:gdLst/>
            <a:ahLst/>
            <a:cxnLst/>
            <a:rect l="l" t="t" r="r" b="b"/>
            <a:pathLst>
              <a:path w="152400" h="170814">
                <a:moveTo>
                  <a:pt x="152400" y="0"/>
                </a:moveTo>
                <a:lnTo>
                  <a:pt x="0" y="0"/>
                </a:lnTo>
                <a:lnTo>
                  <a:pt x="0" y="170688"/>
                </a:lnTo>
                <a:lnTo>
                  <a:pt x="152400" y="170688"/>
                </a:lnTo>
                <a:lnTo>
                  <a:pt x="152400" y="0"/>
                </a:lnTo>
                <a:close/>
              </a:path>
            </a:pathLst>
          </a:custGeom>
          <a:solidFill>
            <a:srgbClr val="FF9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5" name="object 45"/>
          <p:cNvGrpSpPr/>
          <p:nvPr/>
        </p:nvGrpSpPr>
        <p:grpSpPr>
          <a:xfrm>
            <a:off x="983741" y="1585722"/>
            <a:ext cx="1995170" cy="3322954"/>
            <a:chOff x="983741" y="1585722"/>
            <a:chExt cx="1995170" cy="3322954"/>
          </a:xfrm>
        </p:grpSpPr>
        <p:sp>
          <p:nvSpPr>
            <p:cNvPr id="46" name="object 46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7973" y="4672761"/>
              <a:ext cx="330835" cy="236220"/>
            </a:xfrm>
            <a:custGeom>
              <a:avLst/>
              <a:gdLst/>
              <a:ahLst/>
              <a:cxnLst/>
              <a:rect l="l" t="t" r="r" b="b"/>
              <a:pathLst>
                <a:path w="330834" h="236220">
                  <a:moveTo>
                    <a:pt x="255460" y="0"/>
                  </a:moveTo>
                  <a:lnTo>
                    <a:pt x="252158" y="9575"/>
                  </a:lnTo>
                  <a:lnTo>
                    <a:pt x="265779" y="15495"/>
                  </a:lnTo>
                  <a:lnTo>
                    <a:pt x="277494" y="23691"/>
                  </a:lnTo>
                  <a:lnTo>
                    <a:pt x="301305" y="61689"/>
                  </a:lnTo>
                  <a:lnTo>
                    <a:pt x="309181" y="116687"/>
                  </a:lnTo>
                  <a:lnTo>
                    <a:pt x="308302" y="137485"/>
                  </a:lnTo>
                  <a:lnTo>
                    <a:pt x="295211" y="188391"/>
                  </a:lnTo>
                  <a:lnTo>
                    <a:pt x="265868" y="220226"/>
                  </a:lnTo>
                  <a:lnTo>
                    <a:pt x="252412" y="226174"/>
                  </a:lnTo>
                  <a:lnTo>
                    <a:pt x="255460" y="235750"/>
                  </a:lnTo>
                  <a:lnTo>
                    <a:pt x="300501" y="208984"/>
                  </a:lnTo>
                  <a:lnTo>
                    <a:pt x="325786" y="159585"/>
                  </a:lnTo>
                  <a:lnTo>
                    <a:pt x="330644" y="117932"/>
                  </a:lnTo>
                  <a:lnTo>
                    <a:pt x="329444" y="96575"/>
                  </a:lnTo>
                  <a:lnTo>
                    <a:pt x="329430" y="96320"/>
                  </a:lnTo>
                  <a:lnTo>
                    <a:pt x="319714" y="58015"/>
                  </a:lnTo>
                  <a:lnTo>
                    <a:pt x="287527" y="15114"/>
                  </a:lnTo>
                  <a:lnTo>
                    <a:pt x="272530" y="6169"/>
                  </a:lnTo>
                  <a:lnTo>
                    <a:pt x="255460" y="0"/>
                  </a:lnTo>
                  <a:close/>
                </a:path>
                <a:path w="330834" h="236220">
                  <a:moveTo>
                    <a:pt x="75183" y="0"/>
                  </a:moveTo>
                  <a:lnTo>
                    <a:pt x="30221" y="26833"/>
                  </a:lnTo>
                  <a:lnTo>
                    <a:pt x="4859" y="76347"/>
                  </a:lnTo>
                  <a:lnTo>
                    <a:pt x="69" y="116687"/>
                  </a:lnTo>
                  <a:lnTo>
                    <a:pt x="0" y="117932"/>
                  </a:lnTo>
                  <a:lnTo>
                    <a:pt x="4848" y="159585"/>
                  </a:lnTo>
                  <a:lnTo>
                    <a:pt x="30146" y="208984"/>
                  </a:lnTo>
                  <a:lnTo>
                    <a:pt x="75183" y="235750"/>
                  </a:lnTo>
                  <a:lnTo>
                    <a:pt x="78168" y="226174"/>
                  </a:lnTo>
                  <a:lnTo>
                    <a:pt x="64735" y="220226"/>
                  </a:lnTo>
                  <a:lnTo>
                    <a:pt x="53144" y="211945"/>
                  </a:lnTo>
                  <a:lnTo>
                    <a:pt x="29366" y="173337"/>
                  </a:lnTo>
                  <a:lnTo>
                    <a:pt x="21553" y="117932"/>
                  </a:lnTo>
                  <a:lnTo>
                    <a:pt x="21501" y="116687"/>
                  </a:lnTo>
                  <a:lnTo>
                    <a:pt x="22375" y="96575"/>
                  </a:lnTo>
                  <a:lnTo>
                    <a:pt x="35483" y="46913"/>
                  </a:lnTo>
                  <a:lnTo>
                    <a:pt x="64944" y="15495"/>
                  </a:lnTo>
                  <a:lnTo>
                    <a:pt x="78536" y="957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917572" y="4672761"/>
              <a:ext cx="779145" cy="236220"/>
            </a:xfrm>
            <a:custGeom>
              <a:avLst/>
              <a:gdLst/>
              <a:ahLst/>
              <a:cxnLst/>
              <a:rect l="l" t="t" r="r" b="b"/>
              <a:pathLst>
                <a:path w="779144" h="236220">
                  <a:moveTo>
                    <a:pt x="703452" y="0"/>
                  </a:moveTo>
                  <a:lnTo>
                    <a:pt x="700151" y="9575"/>
                  </a:lnTo>
                  <a:lnTo>
                    <a:pt x="713771" y="15495"/>
                  </a:lnTo>
                  <a:lnTo>
                    <a:pt x="725487" y="23691"/>
                  </a:lnTo>
                  <a:lnTo>
                    <a:pt x="749298" y="61689"/>
                  </a:lnTo>
                  <a:lnTo>
                    <a:pt x="756258" y="96320"/>
                  </a:lnTo>
                  <a:lnTo>
                    <a:pt x="756294" y="96575"/>
                  </a:lnTo>
                  <a:lnTo>
                    <a:pt x="757174" y="116687"/>
                  </a:lnTo>
                  <a:lnTo>
                    <a:pt x="756294" y="137485"/>
                  </a:lnTo>
                  <a:lnTo>
                    <a:pt x="753665" y="156368"/>
                  </a:lnTo>
                  <a:lnTo>
                    <a:pt x="735248" y="201333"/>
                  </a:lnTo>
                  <a:lnTo>
                    <a:pt x="700404" y="226174"/>
                  </a:lnTo>
                  <a:lnTo>
                    <a:pt x="703452" y="235750"/>
                  </a:lnTo>
                  <a:lnTo>
                    <a:pt x="748494" y="208984"/>
                  </a:lnTo>
                  <a:lnTo>
                    <a:pt x="773779" y="159585"/>
                  </a:lnTo>
                  <a:lnTo>
                    <a:pt x="778637" y="117932"/>
                  </a:lnTo>
                  <a:lnTo>
                    <a:pt x="777436" y="96575"/>
                  </a:lnTo>
                  <a:lnTo>
                    <a:pt x="767707" y="58015"/>
                  </a:lnTo>
                  <a:lnTo>
                    <a:pt x="735520" y="15114"/>
                  </a:lnTo>
                  <a:lnTo>
                    <a:pt x="720522" y="6169"/>
                  </a:lnTo>
                  <a:lnTo>
                    <a:pt x="703452" y="0"/>
                  </a:lnTo>
                  <a:close/>
                </a:path>
                <a:path w="779144" h="236220">
                  <a:moveTo>
                    <a:pt x="75183" y="0"/>
                  </a:moveTo>
                  <a:lnTo>
                    <a:pt x="30196" y="26833"/>
                  </a:lnTo>
                  <a:lnTo>
                    <a:pt x="4857" y="76347"/>
                  </a:lnTo>
                  <a:lnTo>
                    <a:pt x="69" y="116687"/>
                  </a:lnTo>
                  <a:lnTo>
                    <a:pt x="0" y="117932"/>
                  </a:lnTo>
                  <a:lnTo>
                    <a:pt x="1078" y="137485"/>
                  </a:lnTo>
                  <a:lnTo>
                    <a:pt x="1194" y="139594"/>
                  </a:lnTo>
                  <a:lnTo>
                    <a:pt x="4794" y="159585"/>
                  </a:lnTo>
                  <a:lnTo>
                    <a:pt x="30071" y="208984"/>
                  </a:lnTo>
                  <a:lnTo>
                    <a:pt x="75183" y="235750"/>
                  </a:lnTo>
                  <a:lnTo>
                    <a:pt x="78104" y="226174"/>
                  </a:lnTo>
                  <a:lnTo>
                    <a:pt x="64650" y="220226"/>
                  </a:lnTo>
                  <a:lnTo>
                    <a:pt x="53054" y="211945"/>
                  </a:lnTo>
                  <a:lnTo>
                    <a:pt x="29285" y="173337"/>
                  </a:lnTo>
                  <a:lnTo>
                    <a:pt x="21514" y="117932"/>
                  </a:lnTo>
                  <a:lnTo>
                    <a:pt x="21462" y="116687"/>
                  </a:lnTo>
                  <a:lnTo>
                    <a:pt x="22324" y="96575"/>
                  </a:lnTo>
                  <a:lnTo>
                    <a:pt x="35432" y="46913"/>
                  </a:lnTo>
                  <a:lnTo>
                    <a:pt x="64865" y="15495"/>
                  </a:lnTo>
                  <a:lnTo>
                    <a:pt x="78485" y="957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4514" y="4079366"/>
            <a:ext cx="6725920" cy="84899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𝟐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  <a:tabLst>
                <a:tab pos="6172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𝛉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𝟏</a:t>
            </a:r>
            <a:r>
              <a:rPr sz="2000" spc="-1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𝐥𝐠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𝐧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D50C6C"/>
                </a:solidFill>
              </a:rPr>
              <a:t>Master</a:t>
            </a:r>
            <a:r>
              <a:rPr spc="170" dirty="0">
                <a:solidFill>
                  <a:srgbClr val="D50C6C"/>
                </a:solidFill>
              </a:rPr>
              <a:t> </a:t>
            </a:r>
            <a:r>
              <a:rPr spc="-10" dirty="0">
                <a:solidFill>
                  <a:srgbClr val="D50C6C"/>
                </a:solidFill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7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25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2)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310130"/>
            <a:chOff x="3784282" y="1277302"/>
            <a:chExt cx="5230495" cy="231013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281555"/>
            </a:xfrm>
            <a:custGeom>
              <a:avLst/>
              <a:gdLst/>
              <a:ahLst/>
              <a:cxnLst/>
              <a:rect l="l" t="t" r="r" b="b"/>
              <a:pathLst>
                <a:path w="5201920" h="2281554">
                  <a:moveTo>
                    <a:pt x="0" y="2281427"/>
                  </a:moveTo>
                  <a:lnTo>
                    <a:pt x="5201412" y="2281427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81427"/>
                  </a:lnTo>
                  <a:close/>
                </a:path>
              </a:pathLst>
            </a:custGeom>
            <a:ln w="28575">
              <a:solidFill>
                <a:srgbClr val="D50C6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</a:t>
            </a:r>
            <a:r>
              <a:rPr sz="1400" b="1" i="1" dirty="0">
                <a:solidFill>
                  <a:srgbClr val="F54297"/>
                </a:solidFill>
                <a:latin typeface="Georgia"/>
                <a:cs typeface="Georgia"/>
              </a:rPr>
              <a:t>If</a:t>
            </a:r>
            <a:r>
              <a:rPr sz="1400" b="1" i="1" spc="114" dirty="0">
                <a:solidFill>
                  <a:srgbClr val="F54297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𝐟</a:t>
            </a:r>
            <a:r>
              <a:rPr sz="1600" spc="32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=</a:t>
            </a:r>
            <a:r>
              <a:rPr sz="2400" spc="150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𝐭𝐡𝐞𝐧</a:t>
            </a:r>
            <a:r>
              <a:rPr sz="1600" spc="-30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𝐓</a:t>
            </a:r>
            <a:r>
              <a:rPr sz="1600" spc="27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	=</a:t>
            </a:r>
            <a:r>
              <a:rPr sz="1600" spc="10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𝛉</a:t>
            </a:r>
            <a:r>
              <a:rPr sz="1600" spc="36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20467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87" baseline="20467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725" baseline="28985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r>
              <a:rPr sz="1725" spc="120" baseline="2898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10" dirty="0">
                <a:solidFill>
                  <a:srgbClr val="F54297"/>
                </a:solidFill>
                <a:latin typeface="Cambria Math"/>
                <a:cs typeface="Cambria Math"/>
              </a:rPr>
              <a:t>𝐥𝐠</a:t>
            </a:r>
            <a:r>
              <a:rPr sz="1600" spc="-95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619629"/>
            <a:ext cx="1575435" cy="245110"/>
            <a:chOff x="4579746" y="2619629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49220"/>
              <a:ext cx="251205" cy="1878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619629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51078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8546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09008" y="2895092"/>
            <a:ext cx="1287780" cy="591820"/>
            <a:chOff x="4509008" y="2895092"/>
            <a:chExt cx="1287780" cy="591820"/>
          </a:xfrm>
        </p:grpSpPr>
        <p:sp>
          <p:nvSpPr>
            <p:cNvPr id="28" name="object 28"/>
            <p:cNvSpPr/>
            <p:nvPr/>
          </p:nvSpPr>
          <p:spPr>
            <a:xfrm>
              <a:off x="4707128" y="2895092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95092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9008" y="332181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7856" y="3321812"/>
              <a:ext cx="222504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36926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114" y="3702811"/>
            <a:ext cx="2382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𝒇𝒖𝒏𝒄𝒕𝒊𝒐𝒏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50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35273" y="3729024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is</a:t>
            </a:r>
            <a:r>
              <a:rPr sz="1800" b="1" i="1" spc="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equal</a:t>
            </a:r>
            <a:r>
              <a:rPr sz="1800" b="1" i="1" spc="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to</a:t>
            </a:r>
            <a:r>
              <a:rPr sz="1800" b="1" i="1" spc="60" dirty="0">
                <a:latin typeface="Georgia"/>
                <a:cs typeface="Georgia"/>
              </a:rPr>
              <a:t> </a:t>
            </a:r>
            <a:r>
              <a:rPr sz="1800" b="1" i="1" spc="-35" dirty="0">
                <a:latin typeface="Georgia"/>
                <a:cs typeface="Georgia"/>
              </a:rPr>
              <a:t>f(n)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ambria Math"/>
                <a:cs typeface="Cambria Math"/>
              </a:rPr>
              <a:t>𝟎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89454" y="3195320"/>
            <a:ext cx="1038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77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4339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1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9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3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3/2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2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93216" y="1374902"/>
            <a:ext cx="1609725" cy="212090"/>
            <a:chOff x="993216" y="1374902"/>
            <a:chExt cx="1609725" cy="212090"/>
          </a:xfrm>
        </p:grpSpPr>
        <p:sp>
          <p:nvSpPr>
            <p:cNvPr id="41" name="object 41"/>
            <p:cNvSpPr/>
            <p:nvPr/>
          </p:nvSpPr>
          <p:spPr>
            <a:xfrm>
              <a:off x="993216" y="1374902"/>
              <a:ext cx="291465" cy="212090"/>
            </a:xfrm>
            <a:custGeom>
              <a:avLst/>
              <a:gdLst/>
              <a:ahLst/>
              <a:cxnLst/>
              <a:rect l="l" t="t" r="r" b="b"/>
              <a:pathLst>
                <a:path w="291465" h="212090">
                  <a:moveTo>
                    <a:pt x="223380" y="0"/>
                  </a:moveTo>
                  <a:lnTo>
                    <a:pt x="220370" y="8636"/>
                  </a:lnTo>
                  <a:lnTo>
                    <a:pt x="232626" y="13946"/>
                  </a:lnTo>
                  <a:lnTo>
                    <a:pt x="243165" y="21304"/>
                  </a:lnTo>
                  <a:lnTo>
                    <a:pt x="264567" y="55429"/>
                  </a:lnTo>
                  <a:lnTo>
                    <a:pt x="270794" y="86536"/>
                  </a:lnTo>
                  <a:lnTo>
                    <a:pt x="270820" y="86723"/>
                  </a:lnTo>
                  <a:lnTo>
                    <a:pt x="268460" y="140509"/>
                  </a:lnTo>
                  <a:lnTo>
                    <a:pt x="251938" y="180911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33" y="187705"/>
                  </a:lnTo>
                  <a:lnTo>
                    <a:pt x="286564" y="143335"/>
                  </a:lnTo>
                  <a:lnTo>
                    <a:pt x="290880" y="105918"/>
                  </a:lnTo>
                  <a:lnTo>
                    <a:pt x="289797" y="86723"/>
                  </a:lnTo>
                  <a:lnTo>
                    <a:pt x="289786" y="86536"/>
                  </a:lnTo>
                  <a:lnTo>
                    <a:pt x="273443" y="37084"/>
                  </a:lnTo>
                  <a:lnTo>
                    <a:pt x="238732" y="5544"/>
                  </a:lnTo>
                  <a:lnTo>
                    <a:pt x="223380" y="0"/>
                  </a:lnTo>
                  <a:close/>
                </a:path>
                <a:path w="291465" h="212090">
                  <a:moveTo>
                    <a:pt x="67525" y="0"/>
                  </a:moveTo>
                  <a:lnTo>
                    <a:pt x="27142" y="24110"/>
                  </a:lnTo>
                  <a:lnTo>
                    <a:pt x="4364" y="68595"/>
                  </a:lnTo>
                  <a:lnTo>
                    <a:pt x="64" y="104775"/>
                  </a:lnTo>
                  <a:lnTo>
                    <a:pt x="0" y="105918"/>
                  </a:lnTo>
                  <a:lnTo>
                    <a:pt x="9794" y="159799"/>
                  </a:lnTo>
                  <a:lnTo>
                    <a:pt x="38644" y="198183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2" y="197865"/>
                  </a:lnTo>
                  <a:lnTo>
                    <a:pt x="47729" y="190436"/>
                  </a:lnTo>
                  <a:lnTo>
                    <a:pt x="26370" y="155763"/>
                  </a:lnTo>
                  <a:lnTo>
                    <a:pt x="19351" y="105918"/>
                  </a:lnTo>
                  <a:lnTo>
                    <a:pt x="19303" y="104775"/>
                  </a:lnTo>
                  <a:lnTo>
                    <a:pt x="20089" y="86723"/>
                  </a:lnTo>
                  <a:lnTo>
                    <a:pt x="31864" y="42163"/>
                  </a:lnTo>
                  <a:lnTo>
                    <a:pt x="58324" y="13946"/>
                  </a:lnTo>
                  <a:lnTo>
                    <a:pt x="70535" y="8636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043" y="1374902"/>
              <a:ext cx="734695" cy="212090"/>
            </a:xfrm>
            <a:custGeom>
              <a:avLst/>
              <a:gdLst/>
              <a:ahLst/>
              <a:cxnLst/>
              <a:rect l="l" t="t" r="r" b="b"/>
              <a:pathLst>
                <a:path w="734694" h="212090">
                  <a:moveTo>
                    <a:pt x="666750" y="0"/>
                  </a:moveTo>
                  <a:lnTo>
                    <a:pt x="663829" y="8636"/>
                  </a:lnTo>
                  <a:lnTo>
                    <a:pt x="676042" y="13946"/>
                  </a:lnTo>
                  <a:lnTo>
                    <a:pt x="686577" y="21304"/>
                  </a:lnTo>
                  <a:lnTo>
                    <a:pt x="707991" y="55429"/>
                  </a:lnTo>
                  <a:lnTo>
                    <a:pt x="715009" y="104775"/>
                  </a:lnTo>
                  <a:lnTo>
                    <a:pt x="714224" y="123517"/>
                  </a:lnTo>
                  <a:lnTo>
                    <a:pt x="702437" y="169290"/>
                  </a:lnTo>
                  <a:lnTo>
                    <a:pt x="676183" y="197865"/>
                  </a:lnTo>
                  <a:lnTo>
                    <a:pt x="664082" y="203200"/>
                  </a:lnTo>
                  <a:lnTo>
                    <a:pt x="666750" y="211709"/>
                  </a:lnTo>
                  <a:lnTo>
                    <a:pt x="707272" y="187705"/>
                  </a:lnTo>
                  <a:lnTo>
                    <a:pt x="729995" y="143335"/>
                  </a:lnTo>
                  <a:lnTo>
                    <a:pt x="734313" y="105918"/>
                  </a:lnTo>
                  <a:lnTo>
                    <a:pt x="733231" y="86723"/>
                  </a:lnTo>
                  <a:lnTo>
                    <a:pt x="733220" y="86536"/>
                  </a:lnTo>
                  <a:lnTo>
                    <a:pt x="716914" y="37084"/>
                  </a:lnTo>
                  <a:lnTo>
                    <a:pt x="682160" y="5544"/>
                  </a:lnTo>
                  <a:lnTo>
                    <a:pt x="666750" y="0"/>
                  </a:lnTo>
                  <a:close/>
                </a:path>
                <a:path w="734694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973" y="123517"/>
                  </a:lnTo>
                  <a:lnTo>
                    <a:pt x="17399" y="174751"/>
                  </a:lnTo>
                  <a:lnTo>
                    <a:pt x="52081" y="206184"/>
                  </a:lnTo>
                  <a:lnTo>
                    <a:pt x="67437" y="211709"/>
                  </a:lnTo>
                  <a:lnTo>
                    <a:pt x="70104" y="203200"/>
                  </a:lnTo>
                  <a:lnTo>
                    <a:pt x="58058" y="197865"/>
                  </a:lnTo>
                  <a:lnTo>
                    <a:pt x="47656" y="190436"/>
                  </a:lnTo>
                  <a:lnTo>
                    <a:pt x="26376" y="155763"/>
                  </a:lnTo>
                  <a:lnTo>
                    <a:pt x="19351" y="105918"/>
                  </a:lnTo>
                  <a:lnTo>
                    <a:pt x="19304" y="104775"/>
                  </a:lnTo>
                  <a:lnTo>
                    <a:pt x="26376" y="55429"/>
                  </a:lnTo>
                  <a:lnTo>
                    <a:pt x="47751" y="21304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11174" y="1304671"/>
            <a:ext cx="231902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893444" algn="l"/>
                <a:tab pos="1861185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𝑻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𝟐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𝟑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83741" y="1585722"/>
            <a:ext cx="1995170" cy="3322954"/>
            <a:chOff x="983741" y="1585722"/>
            <a:chExt cx="1995170" cy="3322954"/>
          </a:xfrm>
        </p:grpSpPr>
        <p:sp>
          <p:nvSpPr>
            <p:cNvPr id="45" name="object 45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7973" y="4672761"/>
              <a:ext cx="330835" cy="236220"/>
            </a:xfrm>
            <a:custGeom>
              <a:avLst/>
              <a:gdLst/>
              <a:ahLst/>
              <a:cxnLst/>
              <a:rect l="l" t="t" r="r" b="b"/>
              <a:pathLst>
                <a:path w="330834" h="236220">
                  <a:moveTo>
                    <a:pt x="255460" y="0"/>
                  </a:moveTo>
                  <a:lnTo>
                    <a:pt x="252158" y="9575"/>
                  </a:lnTo>
                  <a:lnTo>
                    <a:pt x="265779" y="15495"/>
                  </a:lnTo>
                  <a:lnTo>
                    <a:pt x="277494" y="23691"/>
                  </a:lnTo>
                  <a:lnTo>
                    <a:pt x="301305" y="61689"/>
                  </a:lnTo>
                  <a:lnTo>
                    <a:pt x="309181" y="116687"/>
                  </a:lnTo>
                  <a:lnTo>
                    <a:pt x="308302" y="137485"/>
                  </a:lnTo>
                  <a:lnTo>
                    <a:pt x="295211" y="188391"/>
                  </a:lnTo>
                  <a:lnTo>
                    <a:pt x="265868" y="220226"/>
                  </a:lnTo>
                  <a:lnTo>
                    <a:pt x="252412" y="226174"/>
                  </a:lnTo>
                  <a:lnTo>
                    <a:pt x="255460" y="235750"/>
                  </a:lnTo>
                  <a:lnTo>
                    <a:pt x="300501" y="208984"/>
                  </a:lnTo>
                  <a:lnTo>
                    <a:pt x="325786" y="159585"/>
                  </a:lnTo>
                  <a:lnTo>
                    <a:pt x="330644" y="117932"/>
                  </a:lnTo>
                  <a:lnTo>
                    <a:pt x="329444" y="96575"/>
                  </a:lnTo>
                  <a:lnTo>
                    <a:pt x="329430" y="96320"/>
                  </a:lnTo>
                  <a:lnTo>
                    <a:pt x="319714" y="58015"/>
                  </a:lnTo>
                  <a:lnTo>
                    <a:pt x="287527" y="15114"/>
                  </a:lnTo>
                  <a:lnTo>
                    <a:pt x="272530" y="6169"/>
                  </a:lnTo>
                  <a:lnTo>
                    <a:pt x="255460" y="0"/>
                  </a:lnTo>
                  <a:close/>
                </a:path>
                <a:path w="330834" h="236220">
                  <a:moveTo>
                    <a:pt x="75183" y="0"/>
                  </a:moveTo>
                  <a:lnTo>
                    <a:pt x="30221" y="26833"/>
                  </a:lnTo>
                  <a:lnTo>
                    <a:pt x="4859" y="76347"/>
                  </a:lnTo>
                  <a:lnTo>
                    <a:pt x="69" y="116687"/>
                  </a:lnTo>
                  <a:lnTo>
                    <a:pt x="0" y="117932"/>
                  </a:lnTo>
                  <a:lnTo>
                    <a:pt x="4848" y="159585"/>
                  </a:lnTo>
                  <a:lnTo>
                    <a:pt x="30146" y="208984"/>
                  </a:lnTo>
                  <a:lnTo>
                    <a:pt x="75183" y="235750"/>
                  </a:lnTo>
                  <a:lnTo>
                    <a:pt x="78168" y="226174"/>
                  </a:lnTo>
                  <a:lnTo>
                    <a:pt x="64735" y="220226"/>
                  </a:lnTo>
                  <a:lnTo>
                    <a:pt x="53144" y="211945"/>
                  </a:lnTo>
                  <a:lnTo>
                    <a:pt x="29366" y="173337"/>
                  </a:lnTo>
                  <a:lnTo>
                    <a:pt x="21553" y="117932"/>
                  </a:lnTo>
                  <a:lnTo>
                    <a:pt x="21501" y="116687"/>
                  </a:lnTo>
                  <a:lnTo>
                    <a:pt x="22375" y="96575"/>
                  </a:lnTo>
                  <a:lnTo>
                    <a:pt x="35483" y="46913"/>
                  </a:lnTo>
                  <a:lnTo>
                    <a:pt x="64944" y="15495"/>
                  </a:lnTo>
                  <a:lnTo>
                    <a:pt x="78536" y="957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917572" y="4672761"/>
              <a:ext cx="583565" cy="236220"/>
            </a:xfrm>
            <a:custGeom>
              <a:avLst/>
              <a:gdLst/>
              <a:ahLst/>
              <a:cxnLst/>
              <a:rect l="l" t="t" r="r" b="b"/>
              <a:pathLst>
                <a:path w="583564" h="236220">
                  <a:moveTo>
                    <a:pt x="508381" y="0"/>
                  </a:moveTo>
                  <a:lnTo>
                    <a:pt x="505078" y="9575"/>
                  </a:lnTo>
                  <a:lnTo>
                    <a:pt x="518699" y="15495"/>
                  </a:lnTo>
                  <a:lnTo>
                    <a:pt x="530415" y="23691"/>
                  </a:lnTo>
                  <a:lnTo>
                    <a:pt x="554226" y="61689"/>
                  </a:lnTo>
                  <a:lnTo>
                    <a:pt x="561186" y="96320"/>
                  </a:lnTo>
                  <a:lnTo>
                    <a:pt x="561222" y="96575"/>
                  </a:lnTo>
                  <a:lnTo>
                    <a:pt x="562101" y="116687"/>
                  </a:lnTo>
                  <a:lnTo>
                    <a:pt x="561222" y="137485"/>
                  </a:lnTo>
                  <a:lnTo>
                    <a:pt x="558593" y="156368"/>
                  </a:lnTo>
                  <a:lnTo>
                    <a:pt x="540176" y="201333"/>
                  </a:lnTo>
                  <a:lnTo>
                    <a:pt x="505332" y="226174"/>
                  </a:lnTo>
                  <a:lnTo>
                    <a:pt x="508381" y="235750"/>
                  </a:lnTo>
                  <a:lnTo>
                    <a:pt x="553422" y="208984"/>
                  </a:lnTo>
                  <a:lnTo>
                    <a:pt x="578707" y="159585"/>
                  </a:lnTo>
                  <a:lnTo>
                    <a:pt x="583564" y="117932"/>
                  </a:lnTo>
                  <a:lnTo>
                    <a:pt x="582364" y="96575"/>
                  </a:lnTo>
                  <a:lnTo>
                    <a:pt x="572635" y="58015"/>
                  </a:lnTo>
                  <a:lnTo>
                    <a:pt x="540448" y="15114"/>
                  </a:lnTo>
                  <a:lnTo>
                    <a:pt x="525450" y="6169"/>
                  </a:lnTo>
                  <a:lnTo>
                    <a:pt x="508381" y="0"/>
                  </a:lnTo>
                  <a:close/>
                </a:path>
                <a:path w="583564" h="236220">
                  <a:moveTo>
                    <a:pt x="75183" y="0"/>
                  </a:moveTo>
                  <a:lnTo>
                    <a:pt x="30196" y="26833"/>
                  </a:lnTo>
                  <a:lnTo>
                    <a:pt x="4857" y="76347"/>
                  </a:lnTo>
                  <a:lnTo>
                    <a:pt x="69" y="116687"/>
                  </a:lnTo>
                  <a:lnTo>
                    <a:pt x="0" y="117932"/>
                  </a:lnTo>
                  <a:lnTo>
                    <a:pt x="1078" y="137485"/>
                  </a:lnTo>
                  <a:lnTo>
                    <a:pt x="1194" y="139594"/>
                  </a:lnTo>
                  <a:lnTo>
                    <a:pt x="4794" y="159585"/>
                  </a:lnTo>
                  <a:lnTo>
                    <a:pt x="30071" y="208984"/>
                  </a:lnTo>
                  <a:lnTo>
                    <a:pt x="75183" y="235750"/>
                  </a:lnTo>
                  <a:lnTo>
                    <a:pt x="78104" y="226174"/>
                  </a:lnTo>
                  <a:lnTo>
                    <a:pt x="64650" y="220226"/>
                  </a:lnTo>
                  <a:lnTo>
                    <a:pt x="53054" y="211945"/>
                  </a:lnTo>
                  <a:lnTo>
                    <a:pt x="29285" y="173337"/>
                  </a:lnTo>
                  <a:lnTo>
                    <a:pt x="21514" y="117932"/>
                  </a:lnTo>
                  <a:lnTo>
                    <a:pt x="21462" y="116687"/>
                  </a:lnTo>
                  <a:lnTo>
                    <a:pt x="22324" y="96575"/>
                  </a:lnTo>
                  <a:lnTo>
                    <a:pt x="35432" y="46913"/>
                  </a:lnTo>
                  <a:lnTo>
                    <a:pt x="64865" y="15495"/>
                  </a:lnTo>
                  <a:lnTo>
                    <a:pt x="78485" y="9575"/>
                  </a:lnTo>
                  <a:lnTo>
                    <a:pt x="751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64514" y="4079366"/>
            <a:ext cx="6725920" cy="84899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𝟐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  <a:tabLst>
                <a:tab pos="6172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𝛉</a:t>
            </a:r>
            <a:r>
              <a:rPr sz="2000" spc="38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𝐥𝐠</a:t>
            </a:r>
            <a:r>
              <a:rPr sz="2000" spc="-12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𝐧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" y="79247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256" y="140167"/>
            <a:ext cx="9008744" cy="846899"/>
          </a:xfrm>
          <a:prstGeom prst="rect">
            <a:avLst/>
          </a:prstGeom>
        </p:spPr>
        <p:txBody>
          <a:bodyPr vert="horz" wrap="square" lIns="0" tIns="107188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FC0"/>
                </a:solidFill>
              </a:rPr>
              <a:t>Mathematical</a:t>
            </a:r>
            <a:r>
              <a:rPr sz="2400" spc="370" dirty="0">
                <a:solidFill>
                  <a:srgbClr val="006FC0"/>
                </a:solidFill>
              </a:rPr>
              <a:t> </a:t>
            </a:r>
            <a:r>
              <a:rPr sz="2400" dirty="0">
                <a:solidFill>
                  <a:srgbClr val="006FC0"/>
                </a:solidFill>
              </a:rPr>
              <a:t>Background</a:t>
            </a:r>
            <a:r>
              <a:rPr sz="2400" spc="395" dirty="0">
                <a:solidFill>
                  <a:srgbClr val="006FC0"/>
                </a:solidFill>
              </a:rPr>
              <a:t> </a:t>
            </a:r>
            <a:r>
              <a:rPr sz="2400" dirty="0">
                <a:solidFill>
                  <a:srgbClr val="006FC0"/>
                </a:solidFill>
              </a:rPr>
              <a:t>for</a:t>
            </a:r>
            <a:r>
              <a:rPr sz="2400" spc="395" dirty="0">
                <a:solidFill>
                  <a:srgbClr val="006FC0"/>
                </a:solidFill>
              </a:rPr>
              <a:t> </a:t>
            </a:r>
            <a:r>
              <a:rPr sz="2400" dirty="0">
                <a:solidFill>
                  <a:srgbClr val="006FC0"/>
                </a:solidFill>
              </a:rPr>
              <a:t>Algorithm</a:t>
            </a:r>
            <a:r>
              <a:rPr sz="2400" spc="385" dirty="0">
                <a:solidFill>
                  <a:srgbClr val="006FC0"/>
                </a:solidFill>
              </a:rPr>
              <a:t> </a:t>
            </a:r>
            <a:r>
              <a:rPr sz="2400" spc="-10" dirty="0">
                <a:solidFill>
                  <a:srgbClr val="006FC0"/>
                </a:solidFill>
              </a:rPr>
              <a:t>Analysis</a:t>
            </a:r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4504054" y="1625091"/>
            <a:ext cx="285115" cy="212090"/>
          </a:xfrm>
          <a:custGeom>
            <a:avLst/>
            <a:gdLst/>
            <a:ahLst/>
            <a:cxnLst/>
            <a:rect l="l" t="t" r="r" b="b"/>
            <a:pathLst>
              <a:path w="285114" h="212089">
                <a:moveTo>
                  <a:pt x="217297" y="0"/>
                </a:moveTo>
                <a:lnTo>
                  <a:pt x="214249" y="8636"/>
                </a:lnTo>
                <a:lnTo>
                  <a:pt x="226516" y="13946"/>
                </a:lnTo>
                <a:lnTo>
                  <a:pt x="237045" y="21304"/>
                </a:lnTo>
                <a:lnTo>
                  <a:pt x="258464" y="55429"/>
                </a:lnTo>
                <a:lnTo>
                  <a:pt x="264637" y="86536"/>
                </a:lnTo>
                <a:lnTo>
                  <a:pt x="264664" y="86723"/>
                </a:lnTo>
                <a:lnTo>
                  <a:pt x="265430" y="104775"/>
                </a:lnTo>
                <a:lnTo>
                  <a:pt x="264664" y="123444"/>
                </a:lnTo>
                <a:lnTo>
                  <a:pt x="262350" y="140398"/>
                </a:lnTo>
                <a:lnTo>
                  <a:pt x="245866" y="180786"/>
                </a:lnTo>
                <a:lnTo>
                  <a:pt x="214630" y="203200"/>
                </a:lnTo>
                <a:lnTo>
                  <a:pt x="217297" y="211709"/>
                </a:lnTo>
                <a:lnTo>
                  <a:pt x="257694" y="187706"/>
                </a:lnTo>
                <a:lnTo>
                  <a:pt x="280479" y="143335"/>
                </a:lnTo>
                <a:lnTo>
                  <a:pt x="284861" y="105918"/>
                </a:lnTo>
                <a:lnTo>
                  <a:pt x="283776" y="86723"/>
                </a:lnTo>
                <a:lnTo>
                  <a:pt x="267335" y="37084"/>
                </a:lnTo>
                <a:lnTo>
                  <a:pt x="232634" y="5526"/>
                </a:lnTo>
                <a:lnTo>
                  <a:pt x="217297" y="0"/>
                </a:lnTo>
                <a:close/>
              </a:path>
              <a:path w="285114" h="212089">
                <a:moveTo>
                  <a:pt x="67564" y="0"/>
                </a:moveTo>
                <a:lnTo>
                  <a:pt x="27112" y="24056"/>
                </a:lnTo>
                <a:lnTo>
                  <a:pt x="4365" y="68595"/>
                </a:lnTo>
                <a:lnTo>
                  <a:pt x="0" y="105918"/>
                </a:lnTo>
                <a:lnTo>
                  <a:pt x="985" y="123444"/>
                </a:lnTo>
                <a:lnTo>
                  <a:pt x="1093" y="125370"/>
                </a:lnTo>
                <a:lnTo>
                  <a:pt x="17399" y="174752"/>
                </a:lnTo>
                <a:lnTo>
                  <a:pt x="52135" y="206184"/>
                </a:lnTo>
                <a:lnTo>
                  <a:pt x="67564" y="211709"/>
                </a:lnTo>
                <a:lnTo>
                  <a:pt x="70231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52" y="105918"/>
                </a:lnTo>
                <a:lnTo>
                  <a:pt x="19304" y="104775"/>
                </a:lnTo>
                <a:lnTo>
                  <a:pt x="26376" y="55429"/>
                </a:lnTo>
                <a:lnTo>
                  <a:pt x="47799" y="21304"/>
                </a:lnTo>
                <a:lnTo>
                  <a:pt x="70485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4739" y="1099433"/>
            <a:ext cx="6496711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Georgia"/>
                <a:cs typeface="Georgia"/>
              </a:rPr>
              <a:t>Before</a:t>
            </a:r>
            <a:r>
              <a:rPr sz="1800" b="1" i="1" spc="43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43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start</a:t>
            </a:r>
            <a:r>
              <a:rPr sz="1800" b="1" i="1" spc="4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analysing</a:t>
            </a:r>
            <a:r>
              <a:rPr sz="1800" b="1" i="1" spc="434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algorithm,</a:t>
            </a:r>
            <a:r>
              <a:rPr sz="1800" b="1" i="1" spc="4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we</a:t>
            </a:r>
            <a:r>
              <a:rPr sz="1800" b="1" i="1" spc="445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will</a:t>
            </a:r>
            <a:r>
              <a:rPr sz="1800" b="1" i="1" spc="4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first</a:t>
            </a:r>
            <a:r>
              <a:rPr sz="1800" b="1" i="1" spc="45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look</a:t>
            </a:r>
            <a:r>
              <a:rPr sz="1800" b="1" i="1" spc="44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at</a:t>
            </a:r>
            <a:r>
              <a:rPr sz="1800" b="1" i="1" spc="44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some </a:t>
            </a:r>
            <a:r>
              <a:rPr sz="1800" b="1" i="1" dirty="0">
                <a:latin typeface="Georgia"/>
                <a:cs typeface="Georgia"/>
              </a:rPr>
              <a:t>important</a:t>
            </a:r>
            <a:r>
              <a:rPr sz="1800" b="1" i="1" spc="320" dirty="0">
                <a:latin typeface="Georgia"/>
                <a:cs typeface="Georgia"/>
              </a:rPr>
              <a:t> </a:t>
            </a:r>
            <a:r>
              <a:rPr sz="1800" b="1" i="1" dirty="0">
                <a:latin typeface="Georgia"/>
                <a:cs typeface="Georgia"/>
              </a:rPr>
              <a:t>mathematical</a:t>
            </a:r>
            <a:r>
              <a:rPr sz="1800" b="1" i="1" spc="320" dirty="0">
                <a:latin typeface="Georgia"/>
                <a:cs typeface="Georgia"/>
              </a:rPr>
              <a:t> </a:t>
            </a:r>
            <a:r>
              <a:rPr sz="1800" b="1" i="1" spc="-10" dirty="0">
                <a:latin typeface="Georgia"/>
                <a:cs typeface="Georgia"/>
              </a:rPr>
              <a:t>formulas</a:t>
            </a:r>
            <a:endParaRPr sz="1800" dirty="0">
              <a:latin typeface="Georgia"/>
              <a:cs typeface="Georgia"/>
            </a:endParaRPr>
          </a:p>
          <a:p>
            <a:pPr marL="315595">
              <a:lnSpc>
                <a:spcPts val="1270"/>
              </a:lnSpc>
            </a:pPr>
            <a:r>
              <a:rPr sz="1300" spc="55" dirty="0">
                <a:latin typeface="Cambria Math"/>
                <a:cs typeface="Cambria Math"/>
              </a:rPr>
              <a:t>𝑛</a:t>
            </a:r>
            <a:endParaRPr sz="1300" dirty="0">
              <a:latin typeface="Cambria Math"/>
              <a:cs typeface="Cambria Math"/>
            </a:endParaRPr>
          </a:p>
          <a:p>
            <a:pPr marL="12700">
              <a:lnSpc>
                <a:spcPts val="1950"/>
              </a:lnSpc>
              <a:tabLst>
                <a:tab pos="597535" algn="l"/>
              </a:tabLst>
            </a:pPr>
            <a:r>
              <a:rPr lang="en-US" sz="1800" dirty="0" smtClean="0">
                <a:latin typeface="Cambria Math"/>
                <a:cs typeface="Cambria Math"/>
              </a:rPr>
              <a:t>𝛴 </a:t>
            </a:r>
            <a:r>
              <a:rPr sz="1800" dirty="0">
                <a:latin typeface="Cambria Math"/>
                <a:cs typeface="Cambria Math"/>
              </a:rPr>
              <a:t>	1</a:t>
            </a:r>
            <a:r>
              <a:rPr sz="1800" spc="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 + 1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+ 1 + ⋯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r>
              <a:rPr sz="1800" spc="335" dirty="0">
                <a:latin typeface="Cambria Math"/>
                <a:cs typeface="Cambria Math"/>
              </a:rPr>
              <a:t> </a:t>
            </a:r>
            <a:r>
              <a:rPr lang="en-US" sz="1800" spc="335" dirty="0" smtClean="0">
                <a:latin typeface="Cambria Math"/>
                <a:cs typeface="Cambria Math"/>
              </a:rPr>
              <a:t>(</a:t>
            </a:r>
            <a:r>
              <a:rPr sz="1800" spc="-50" dirty="0" smtClean="0">
                <a:latin typeface="Cambria Math"/>
                <a:cs typeface="Cambria Math"/>
              </a:rPr>
              <a:t>𝑛</a:t>
            </a:r>
            <a:r>
              <a:rPr lang="en-US" sz="1800" spc="-50" dirty="0" smtClean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  <a:p>
            <a:pPr marL="315595">
              <a:lnSpc>
                <a:spcPts val="1470"/>
              </a:lnSpc>
            </a:pPr>
            <a:r>
              <a:rPr sz="1300" spc="-25" dirty="0">
                <a:latin typeface="Cambria Math"/>
                <a:cs typeface="Cambria Math"/>
              </a:rPr>
              <a:t>𝑖=1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793" y="2338197"/>
            <a:ext cx="1346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5" dirty="0">
                <a:latin typeface="Cambria Math"/>
                <a:cs typeface="Cambria Math"/>
              </a:rPr>
              <a:t>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089" y="2368676"/>
            <a:ext cx="3458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𝛴</a:t>
            </a:r>
            <a:r>
              <a:rPr sz="1950" spc="-37" baseline="-19230" dirty="0">
                <a:latin typeface="Cambria Math"/>
                <a:cs typeface="Cambria Math"/>
              </a:rPr>
              <a:t>ⅈ=1</a:t>
            </a:r>
            <a:r>
              <a:rPr sz="1800" spc="-25" dirty="0">
                <a:latin typeface="Cambria Math"/>
                <a:cs typeface="Cambria Math"/>
              </a:rPr>
              <a:t>ⅈ</a:t>
            </a:r>
            <a:r>
              <a:rPr sz="1800" spc="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3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⋯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𝛴𝑛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6725" y="2265171"/>
            <a:ext cx="861060" cy="286385"/>
          </a:xfrm>
          <a:custGeom>
            <a:avLst/>
            <a:gdLst/>
            <a:ahLst/>
            <a:cxnLst/>
            <a:rect l="l" t="t" r="r" b="b"/>
            <a:pathLst>
              <a:path w="861060" h="286385">
                <a:moveTo>
                  <a:pt x="227711" y="8636"/>
                </a:moveTo>
                <a:lnTo>
                  <a:pt x="224790" y="0"/>
                </a:lnTo>
                <a:lnTo>
                  <a:pt x="209423" y="5537"/>
                </a:lnTo>
                <a:lnTo>
                  <a:pt x="195935" y="13550"/>
                </a:lnTo>
                <a:lnTo>
                  <a:pt x="167030" y="52108"/>
                </a:lnTo>
                <a:lnTo>
                  <a:pt x="157289" y="104775"/>
                </a:lnTo>
                <a:lnTo>
                  <a:pt x="157226" y="105918"/>
                </a:lnTo>
                <a:lnTo>
                  <a:pt x="158203" y="123444"/>
                </a:lnTo>
                <a:lnTo>
                  <a:pt x="174625" y="174752"/>
                </a:lnTo>
                <a:lnTo>
                  <a:pt x="209359" y="206184"/>
                </a:lnTo>
                <a:lnTo>
                  <a:pt x="224790" y="211709"/>
                </a:lnTo>
                <a:lnTo>
                  <a:pt x="227457" y="203200"/>
                </a:lnTo>
                <a:lnTo>
                  <a:pt x="215353" y="197802"/>
                </a:lnTo>
                <a:lnTo>
                  <a:pt x="204939" y="190334"/>
                </a:lnTo>
                <a:lnTo>
                  <a:pt x="183591" y="155638"/>
                </a:lnTo>
                <a:lnTo>
                  <a:pt x="176568" y="105918"/>
                </a:lnTo>
                <a:lnTo>
                  <a:pt x="176530" y="104775"/>
                </a:lnTo>
                <a:lnTo>
                  <a:pt x="177304" y="86728"/>
                </a:lnTo>
                <a:lnTo>
                  <a:pt x="189103" y="42164"/>
                </a:lnTo>
                <a:lnTo>
                  <a:pt x="215506" y="13957"/>
                </a:lnTo>
                <a:lnTo>
                  <a:pt x="227711" y="8636"/>
                </a:lnTo>
                <a:close/>
              </a:path>
              <a:path w="861060" h="286385">
                <a:moveTo>
                  <a:pt x="841375" y="105918"/>
                </a:moveTo>
                <a:lnTo>
                  <a:pt x="831507" y="52108"/>
                </a:lnTo>
                <a:lnTo>
                  <a:pt x="802589" y="13550"/>
                </a:lnTo>
                <a:lnTo>
                  <a:pt x="773811" y="0"/>
                </a:lnTo>
                <a:lnTo>
                  <a:pt x="770763" y="8636"/>
                </a:lnTo>
                <a:lnTo>
                  <a:pt x="783018" y="13957"/>
                </a:lnTo>
                <a:lnTo>
                  <a:pt x="793546" y="21310"/>
                </a:lnTo>
                <a:lnTo>
                  <a:pt x="814971" y="55435"/>
                </a:lnTo>
                <a:lnTo>
                  <a:pt x="821944" y="104775"/>
                </a:lnTo>
                <a:lnTo>
                  <a:pt x="821169" y="123444"/>
                </a:lnTo>
                <a:lnTo>
                  <a:pt x="809498" y="169164"/>
                </a:lnTo>
                <a:lnTo>
                  <a:pt x="783183" y="197802"/>
                </a:lnTo>
                <a:lnTo>
                  <a:pt x="771144" y="203200"/>
                </a:lnTo>
                <a:lnTo>
                  <a:pt x="773811" y="211709"/>
                </a:lnTo>
                <a:lnTo>
                  <a:pt x="814197" y="187718"/>
                </a:lnTo>
                <a:lnTo>
                  <a:pt x="836993" y="143344"/>
                </a:lnTo>
                <a:lnTo>
                  <a:pt x="840270" y="125374"/>
                </a:lnTo>
                <a:lnTo>
                  <a:pt x="841375" y="105918"/>
                </a:lnTo>
                <a:close/>
              </a:path>
              <a:path w="861060" h="286385">
                <a:moveTo>
                  <a:pt x="861060" y="271030"/>
                </a:moveTo>
                <a:lnTo>
                  <a:pt x="0" y="271030"/>
                </a:lnTo>
                <a:lnTo>
                  <a:pt x="0" y="286258"/>
                </a:lnTo>
                <a:lnTo>
                  <a:pt x="861060" y="286258"/>
                </a:lnTo>
                <a:lnTo>
                  <a:pt x="861060" y="271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64533" y="2194941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3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1816" y="2520772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9982" y="2368676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36489" y="2536189"/>
            <a:ext cx="650875" cy="15240"/>
          </a:xfrm>
          <a:custGeom>
            <a:avLst/>
            <a:gdLst/>
            <a:ahLst/>
            <a:cxnLst/>
            <a:rect l="l" t="t" r="r" b="b"/>
            <a:pathLst>
              <a:path w="650875" h="15239">
                <a:moveTo>
                  <a:pt x="650748" y="0"/>
                </a:moveTo>
                <a:lnTo>
                  <a:pt x="0" y="0"/>
                </a:lnTo>
                <a:lnTo>
                  <a:pt x="0" y="15239"/>
                </a:lnTo>
                <a:lnTo>
                  <a:pt x="650748" y="15239"/>
                </a:lnTo>
                <a:lnTo>
                  <a:pt x="650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99278" y="2194941"/>
            <a:ext cx="722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𝑛</a:t>
            </a:r>
            <a:r>
              <a:rPr sz="1950" baseline="27777" dirty="0">
                <a:latin typeface="Cambria Math"/>
                <a:cs typeface="Cambria Math"/>
              </a:rPr>
              <a:t>2</a:t>
            </a:r>
            <a:r>
              <a:rPr sz="1950" spc="330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86805" y="2520772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34022" y="2438907"/>
            <a:ext cx="391795" cy="212090"/>
          </a:xfrm>
          <a:custGeom>
            <a:avLst/>
            <a:gdLst/>
            <a:ahLst/>
            <a:cxnLst/>
            <a:rect l="l" t="t" r="r" b="b"/>
            <a:pathLst>
              <a:path w="391795" h="212089">
                <a:moveTo>
                  <a:pt x="323976" y="0"/>
                </a:moveTo>
                <a:lnTo>
                  <a:pt x="320928" y="8636"/>
                </a:lnTo>
                <a:lnTo>
                  <a:pt x="333196" y="13946"/>
                </a:lnTo>
                <a:lnTo>
                  <a:pt x="343725" y="21304"/>
                </a:lnTo>
                <a:lnTo>
                  <a:pt x="365144" y="55429"/>
                </a:lnTo>
                <a:lnTo>
                  <a:pt x="372109" y="104775"/>
                </a:lnTo>
                <a:lnTo>
                  <a:pt x="371344" y="123443"/>
                </a:lnTo>
                <a:lnTo>
                  <a:pt x="359663" y="169164"/>
                </a:lnTo>
                <a:lnTo>
                  <a:pt x="333357" y="197792"/>
                </a:lnTo>
                <a:lnTo>
                  <a:pt x="321309" y="203200"/>
                </a:lnTo>
                <a:lnTo>
                  <a:pt x="323976" y="211709"/>
                </a:lnTo>
                <a:lnTo>
                  <a:pt x="364374" y="187706"/>
                </a:lnTo>
                <a:lnTo>
                  <a:pt x="387159" y="143335"/>
                </a:lnTo>
                <a:lnTo>
                  <a:pt x="391541" y="105918"/>
                </a:lnTo>
                <a:lnTo>
                  <a:pt x="390456" y="86723"/>
                </a:lnTo>
                <a:lnTo>
                  <a:pt x="390445" y="86536"/>
                </a:lnTo>
                <a:lnTo>
                  <a:pt x="374015" y="37084"/>
                </a:lnTo>
                <a:lnTo>
                  <a:pt x="339314" y="5526"/>
                </a:lnTo>
                <a:lnTo>
                  <a:pt x="323976" y="0"/>
                </a:lnTo>
                <a:close/>
              </a:path>
              <a:path w="391795" h="212089">
                <a:moveTo>
                  <a:pt x="67563" y="0"/>
                </a:moveTo>
                <a:lnTo>
                  <a:pt x="27112" y="24056"/>
                </a:lnTo>
                <a:lnTo>
                  <a:pt x="4365" y="68595"/>
                </a:lnTo>
                <a:lnTo>
                  <a:pt x="0" y="105918"/>
                </a:lnTo>
                <a:lnTo>
                  <a:pt x="985" y="123443"/>
                </a:lnTo>
                <a:lnTo>
                  <a:pt x="17399" y="174752"/>
                </a:lnTo>
                <a:lnTo>
                  <a:pt x="52135" y="206184"/>
                </a:lnTo>
                <a:lnTo>
                  <a:pt x="67563" y="211709"/>
                </a:lnTo>
                <a:lnTo>
                  <a:pt x="70230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52" y="10591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291" y="13946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14034" y="2368676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0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𝑛</a:t>
            </a:r>
            <a:r>
              <a:rPr sz="1950" spc="-37" baseline="27777" dirty="0">
                <a:latin typeface="Cambria Math"/>
                <a:cs typeface="Cambria Math"/>
              </a:rPr>
              <a:t>2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4793" y="3121914"/>
            <a:ext cx="1346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5" dirty="0">
                <a:latin typeface="Cambria Math"/>
                <a:cs typeface="Cambria Math"/>
              </a:rPr>
              <a:t>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089" y="3152394"/>
            <a:ext cx="309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𝛴</a:t>
            </a:r>
            <a:r>
              <a:rPr sz="1950" baseline="-19230" dirty="0">
                <a:latin typeface="Cambria Math"/>
                <a:cs typeface="Cambria Math"/>
              </a:rPr>
              <a:t>ⅈ=1</a:t>
            </a:r>
            <a:r>
              <a:rPr sz="1800" dirty="0">
                <a:latin typeface="Cambria Math"/>
                <a:cs typeface="Cambria Math"/>
              </a:rPr>
              <a:t>ⅈ</a:t>
            </a:r>
            <a:r>
              <a:rPr sz="1950" baseline="27777" dirty="0">
                <a:latin typeface="Cambria Math"/>
                <a:cs typeface="Cambria Math"/>
              </a:rPr>
              <a:t>𝑘</a:t>
            </a:r>
            <a:r>
              <a:rPr sz="1950" spc="450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r>
              <a:rPr sz="1950" baseline="27777" dirty="0">
                <a:latin typeface="Cambria Math"/>
                <a:cs typeface="Cambria Math"/>
              </a:rPr>
              <a:t>𝑘</a:t>
            </a:r>
            <a:r>
              <a:rPr sz="1950" spc="330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+ 3</a:t>
            </a:r>
            <a:r>
              <a:rPr sz="1950" baseline="27777" dirty="0">
                <a:latin typeface="Cambria Math"/>
                <a:cs typeface="Cambria Math"/>
              </a:rPr>
              <a:t>𝑘</a:t>
            </a:r>
            <a:r>
              <a:rPr sz="1950" spc="172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…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55" dirty="0">
                <a:latin typeface="Cambria Math"/>
                <a:cs typeface="Cambria Math"/>
              </a:rPr>
              <a:t>𝑛</a:t>
            </a:r>
            <a:r>
              <a:rPr sz="1950" spc="82" baseline="27777" dirty="0">
                <a:latin typeface="Cambria Math"/>
                <a:cs typeface="Cambria Math"/>
              </a:rPr>
              <a:t>𝑘</a:t>
            </a:r>
            <a:r>
              <a:rPr sz="1950" spc="450" baseline="27777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10965" y="3319526"/>
            <a:ext cx="532130" cy="15240"/>
          </a:xfrm>
          <a:custGeom>
            <a:avLst/>
            <a:gdLst/>
            <a:ahLst/>
            <a:cxnLst/>
            <a:rect l="l" t="t" r="r" b="b"/>
            <a:pathLst>
              <a:path w="532129" h="15239">
                <a:moveTo>
                  <a:pt x="531876" y="0"/>
                </a:moveTo>
                <a:lnTo>
                  <a:pt x="0" y="0"/>
                </a:lnTo>
                <a:lnTo>
                  <a:pt x="0" y="15240"/>
                </a:lnTo>
                <a:lnTo>
                  <a:pt x="531876" y="15240"/>
                </a:lnTo>
                <a:lnTo>
                  <a:pt x="531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13580" y="2894838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-20061" dirty="0">
                <a:latin typeface="Cambria Math"/>
                <a:cs typeface="Cambria Math"/>
              </a:rPr>
              <a:t>𝑛</a:t>
            </a:r>
            <a:r>
              <a:rPr sz="1300" spc="30" dirty="0"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98772" y="3304794"/>
            <a:ext cx="556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𝑘</a:t>
            </a:r>
            <a:r>
              <a:rPr sz="1800" spc="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88108" y="3189351"/>
            <a:ext cx="635635" cy="276225"/>
          </a:xfrm>
          <a:custGeom>
            <a:avLst/>
            <a:gdLst/>
            <a:ahLst/>
            <a:cxnLst/>
            <a:rect l="l" t="t" r="r" b="b"/>
            <a:pathLst>
              <a:path w="635635" h="276225">
                <a:moveTo>
                  <a:pt x="562985" y="0"/>
                </a:moveTo>
                <a:lnTo>
                  <a:pt x="560191" y="9143"/>
                </a:lnTo>
                <a:lnTo>
                  <a:pt x="572885" y="15694"/>
                </a:lnTo>
                <a:lnTo>
                  <a:pt x="583924" y="25257"/>
                </a:lnTo>
                <a:lnTo>
                  <a:pt x="607159" y="71542"/>
                </a:lnTo>
                <a:lnTo>
                  <a:pt x="614068" y="113885"/>
                </a:lnTo>
                <a:lnTo>
                  <a:pt x="614928" y="138175"/>
                </a:lnTo>
                <a:lnTo>
                  <a:pt x="614068" y="162373"/>
                </a:lnTo>
                <a:lnTo>
                  <a:pt x="607159" y="204577"/>
                </a:lnTo>
                <a:lnTo>
                  <a:pt x="583924" y="250793"/>
                </a:lnTo>
                <a:lnTo>
                  <a:pt x="560191" y="266954"/>
                </a:lnTo>
                <a:lnTo>
                  <a:pt x="562985" y="276098"/>
                </a:lnTo>
                <a:lnTo>
                  <a:pt x="606276" y="245933"/>
                </a:lnTo>
                <a:lnTo>
                  <a:pt x="624947" y="208647"/>
                </a:lnTo>
                <a:lnTo>
                  <a:pt x="634333" y="163359"/>
                </a:lnTo>
                <a:lnTo>
                  <a:pt x="635496" y="138175"/>
                </a:lnTo>
                <a:lnTo>
                  <a:pt x="634386" y="113885"/>
                </a:lnTo>
                <a:lnTo>
                  <a:pt x="624947" y="67397"/>
                </a:lnTo>
                <a:lnTo>
                  <a:pt x="606276" y="30057"/>
                </a:lnTo>
                <a:lnTo>
                  <a:pt x="579415" y="6383"/>
                </a:lnTo>
                <a:lnTo>
                  <a:pt x="562985" y="0"/>
                </a:lnTo>
                <a:close/>
              </a:path>
              <a:path w="635635" h="276225">
                <a:moveTo>
                  <a:pt x="72511" y="0"/>
                </a:moveTo>
                <a:lnTo>
                  <a:pt x="29220" y="30057"/>
                </a:lnTo>
                <a:lnTo>
                  <a:pt x="10549" y="67397"/>
                </a:lnTo>
                <a:lnTo>
                  <a:pt x="1162" y="112736"/>
                </a:lnTo>
                <a:lnTo>
                  <a:pt x="0" y="138175"/>
                </a:lnTo>
                <a:lnTo>
                  <a:pt x="1117" y="162373"/>
                </a:lnTo>
                <a:lnTo>
                  <a:pt x="1162" y="163359"/>
                </a:lnTo>
                <a:lnTo>
                  <a:pt x="10549" y="208647"/>
                </a:lnTo>
                <a:lnTo>
                  <a:pt x="29220" y="245933"/>
                </a:lnTo>
                <a:lnTo>
                  <a:pt x="72511" y="276098"/>
                </a:lnTo>
                <a:lnTo>
                  <a:pt x="75305" y="266954"/>
                </a:lnTo>
                <a:lnTo>
                  <a:pt x="62611" y="260385"/>
                </a:lnTo>
                <a:lnTo>
                  <a:pt x="51572" y="250793"/>
                </a:lnTo>
                <a:lnTo>
                  <a:pt x="28336" y="204577"/>
                </a:lnTo>
                <a:lnTo>
                  <a:pt x="21542" y="163359"/>
                </a:lnTo>
                <a:lnTo>
                  <a:pt x="21427" y="162373"/>
                </a:lnTo>
                <a:lnTo>
                  <a:pt x="20568" y="138175"/>
                </a:lnTo>
                <a:lnTo>
                  <a:pt x="21427" y="113885"/>
                </a:lnTo>
                <a:lnTo>
                  <a:pt x="24013" y="91678"/>
                </a:lnTo>
                <a:lnTo>
                  <a:pt x="34411" y="53467"/>
                </a:lnTo>
                <a:lnTo>
                  <a:pt x="62611" y="15694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67733" y="3068573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Cambria Math"/>
                <a:cs typeface="Cambria Math"/>
              </a:rPr>
              <a:t>=</a:t>
            </a:r>
            <a:r>
              <a:rPr sz="2700" spc="157" baseline="-20061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𝑜</a:t>
            </a:r>
            <a:r>
              <a:rPr sz="2700" spc="652" baseline="-20061" dirty="0">
                <a:latin typeface="Cambria Math"/>
                <a:cs typeface="Cambria Math"/>
              </a:rPr>
              <a:t> </a:t>
            </a:r>
            <a:r>
              <a:rPr sz="2700" spc="-30" baseline="-20061" dirty="0">
                <a:latin typeface="Cambria Math"/>
                <a:cs typeface="Cambria Math"/>
              </a:rPr>
              <a:t>𝑛</a:t>
            </a:r>
            <a:r>
              <a:rPr sz="1300" spc="-20" dirty="0">
                <a:latin typeface="Cambria Math"/>
                <a:cs typeface="Cambria Math"/>
              </a:rPr>
              <a:t>𝑘+1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4793" y="3905503"/>
            <a:ext cx="1346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5" dirty="0">
                <a:latin typeface="Cambria Math"/>
                <a:cs typeface="Cambria Math"/>
              </a:rPr>
              <a:t>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3089" y="3935983"/>
            <a:ext cx="337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𝛴</a:t>
            </a:r>
            <a:r>
              <a:rPr sz="1950" baseline="-19230" dirty="0">
                <a:latin typeface="Cambria Math"/>
                <a:cs typeface="Cambria Math"/>
              </a:rPr>
              <a:t>ⅈ=1</a:t>
            </a:r>
            <a:r>
              <a:rPr sz="1800" dirty="0">
                <a:latin typeface="Cambria Math"/>
                <a:cs typeface="Cambria Math"/>
              </a:rPr>
              <a:t>𝑘</a:t>
            </a:r>
            <a:r>
              <a:rPr sz="1950" baseline="27777" dirty="0">
                <a:latin typeface="Cambria Math"/>
                <a:cs typeface="Cambria Math"/>
              </a:rPr>
              <a:t>ⅈ</a:t>
            </a:r>
            <a:r>
              <a:rPr sz="1950" spc="375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𝑘</a:t>
            </a:r>
            <a:r>
              <a:rPr sz="1800" spc="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𝑘</a:t>
            </a:r>
            <a:r>
              <a:rPr sz="1950" spc="89" baseline="27777" dirty="0">
                <a:latin typeface="Cambria Math"/>
                <a:cs typeface="Cambria Math"/>
              </a:rPr>
              <a:t>2</a:t>
            </a:r>
            <a:r>
              <a:rPr sz="1950" spc="232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60" dirty="0">
                <a:latin typeface="Cambria Math"/>
                <a:cs typeface="Cambria Math"/>
              </a:rPr>
              <a:t>𝑘</a:t>
            </a:r>
            <a:r>
              <a:rPr sz="1950" spc="89" baseline="27777" dirty="0">
                <a:latin typeface="Cambria Math"/>
                <a:cs typeface="Cambria Math"/>
              </a:rPr>
              <a:t>3</a:t>
            </a:r>
            <a:r>
              <a:rPr sz="1950" spc="247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⋯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95" dirty="0">
                <a:latin typeface="Cambria Math"/>
                <a:cs typeface="Cambria Math"/>
              </a:rPr>
              <a:t>𝑘</a:t>
            </a:r>
            <a:r>
              <a:rPr sz="1950" spc="142" baseline="27777" dirty="0">
                <a:latin typeface="Cambria Math"/>
                <a:cs typeface="Cambria Math"/>
              </a:rPr>
              <a:t>𝑛</a:t>
            </a:r>
            <a:r>
              <a:rPr sz="1950" spc="405" baseline="27777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=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89857" y="4102861"/>
            <a:ext cx="532130" cy="15240"/>
          </a:xfrm>
          <a:custGeom>
            <a:avLst/>
            <a:gdLst/>
            <a:ahLst/>
            <a:cxnLst/>
            <a:rect l="l" t="t" r="r" b="b"/>
            <a:pathLst>
              <a:path w="532129" h="15239">
                <a:moveTo>
                  <a:pt x="531876" y="0"/>
                </a:moveTo>
                <a:lnTo>
                  <a:pt x="0" y="0"/>
                </a:lnTo>
                <a:lnTo>
                  <a:pt x="0" y="15240"/>
                </a:lnTo>
                <a:lnTo>
                  <a:pt x="531876" y="15240"/>
                </a:lnTo>
                <a:lnTo>
                  <a:pt x="531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81221" y="3678428"/>
            <a:ext cx="542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-20061" dirty="0">
                <a:latin typeface="Cambria Math"/>
                <a:cs typeface="Cambria Math"/>
              </a:rPr>
              <a:t>𝑘</a:t>
            </a:r>
            <a:r>
              <a:rPr sz="1300" spc="30" dirty="0">
                <a:latin typeface="Cambria Math"/>
                <a:cs typeface="Cambria Math"/>
              </a:rPr>
              <a:t>𝑛+1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77665" y="4088383"/>
            <a:ext cx="557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𝑘</a:t>
            </a:r>
            <a:r>
              <a:rPr sz="1800" spc="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00522" y="4005579"/>
            <a:ext cx="407034" cy="212090"/>
          </a:xfrm>
          <a:custGeom>
            <a:avLst/>
            <a:gdLst/>
            <a:ahLst/>
            <a:cxnLst/>
            <a:rect l="l" t="t" r="r" b="b"/>
            <a:pathLst>
              <a:path w="407035" h="212089">
                <a:moveTo>
                  <a:pt x="339216" y="0"/>
                </a:moveTo>
                <a:lnTo>
                  <a:pt x="336168" y="8585"/>
                </a:lnTo>
                <a:lnTo>
                  <a:pt x="348436" y="13909"/>
                </a:lnTo>
                <a:lnTo>
                  <a:pt x="358965" y="21274"/>
                </a:lnTo>
                <a:lnTo>
                  <a:pt x="380384" y="55401"/>
                </a:lnTo>
                <a:lnTo>
                  <a:pt x="386550" y="86508"/>
                </a:lnTo>
                <a:lnTo>
                  <a:pt x="386584" y="86743"/>
                </a:lnTo>
                <a:lnTo>
                  <a:pt x="387350" y="104813"/>
                </a:lnTo>
                <a:lnTo>
                  <a:pt x="386584" y="123484"/>
                </a:lnTo>
                <a:lnTo>
                  <a:pt x="384270" y="140442"/>
                </a:lnTo>
                <a:lnTo>
                  <a:pt x="367786" y="180837"/>
                </a:lnTo>
                <a:lnTo>
                  <a:pt x="336550" y="203149"/>
                </a:lnTo>
                <a:lnTo>
                  <a:pt x="339216" y="211734"/>
                </a:lnTo>
                <a:lnTo>
                  <a:pt x="379614" y="187702"/>
                </a:lnTo>
                <a:lnTo>
                  <a:pt x="402399" y="143333"/>
                </a:lnTo>
                <a:lnTo>
                  <a:pt x="406780" y="105918"/>
                </a:lnTo>
                <a:lnTo>
                  <a:pt x="405698" y="86743"/>
                </a:lnTo>
                <a:lnTo>
                  <a:pt x="389254" y="37109"/>
                </a:lnTo>
                <a:lnTo>
                  <a:pt x="354554" y="5541"/>
                </a:lnTo>
                <a:lnTo>
                  <a:pt x="339216" y="0"/>
                </a:lnTo>
                <a:close/>
              </a:path>
              <a:path w="407035" h="212089">
                <a:moveTo>
                  <a:pt x="67563" y="0"/>
                </a:moveTo>
                <a:lnTo>
                  <a:pt x="27112" y="24095"/>
                </a:lnTo>
                <a:lnTo>
                  <a:pt x="4365" y="68570"/>
                </a:lnTo>
                <a:lnTo>
                  <a:pt x="0" y="105918"/>
                </a:lnTo>
                <a:lnTo>
                  <a:pt x="986" y="123484"/>
                </a:lnTo>
                <a:lnTo>
                  <a:pt x="1093" y="125377"/>
                </a:lnTo>
                <a:lnTo>
                  <a:pt x="17399" y="174739"/>
                </a:lnTo>
                <a:lnTo>
                  <a:pt x="52135" y="206200"/>
                </a:lnTo>
                <a:lnTo>
                  <a:pt x="67563" y="211734"/>
                </a:lnTo>
                <a:lnTo>
                  <a:pt x="70230" y="203149"/>
                </a:lnTo>
                <a:lnTo>
                  <a:pt x="58130" y="197805"/>
                </a:lnTo>
                <a:lnTo>
                  <a:pt x="47720" y="190368"/>
                </a:lnTo>
                <a:lnTo>
                  <a:pt x="26376" y="155687"/>
                </a:lnTo>
                <a:lnTo>
                  <a:pt x="19350" y="105918"/>
                </a:lnTo>
                <a:lnTo>
                  <a:pt x="19303" y="104813"/>
                </a:lnTo>
                <a:lnTo>
                  <a:pt x="26376" y="55401"/>
                </a:lnTo>
                <a:lnTo>
                  <a:pt x="47799" y="21274"/>
                </a:lnTo>
                <a:lnTo>
                  <a:pt x="70485" y="858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48148" y="3935983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𝑂</a:t>
            </a:r>
            <a:r>
              <a:rPr sz="1800" spc="385" dirty="0">
                <a:latin typeface="Cambria Math"/>
                <a:cs typeface="Cambria Math"/>
              </a:rPr>
              <a:t> </a:t>
            </a:r>
            <a:r>
              <a:rPr sz="1800" spc="70" dirty="0">
                <a:latin typeface="Cambria Math"/>
                <a:cs typeface="Cambria Math"/>
              </a:rPr>
              <a:t>𝑘</a:t>
            </a:r>
            <a:r>
              <a:rPr sz="1950" spc="104" baseline="27777" dirty="0">
                <a:latin typeface="Cambria Math"/>
                <a:cs typeface="Cambria Math"/>
              </a:rPr>
              <a:t>𝑛</a:t>
            </a:r>
            <a:endParaRPr sz="1950" baseline="2777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1174" y="840740"/>
            <a:ext cx="3568065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1174" y="840740"/>
            <a:ext cx="3568065" cy="122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latin typeface="Cambria Math"/>
                <a:cs typeface="Cambria Math"/>
              </a:rPr>
              <a:t>𝐜𝐨𝐦𝐩𝐚𝐫𝐞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spc="-40" dirty="0">
                <a:latin typeface="Cambria Math"/>
                <a:cs typeface="Cambria Math"/>
              </a:rPr>
              <a:t>𝐰ⅈ𝐭𝐡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𝐦𝐚𝐬𝐭𝐞𝐫𝐬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𝐞𝐪𝐮𝐚𝐭ⅈ𝐨𝐧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3741" y="1390141"/>
            <a:ext cx="1995170" cy="668020"/>
            <a:chOff x="983741" y="1390141"/>
            <a:chExt cx="1995170" cy="668020"/>
          </a:xfrm>
        </p:grpSpPr>
        <p:sp>
          <p:nvSpPr>
            <p:cNvPr id="5" name="object 5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93216" y="1390141"/>
              <a:ext cx="1455420" cy="212090"/>
            </a:xfrm>
            <a:custGeom>
              <a:avLst/>
              <a:gdLst/>
              <a:ahLst/>
              <a:cxnLst/>
              <a:rect l="l" t="t" r="r" b="b"/>
              <a:pathLst>
                <a:path w="1455420" h="212090">
                  <a:moveTo>
                    <a:pt x="70535" y="8636"/>
                  </a:moveTo>
                  <a:lnTo>
                    <a:pt x="67525" y="0"/>
                  </a:lnTo>
                  <a:lnTo>
                    <a:pt x="52171" y="5549"/>
                  </a:lnTo>
                  <a:lnTo>
                    <a:pt x="38709" y="13589"/>
                  </a:lnTo>
                  <a:lnTo>
                    <a:pt x="9817" y="52108"/>
                  </a:lnTo>
                  <a:lnTo>
                    <a:pt x="63" y="104775"/>
                  </a:lnTo>
                  <a:lnTo>
                    <a:pt x="0" y="105918"/>
                  </a:lnTo>
                  <a:lnTo>
                    <a:pt x="977" y="123520"/>
                  </a:lnTo>
                  <a:lnTo>
                    <a:pt x="1079" y="125374"/>
                  </a:lnTo>
                  <a:lnTo>
                    <a:pt x="17411" y="174752"/>
                  </a:lnTo>
                  <a:lnTo>
                    <a:pt x="52120" y="206184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0" y="197866"/>
                  </a:lnTo>
                  <a:lnTo>
                    <a:pt x="47726" y="190436"/>
                  </a:lnTo>
                  <a:lnTo>
                    <a:pt x="26365" y="155765"/>
                  </a:lnTo>
                  <a:lnTo>
                    <a:pt x="19342" y="105918"/>
                  </a:lnTo>
                  <a:lnTo>
                    <a:pt x="19304" y="104775"/>
                  </a:lnTo>
                  <a:lnTo>
                    <a:pt x="20078" y="86728"/>
                  </a:lnTo>
                  <a:lnTo>
                    <a:pt x="31864" y="42164"/>
                  </a:lnTo>
                  <a:lnTo>
                    <a:pt x="58318" y="13957"/>
                  </a:lnTo>
                  <a:lnTo>
                    <a:pt x="70535" y="8636"/>
                  </a:lnTo>
                  <a:close/>
                </a:path>
                <a:path w="1455420" h="212090">
                  <a:moveTo>
                    <a:pt x="290880" y="105918"/>
                  </a:moveTo>
                  <a:lnTo>
                    <a:pt x="281051" y="52108"/>
                  </a:lnTo>
                  <a:lnTo>
                    <a:pt x="252183" y="13601"/>
                  </a:lnTo>
                  <a:lnTo>
                    <a:pt x="223380" y="0"/>
                  </a:lnTo>
                  <a:lnTo>
                    <a:pt x="220370" y="8636"/>
                  </a:lnTo>
                  <a:lnTo>
                    <a:pt x="232625" y="13957"/>
                  </a:lnTo>
                  <a:lnTo>
                    <a:pt x="243154" y="21310"/>
                  </a:lnTo>
                  <a:lnTo>
                    <a:pt x="264566" y="55435"/>
                  </a:lnTo>
                  <a:lnTo>
                    <a:pt x="271602" y="104775"/>
                  </a:lnTo>
                  <a:lnTo>
                    <a:pt x="270814" y="123520"/>
                  </a:lnTo>
                  <a:lnTo>
                    <a:pt x="259041" y="169291"/>
                  </a:lnTo>
                  <a:lnTo>
                    <a:pt x="232765" y="197866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29" y="187706"/>
                  </a:lnTo>
                  <a:lnTo>
                    <a:pt x="286562" y="143344"/>
                  </a:lnTo>
                  <a:lnTo>
                    <a:pt x="289801" y="125374"/>
                  </a:lnTo>
                  <a:lnTo>
                    <a:pt x="290880" y="105918"/>
                  </a:lnTo>
                  <a:close/>
                </a:path>
                <a:path w="1455420" h="212090">
                  <a:moveTo>
                    <a:pt x="965123" y="8636"/>
                  </a:moveTo>
                  <a:lnTo>
                    <a:pt x="962075" y="0"/>
                  </a:lnTo>
                  <a:lnTo>
                    <a:pt x="946734" y="5549"/>
                  </a:lnTo>
                  <a:lnTo>
                    <a:pt x="933284" y="13589"/>
                  </a:lnTo>
                  <a:lnTo>
                    <a:pt x="904379" y="52108"/>
                  </a:lnTo>
                  <a:lnTo>
                    <a:pt x="894689" y="104775"/>
                  </a:lnTo>
                  <a:lnTo>
                    <a:pt x="894638" y="105918"/>
                  </a:lnTo>
                  <a:lnTo>
                    <a:pt x="895604" y="123520"/>
                  </a:lnTo>
                  <a:lnTo>
                    <a:pt x="895705" y="125374"/>
                  </a:lnTo>
                  <a:lnTo>
                    <a:pt x="912037" y="174752"/>
                  </a:lnTo>
                  <a:lnTo>
                    <a:pt x="946708" y="206184"/>
                  </a:lnTo>
                  <a:lnTo>
                    <a:pt x="962075" y="211709"/>
                  </a:lnTo>
                  <a:lnTo>
                    <a:pt x="964742" y="203200"/>
                  </a:lnTo>
                  <a:lnTo>
                    <a:pt x="952690" y="197866"/>
                  </a:lnTo>
                  <a:lnTo>
                    <a:pt x="942289" y="190436"/>
                  </a:lnTo>
                  <a:lnTo>
                    <a:pt x="921004" y="155765"/>
                  </a:lnTo>
                  <a:lnTo>
                    <a:pt x="913980" y="105918"/>
                  </a:lnTo>
                  <a:lnTo>
                    <a:pt x="913942" y="104775"/>
                  </a:lnTo>
                  <a:lnTo>
                    <a:pt x="914717" y="86728"/>
                  </a:lnTo>
                  <a:lnTo>
                    <a:pt x="926515" y="42164"/>
                  </a:lnTo>
                  <a:lnTo>
                    <a:pt x="952906" y="13957"/>
                  </a:lnTo>
                  <a:lnTo>
                    <a:pt x="965123" y="8636"/>
                  </a:lnTo>
                  <a:close/>
                </a:path>
                <a:path w="1455420" h="212090">
                  <a:moveTo>
                    <a:pt x="1455216" y="105918"/>
                  </a:moveTo>
                  <a:lnTo>
                    <a:pt x="1445399" y="52108"/>
                  </a:lnTo>
                  <a:lnTo>
                    <a:pt x="1416545" y="13601"/>
                  </a:lnTo>
                  <a:lnTo>
                    <a:pt x="1387652" y="0"/>
                  </a:lnTo>
                  <a:lnTo>
                    <a:pt x="1384731" y="8636"/>
                  </a:lnTo>
                  <a:lnTo>
                    <a:pt x="1396936" y="13957"/>
                  </a:lnTo>
                  <a:lnTo>
                    <a:pt x="1407477" y="21310"/>
                  </a:lnTo>
                  <a:lnTo>
                    <a:pt x="1428889" y="55435"/>
                  </a:lnTo>
                  <a:lnTo>
                    <a:pt x="1435912" y="104775"/>
                  </a:lnTo>
                  <a:lnTo>
                    <a:pt x="1435125" y="123520"/>
                  </a:lnTo>
                  <a:lnTo>
                    <a:pt x="1423339" y="169291"/>
                  </a:lnTo>
                  <a:lnTo>
                    <a:pt x="1397076" y="197866"/>
                  </a:lnTo>
                  <a:lnTo>
                    <a:pt x="1384985" y="203200"/>
                  </a:lnTo>
                  <a:lnTo>
                    <a:pt x="1387652" y="211709"/>
                  </a:lnTo>
                  <a:lnTo>
                    <a:pt x="1428165" y="187706"/>
                  </a:lnTo>
                  <a:lnTo>
                    <a:pt x="1450898" y="143344"/>
                  </a:lnTo>
                  <a:lnTo>
                    <a:pt x="1454137" y="125374"/>
                  </a:lnTo>
                  <a:lnTo>
                    <a:pt x="1455216" y="10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68065" cy="143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3741" y="1390141"/>
            <a:ext cx="1995170" cy="668020"/>
            <a:chOff x="983741" y="1390141"/>
            <a:chExt cx="1995170" cy="668020"/>
          </a:xfrm>
        </p:grpSpPr>
        <p:sp>
          <p:nvSpPr>
            <p:cNvPr id="5" name="object 5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93216" y="1390141"/>
              <a:ext cx="1455420" cy="212090"/>
            </a:xfrm>
            <a:custGeom>
              <a:avLst/>
              <a:gdLst/>
              <a:ahLst/>
              <a:cxnLst/>
              <a:rect l="l" t="t" r="r" b="b"/>
              <a:pathLst>
                <a:path w="1455420" h="212090">
                  <a:moveTo>
                    <a:pt x="70535" y="8636"/>
                  </a:moveTo>
                  <a:lnTo>
                    <a:pt x="67525" y="0"/>
                  </a:lnTo>
                  <a:lnTo>
                    <a:pt x="52171" y="5549"/>
                  </a:lnTo>
                  <a:lnTo>
                    <a:pt x="38709" y="13589"/>
                  </a:lnTo>
                  <a:lnTo>
                    <a:pt x="9817" y="52108"/>
                  </a:lnTo>
                  <a:lnTo>
                    <a:pt x="63" y="104775"/>
                  </a:lnTo>
                  <a:lnTo>
                    <a:pt x="0" y="105918"/>
                  </a:lnTo>
                  <a:lnTo>
                    <a:pt x="977" y="123520"/>
                  </a:lnTo>
                  <a:lnTo>
                    <a:pt x="1079" y="125374"/>
                  </a:lnTo>
                  <a:lnTo>
                    <a:pt x="17411" y="174752"/>
                  </a:lnTo>
                  <a:lnTo>
                    <a:pt x="52120" y="206184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0" y="197866"/>
                  </a:lnTo>
                  <a:lnTo>
                    <a:pt x="47726" y="190436"/>
                  </a:lnTo>
                  <a:lnTo>
                    <a:pt x="26365" y="155765"/>
                  </a:lnTo>
                  <a:lnTo>
                    <a:pt x="19342" y="105918"/>
                  </a:lnTo>
                  <a:lnTo>
                    <a:pt x="19304" y="104775"/>
                  </a:lnTo>
                  <a:lnTo>
                    <a:pt x="20078" y="86728"/>
                  </a:lnTo>
                  <a:lnTo>
                    <a:pt x="31864" y="42164"/>
                  </a:lnTo>
                  <a:lnTo>
                    <a:pt x="58318" y="13957"/>
                  </a:lnTo>
                  <a:lnTo>
                    <a:pt x="70535" y="8636"/>
                  </a:lnTo>
                  <a:close/>
                </a:path>
                <a:path w="1455420" h="212090">
                  <a:moveTo>
                    <a:pt x="290880" y="105918"/>
                  </a:moveTo>
                  <a:lnTo>
                    <a:pt x="281051" y="52108"/>
                  </a:lnTo>
                  <a:lnTo>
                    <a:pt x="252183" y="13601"/>
                  </a:lnTo>
                  <a:lnTo>
                    <a:pt x="223380" y="0"/>
                  </a:lnTo>
                  <a:lnTo>
                    <a:pt x="220370" y="8636"/>
                  </a:lnTo>
                  <a:lnTo>
                    <a:pt x="232625" y="13957"/>
                  </a:lnTo>
                  <a:lnTo>
                    <a:pt x="243154" y="21310"/>
                  </a:lnTo>
                  <a:lnTo>
                    <a:pt x="264566" y="55435"/>
                  </a:lnTo>
                  <a:lnTo>
                    <a:pt x="271602" y="104775"/>
                  </a:lnTo>
                  <a:lnTo>
                    <a:pt x="270814" y="123520"/>
                  </a:lnTo>
                  <a:lnTo>
                    <a:pt x="259041" y="169291"/>
                  </a:lnTo>
                  <a:lnTo>
                    <a:pt x="232765" y="197866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29" y="187706"/>
                  </a:lnTo>
                  <a:lnTo>
                    <a:pt x="286562" y="143344"/>
                  </a:lnTo>
                  <a:lnTo>
                    <a:pt x="289801" y="125374"/>
                  </a:lnTo>
                  <a:lnTo>
                    <a:pt x="290880" y="105918"/>
                  </a:lnTo>
                  <a:close/>
                </a:path>
                <a:path w="1455420" h="212090">
                  <a:moveTo>
                    <a:pt x="965123" y="8636"/>
                  </a:moveTo>
                  <a:lnTo>
                    <a:pt x="962075" y="0"/>
                  </a:lnTo>
                  <a:lnTo>
                    <a:pt x="946734" y="5549"/>
                  </a:lnTo>
                  <a:lnTo>
                    <a:pt x="933284" y="13589"/>
                  </a:lnTo>
                  <a:lnTo>
                    <a:pt x="904379" y="52108"/>
                  </a:lnTo>
                  <a:lnTo>
                    <a:pt x="894689" y="104775"/>
                  </a:lnTo>
                  <a:lnTo>
                    <a:pt x="894638" y="105918"/>
                  </a:lnTo>
                  <a:lnTo>
                    <a:pt x="895604" y="123520"/>
                  </a:lnTo>
                  <a:lnTo>
                    <a:pt x="895705" y="125374"/>
                  </a:lnTo>
                  <a:lnTo>
                    <a:pt x="912037" y="174752"/>
                  </a:lnTo>
                  <a:lnTo>
                    <a:pt x="946708" y="206184"/>
                  </a:lnTo>
                  <a:lnTo>
                    <a:pt x="962075" y="211709"/>
                  </a:lnTo>
                  <a:lnTo>
                    <a:pt x="964742" y="203200"/>
                  </a:lnTo>
                  <a:lnTo>
                    <a:pt x="952690" y="197866"/>
                  </a:lnTo>
                  <a:lnTo>
                    <a:pt x="942289" y="190436"/>
                  </a:lnTo>
                  <a:lnTo>
                    <a:pt x="921004" y="155765"/>
                  </a:lnTo>
                  <a:lnTo>
                    <a:pt x="913980" y="105918"/>
                  </a:lnTo>
                  <a:lnTo>
                    <a:pt x="913942" y="104775"/>
                  </a:lnTo>
                  <a:lnTo>
                    <a:pt x="914717" y="86728"/>
                  </a:lnTo>
                  <a:lnTo>
                    <a:pt x="926515" y="42164"/>
                  </a:lnTo>
                  <a:lnTo>
                    <a:pt x="952906" y="13957"/>
                  </a:lnTo>
                  <a:lnTo>
                    <a:pt x="965123" y="8636"/>
                  </a:lnTo>
                  <a:close/>
                </a:path>
                <a:path w="1455420" h="212090">
                  <a:moveTo>
                    <a:pt x="1455216" y="105918"/>
                  </a:moveTo>
                  <a:lnTo>
                    <a:pt x="1445399" y="52108"/>
                  </a:lnTo>
                  <a:lnTo>
                    <a:pt x="1416545" y="13601"/>
                  </a:lnTo>
                  <a:lnTo>
                    <a:pt x="1387652" y="0"/>
                  </a:lnTo>
                  <a:lnTo>
                    <a:pt x="1384731" y="8636"/>
                  </a:lnTo>
                  <a:lnTo>
                    <a:pt x="1396936" y="13957"/>
                  </a:lnTo>
                  <a:lnTo>
                    <a:pt x="1407477" y="21310"/>
                  </a:lnTo>
                  <a:lnTo>
                    <a:pt x="1428889" y="55435"/>
                  </a:lnTo>
                  <a:lnTo>
                    <a:pt x="1435912" y="104775"/>
                  </a:lnTo>
                  <a:lnTo>
                    <a:pt x="1435125" y="123520"/>
                  </a:lnTo>
                  <a:lnTo>
                    <a:pt x="1423339" y="169291"/>
                  </a:lnTo>
                  <a:lnTo>
                    <a:pt x="1397076" y="197866"/>
                  </a:lnTo>
                  <a:lnTo>
                    <a:pt x="1384985" y="203200"/>
                  </a:lnTo>
                  <a:lnTo>
                    <a:pt x="1387652" y="211709"/>
                  </a:lnTo>
                  <a:lnTo>
                    <a:pt x="1428165" y="187706"/>
                  </a:lnTo>
                  <a:lnTo>
                    <a:pt x="1450898" y="143344"/>
                  </a:lnTo>
                  <a:lnTo>
                    <a:pt x="1454137" y="125374"/>
                  </a:lnTo>
                  <a:lnTo>
                    <a:pt x="1455216" y="10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" y="840740"/>
            <a:ext cx="35680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800" dirty="0">
              <a:latin typeface="Cambria Math"/>
              <a:cs typeface="Cambria Math"/>
            </a:endParaRPr>
          </a:p>
          <a:p>
            <a:pPr marL="65405">
              <a:lnSpc>
                <a:spcPct val="100000"/>
              </a:lnSpc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8255" y="1390650"/>
            <a:ext cx="222504" cy="165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77817" y="1332102"/>
            <a:ext cx="885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30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7193" y="1365377"/>
            <a:ext cx="779145" cy="215900"/>
          </a:xfrm>
          <a:custGeom>
            <a:avLst/>
            <a:gdLst/>
            <a:ahLst/>
            <a:cxnLst/>
            <a:rect l="l" t="t" r="r" b="b"/>
            <a:pathLst>
              <a:path w="779145" h="215900">
                <a:moveTo>
                  <a:pt x="722243" y="0"/>
                </a:moveTo>
                <a:lnTo>
                  <a:pt x="720084" y="7112"/>
                </a:lnTo>
                <a:lnTo>
                  <a:pt x="729940" y="12277"/>
                </a:lnTo>
                <a:lnTo>
                  <a:pt x="738546" y="19764"/>
                </a:lnTo>
                <a:lnTo>
                  <a:pt x="756701" y="55798"/>
                </a:lnTo>
                <a:lnTo>
                  <a:pt x="762756" y="107823"/>
                </a:lnTo>
                <a:lnTo>
                  <a:pt x="762087" y="126658"/>
                </a:lnTo>
                <a:lnTo>
                  <a:pt x="751961" y="173736"/>
                </a:lnTo>
                <a:lnTo>
                  <a:pt x="720084" y="208280"/>
                </a:lnTo>
                <a:lnTo>
                  <a:pt x="722243" y="215392"/>
                </a:lnTo>
                <a:lnTo>
                  <a:pt x="755907" y="191960"/>
                </a:lnTo>
                <a:lnTo>
                  <a:pt x="775106" y="145780"/>
                </a:lnTo>
                <a:lnTo>
                  <a:pt x="778752" y="107823"/>
                </a:lnTo>
                <a:lnTo>
                  <a:pt x="777891" y="88894"/>
                </a:lnTo>
                <a:lnTo>
                  <a:pt x="764026" y="36957"/>
                </a:lnTo>
                <a:lnTo>
                  <a:pt x="735004" y="5024"/>
                </a:lnTo>
                <a:lnTo>
                  <a:pt x="722243" y="0"/>
                </a:lnTo>
                <a:close/>
              </a:path>
              <a:path w="779145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3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5"/>
                </a:lnTo>
                <a:lnTo>
                  <a:pt x="43801" y="210439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3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2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836921" y="1266189"/>
            <a:ext cx="10966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O</a:t>
            </a:r>
            <a:r>
              <a:rPr sz="2100" spc="48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𝑎−𝛜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171" y="1390650"/>
            <a:ext cx="222503" cy="165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08623" y="1332102"/>
            <a:ext cx="2911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10" dirty="0">
                <a:latin typeface="Cambria Math"/>
                <a:cs typeface="Cambria Math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ϵ</a:t>
            </a:r>
            <a:r>
              <a:rPr sz="1400" i="1" dirty="0">
                <a:latin typeface="Georgia"/>
                <a:cs typeface="Georgia"/>
              </a:rPr>
              <a:t>&gt;0,</a:t>
            </a:r>
            <a:r>
              <a:rPr sz="1400" i="1" spc="315" dirty="0">
                <a:latin typeface="Georgia"/>
                <a:cs typeface="Georgia"/>
              </a:rPr>
              <a:t> </a:t>
            </a:r>
            <a:r>
              <a:rPr sz="1400" i="1" spc="135" dirty="0">
                <a:latin typeface="Georgia"/>
                <a:cs typeface="Georgia"/>
              </a:rPr>
              <a:t>then</a:t>
            </a:r>
            <a:r>
              <a:rPr sz="1400" i="1" spc="31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spc="-50" dirty="0">
                <a:latin typeface="Cambria Math"/>
                <a:cs typeface="Cambria Math"/>
              </a:rPr>
              <a:t>=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53566" y="1606169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47" y="0"/>
                </a:moveTo>
                <a:lnTo>
                  <a:pt x="561588" y="7111"/>
                </a:lnTo>
                <a:lnTo>
                  <a:pt x="571444" y="12277"/>
                </a:lnTo>
                <a:lnTo>
                  <a:pt x="580050" y="19764"/>
                </a:lnTo>
                <a:lnTo>
                  <a:pt x="598205" y="55798"/>
                </a:lnTo>
                <a:lnTo>
                  <a:pt x="604260" y="107822"/>
                </a:lnTo>
                <a:lnTo>
                  <a:pt x="603591" y="126658"/>
                </a:lnTo>
                <a:lnTo>
                  <a:pt x="593465" y="173735"/>
                </a:lnTo>
                <a:lnTo>
                  <a:pt x="561588" y="208279"/>
                </a:lnTo>
                <a:lnTo>
                  <a:pt x="563747" y="215391"/>
                </a:lnTo>
                <a:lnTo>
                  <a:pt x="597411" y="191960"/>
                </a:lnTo>
                <a:lnTo>
                  <a:pt x="616610" y="145780"/>
                </a:lnTo>
                <a:lnTo>
                  <a:pt x="620256" y="107822"/>
                </a:lnTo>
                <a:lnTo>
                  <a:pt x="619395" y="88894"/>
                </a:lnTo>
                <a:lnTo>
                  <a:pt x="605530" y="36956"/>
                </a:lnTo>
                <a:lnTo>
                  <a:pt x="576508" y="5024"/>
                </a:lnTo>
                <a:lnTo>
                  <a:pt x="563747" y="0"/>
                </a:lnTo>
                <a:close/>
              </a:path>
              <a:path w="620395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2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4"/>
                </a:lnTo>
                <a:lnTo>
                  <a:pt x="43801" y="210438"/>
                </a:lnTo>
                <a:lnTo>
                  <a:pt x="56636" y="215391"/>
                </a:lnTo>
                <a:lnTo>
                  <a:pt x="58795" y="208279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2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1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195317" y="1507363"/>
            <a:ext cx="742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7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5396" y="2085594"/>
            <a:ext cx="222503" cy="1651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77817" y="2027047"/>
            <a:ext cx="862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2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53666" y="2060320"/>
            <a:ext cx="622300" cy="215900"/>
          </a:xfrm>
          <a:custGeom>
            <a:avLst/>
            <a:gdLst/>
            <a:ahLst/>
            <a:cxnLst/>
            <a:rect l="l" t="t" r="r" b="b"/>
            <a:pathLst>
              <a:path w="622300" h="215900">
                <a:moveTo>
                  <a:pt x="565271" y="0"/>
                </a:moveTo>
                <a:lnTo>
                  <a:pt x="563112" y="7112"/>
                </a:lnTo>
                <a:lnTo>
                  <a:pt x="572968" y="12277"/>
                </a:lnTo>
                <a:lnTo>
                  <a:pt x="581574" y="19764"/>
                </a:lnTo>
                <a:lnTo>
                  <a:pt x="599729" y="55798"/>
                </a:lnTo>
                <a:lnTo>
                  <a:pt x="605784" y="107823"/>
                </a:lnTo>
                <a:lnTo>
                  <a:pt x="605115" y="126658"/>
                </a:lnTo>
                <a:lnTo>
                  <a:pt x="594989" y="173736"/>
                </a:lnTo>
                <a:lnTo>
                  <a:pt x="563112" y="208280"/>
                </a:lnTo>
                <a:lnTo>
                  <a:pt x="565271" y="215392"/>
                </a:lnTo>
                <a:lnTo>
                  <a:pt x="598935" y="191960"/>
                </a:lnTo>
                <a:lnTo>
                  <a:pt x="618134" y="145780"/>
                </a:lnTo>
                <a:lnTo>
                  <a:pt x="621780" y="107823"/>
                </a:lnTo>
                <a:lnTo>
                  <a:pt x="620919" y="88894"/>
                </a:lnTo>
                <a:lnTo>
                  <a:pt x="607054" y="36956"/>
                </a:lnTo>
                <a:lnTo>
                  <a:pt x="578032" y="5024"/>
                </a:lnTo>
                <a:lnTo>
                  <a:pt x="565271" y="0"/>
                </a:lnTo>
                <a:close/>
              </a:path>
              <a:path w="622300" h="215900">
                <a:moveTo>
                  <a:pt x="56636" y="0"/>
                </a:moveTo>
                <a:lnTo>
                  <a:pt x="22846" y="23502"/>
                </a:lnTo>
                <a:lnTo>
                  <a:pt x="3692" y="69611"/>
                </a:lnTo>
                <a:lnTo>
                  <a:pt x="0" y="107823"/>
                </a:lnTo>
                <a:lnTo>
                  <a:pt x="885" y="126658"/>
                </a:lnTo>
                <a:lnTo>
                  <a:pt x="920" y="127410"/>
                </a:lnTo>
                <a:lnTo>
                  <a:pt x="14726" y="178435"/>
                </a:lnTo>
                <a:lnTo>
                  <a:pt x="43801" y="210438"/>
                </a:lnTo>
                <a:lnTo>
                  <a:pt x="56636" y="215392"/>
                </a:lnTo>
                <a:lnTo>
                  <a:pt x="58795" y="208280"/>
                </a:lnTo>
                <a:lnTo>
                  <a:pt x="48938" y="203132"/>
                </a:lnTo>
                <a:lnTo>
                  <a:pt x="40332" y="195675"/>
                </a:lnTo>
                <a:lnTo>
                  <a:pt x="22177" y="159615"/>
                </a:lnTo>
                <a:lnTo>
                  <a:pt x="16879" y="127410"/>
                </a:lnTo>
                <a:lnTo>
                  <a:pt x="16791" y="126658"/>
                </a:lnTo>
                <a:lnTo>
                  <a:pt x="16123" y="107823"/>
                </a:lnTo>
                <a:lnTo>
                  <a:pt x="16791" y="88894"/>
                </a:lnTo>
                <a:lnTo>
                  <a:pt x="18805" y="71548"/>
                </a:lnTo>
                <a:lnTo>
                  <a:pt x="32988" y="29561"/>
                </a:lnTo>
                <a:lnTo>
                  <a:pt x="58795" y="7112"/>
                </a:lnTo>
                <a:lnTo>
                  <a:pt x="56636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814061" y="1961515"/>
            <a:ext cx="923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40855" y="2060320"/>
            <a:ext cx="1510665" cy="215900"/>
            <a:chOff x="6340855" y="2060320"/>
            <a:chExt cx="1510665" cy="2159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0855" y="2085593"/>
              <a:ext cx="222503" cy="1651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30649" y="2060320"/>
              <a:ext cx="920750" cy="215900"/>
            </a:xfrm>
            <a:custGeom>
              <a:avLst/>
              <a:gdLst/>
              <a:ahLst/>
              <a:cxnLst/>
              <a:rect l="l" t="t" r="r" b="b"/>
              <a:pathLst>
                <a:path w="920750" h="215900">
                  <a:moveTo>
                    <a:pt x="863975" y="0"/>
                  </a:moveTo>
                  <a:lnTo>
                    <a:pt x="861816" y="7112"/>
                  </a:lnTo>
                  <a:lnTo>
                    <a:pt x="871672" y="12277"/>
                  </a:lnTo>
                  <a:lnTo>
                    <a:pt x="880278" y="19764"/>
                  </a:lnTo>
                  <a:lnTo>
                    <a:pt x="898433" y="55798"/>
                  </a:lnTo>
                  <a:lnTo>
                    <a:pt x="904488" y="107823"/>
                  </a:lnTo>
                  <a:lnTo>
                    <a:pt x="903819" y="126658"/>
                  </a:lnTo>
                  <a:lnTo>
                    <a:pt x="893693" y="173736"/>
                  </a:lnTo>
                  <a:lnTo>
                    <a:pt x="861816" y="208280"/>
                  </a:lnTo>
                  <a:lnTo>
                    <a:pt x="863975" y="215392"/>
                  </a:lnTo>
                  <a:lnTo>
                    <a:pt x="897639" y="191960"/>
                  </a:lnTo>
                  <a:lnTo>
                    <a:pt x="916838" y="145780"/>
                  </a:lnTo>
                  <a:lnTo>
                    <a:pt x="920484" y="107823"/>
                  </a:lnTo>
                  <a:lnTo>
                    <a:pt x="919623" y="88894"/>
                  </a:lnTo>
                  <a:lnTo>
                    <a:pt x="905758" y="36956"/>
                  </a:lnTo>
                  <a:lnTo>
                    <a:pt x="876736" y="5024"/>
                  </a:lnTo>
                  <a:lnTo>
                    <a:pt x="863975" y="0"/>
                  </a:lnTo>
                  <a:close/>
                </a:path>
                <a:path w="920750" h="215900">
                  <a:moveTo>
                    <a:pt x="56636" y="0"/>
                  </a:moveTo>
                  <a:lnTo>
                    <a:pt x="22846" y="23502"/>
                  </a:lnTo>
                  <a:lnTo>
                    <a:pt x="3692" y="69611"/>
                  </a:lnTo>
                  <a:lnTo>
                    <a:pt x="0" y="107823"/>
                  </a:lnTo>
                  <a:lnTo>
                    <a:pt x="885" y="126658"/>
                  </a:lnTo>
                  <a:lnTo>
                    <a:pt x="14726" y="178435"/>
                  </a:lnTo>
                  <a:lnTo>
                    <a:pt x="43801" y="210438"/>
                  </a:lnTo>
                  <a:lnTo>
                    <a:pt x="56636" y="215392"/>
                  </a:lnTo>
                  <a:lnTo>
                    <a:pt x="58795" y="208280"/>
                  </a:lnTo>
                  <a:lnTo>
                    <a:pt x="48938" y="203132"/>
                  </a:lnTo>
                  <a:lnTo>
                    <a:pt x="40332" y="195675"/>
                  </a:lnTo>
                  <a:lnTo>
                    <a:pt x="22177" y="159615"/>
                  </a:lnTo>
                  <a:lnTo>
                    <a:pt x="16879" y="127410"/>
                  </a:lnTo>
                  <a:lnTo>
                    <a:pt x="16791" y="126658"/>
                  </a:lnTo>
                  <a:lnTo>
                    <a:pt x="16123" y="107823"/>
                  </a:lnTo>
                  <a:lnTo>
                    <a:pt x="16791" y="88894"/>
                  </a:lnTo>
                  <a:lnTo>
                    <a:pt x="18805" y="71548"/>
                  </a:lnTo>
                  <a:lnTo>
                    <a:pt x="32988" y="29561"/>
                  </a:lnTo>
                  <a:lnTo>
                    <a:pt x="58795" y="7112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94247" y="2027047"/>
            <a:ext cx="2029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then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</a:t>
            </a:r>
            <a:r>
              <a:rPr sz="1400" spc="355" dirty="0">
                <a:latin typeface="Cambria Math"/>
                <a:cs typeface="Cambria Math"/>
              </a:rPr>
              <a:t> </a:t>
            </a:r>
            <a:r>
              <a:rPr sz="1400" spc="55" dirty="0">
                <a:latin typeface="Cambria Math"/>
                <a:cs typeface="Cambria Math"/>
              </a:rPr>
              <a:t>𝑛</a:t>
            </a:r>
            <a:r>
              <a:rPr sz="1500" spc="82" baseline="27777" dirty="0">
                <a:latin typeface="Cambria Math"/>
                <a:cs typeface="Cambria Math"/>
              </a:rPr>
              <a:t>log</a:t>
            </a:r>
            <a:r>
              <a:rPr sz="1275" spc="82" baseline="19607" dirty="0">
                <a:latin typeface="Cambria Math"/>
                <a:cs typeface="Cambria Math"/>
              </a:rPr>
              <a:t>𝑏</a:t>
            </a:r>
            <a:r>
              <a:rPr sz="1275" spc="127" baseline="19607" dirty="0">
                <a:latin typeface="Cambria Math"/>
                <a:cs typeface="Cambria Math"/>
              </a:rPr>
              <a:t> </a:t>
            </a:r>
            <a:r>
              <a:rPr sz="1500" spc="104" baseline="27777" dirty="0">
                <a:latin typeface="Cambria Math"/>
                <a:cs typeface="Cambria Math"/>
              </a:rPr>
              <a:t>𝑎</a:t>
            </a:r>
            <a:r>
              <a:rPr sz="1500" spc="142" baseline="27777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lg</a:t>
            </a:r>
            <a:r>
              <a:rPr sz="1400" spc="-95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65396" y="2514473"/>
            <a:ext cx="1396365" cy="215900"/>
            <a:chOff x="4565396" y="2514473"/>
            <a:chExt cx="1396365" cy="2159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396" y="2539746"/>
              <a:ext cx="222503" cy="1651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75002" y="2514473"/>
              <a:ext cx="786765" cy="215900"/>
            </a:xfrm>
            <a:custGeom>
              <a:avLst/>
              <a:gdLst/>
              <a:ahLst/>
              <a:cxnLst/>
              <a:rect l="l" t="t" r="r" b="b"/>
              <a:pathLst>
                <a:path w="786764" h="215900">
                  <a:moveTo>
                    <a:pt x="729863" y="0"/>
                  </a:moveTo>
                  <a:lnTo>
                    <a:pt x="727704" y="7112"/>
                  </a:lnTo>
                  <a:lnTo>
                    <a:pt x="737560" y="12277"/>
                  </a:lnTo>
                  <a:lnTo>
                    <a:pt x="746166" y="19764"/>
                  </a:lnTo>
                  <a:lnTo>
                    <a:pt x="764321" y="55798"/>
                  </a:lnTo>
                  <a:lnTo>
                    <a:pt x="770376" y="107822"/>
                  </a:lnTo>
                  <a:lnTo>
                    <a:pt x="769707" y="126658"/>
                  </a:lnTo>
                  <a:lnTo>
                    <a:pt x="759581" y="173735"/>
                  </a:lnTo>
                  <a:lnTo>
                    <a:pt x="727704" y="208279"/>
                  </a:lnTo>
                  <a:lnTo>
                    <a:pt x="729863" y="215391"/>
                  </a:lnTo>
                  <a:lnTo>
                    <a:pt x="763527" y="191960"/>
                  </a:lnTo>
                  <a:lnTo>
                    <a:pt x="782726" y="145780"/>
                  </a:lnTo>
                  <a:lnTo>
                    <a:pt x="786372" y="107822"/>
                  </a:lnTo>
                  <a:lnTo>
                    <a:pt x="785511" y="88894"/>
                  </a:lnTo>
                  <a:lnTo>
                    <a:pt x="771646" y="36956"/>
                  </a:lnTo>
                  <a:lnTo>
                    <a:pt x="742624" y="5024"/>
                  </a:lnTo>
                  <a:lnTo>
                    <a:pt x="729863" y="0"/>
                  </a:lnTo>
                  <a:close/>
                </a:path>
                <a:path w="786764" h="215900">
                  <a:moveTo>
                    <a:pt x="56636" y="0"/>
                  </a:moveTo>
                  <a:lnTo>
                    <a:pt x="22846" y="23502"/>
                  </a:lnTo>
                  <a:lnTo>
                    <a:pt x="3692" y="69611"/>
                  </a:lnTo>
                  <a:lnTo>
                    <a:pt x="0" y="107822"/>
                  </a:lnTo>
                  <a:lnTo>
                    <a:pt x="885" y="126658"/>
                  </a:lnTo>
                  <a:lnTo>
                    <a:pt x="920" y="127410"/>
                  </a:lnTo>
                  <a:lnTo>
                    <a:pt x="14726" y="178434"/>
                  </a:lnTo>
                  <a:lnTo>
                    <a:pt x="43801" y="210438"/>
                  </a:lnTo>
                  <a:lnTo>
                    <a:pt x="56636" y="215391"/>
                  </a:lnTo>
                  <a:lnTo>
                    <a:pt x="58795" y="208279"/>
                  </a:lnTo>
                  <a:lnTo>
                    <a:pt x="48938" y="203132"/>
                  </a:lnTo>
                  <a:lnTo>
                    <a:pt x="40332" y="195675"/>
                  </a:lnTo>
                  <a:lnTo>
                    <a:pt x="22177" y="159615"/>
                  </a:lnTo>
                  <a:lnTo>
                    <a:pt x="16879" y="127410"/>
                  </a:lnTo>
                  <a:lnTo>
                    <a:pt x="16791" y="126658"/>
                  </a:lnTo>
                  <a:lnTo>
                    <a:pt x="16123" y="107822"/>
                  </a:lnTo>
                  <a:lnTo>
                    <a:pt x="16791" y="88894"/>
                  </a:lnTo>
                  <a:lnTo>
                    <a:pt x="18805" y="71548"/>
                  </a:lnTo>
                  <a:lnTo>
                    <a:pt x="32988" y="29561"/>
                  </a:lnTo>
                  <a:lnTo>
                    <a:pt x="58795" y="7112"/>
                  </a:lnTo>
                  <a:lnTo>
                    <a:pt x="56636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14061" y="2415921"/>
            <a:ext cx="11099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97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𝛺</a:t>
            </a:r>
            <a:r>
              <a:rPr sz="2100" spc="547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-25" dirty="0">
                <a:latin typeface="Cambria Math"/>
                <a:cs typeface="Cambria Math"/>
              </a:rPr>
              <a:t>𝑎+𝜖</a:t>
            </a:r>
            <a:endParaRPr sz="10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77817" y="2481452"/>
            <a:ext cx="4640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2138680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25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r>
              <a:rPr sz="1400" dirty="0">
                <a:latin typeface="Cambria Math"/>
                <a:cs typeface="Cambria Math"/>
              </a:rPr>
              <a:t>	for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3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ϵ</a:t>
            </a:r>
            <a:r>
              <a:rPr sz="1400" spc="13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100" dirty="0">
                <a:latin typeface="Georgia"/>
                <a:cs typeface="Georgia"/>
              </a:rPr>
              <a:t> </a:t>
            </a:r>
            <a:r>
              <a:rPr sz="1400" i="1" spc="145" dirty="0">
                <a:latin typeface="Georgia"/>
                <a:cs typeface="Georgia"/>
              </a:rPr>
              <a:t>and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80" dirty="0">
                <a:latin typeface="Georgia"/>
                <a:cs typeface="Georgia"/>
              </a:rPr>
              <a:t>if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51096" y="2757677"/>
            <a:ext cx="1088390" cy="165100"/>
            <a:chOff x="4451096" y="2757677"/>
            <a:chExt cx="1088390" cy="165100"/>
          </a:xfrm>
        </p:grpSpPr>
        <p:sp>
          <p:nvSpPr>
            <p:cNvPr id="27" name="object 27"/>
            <p:cNvSpPr/>
            <p:nvPr/>
          </p:nvSpPr>
          <p:spPr>
            <a:xfrm>
              <a:off x="4451096" y="2757677"/>
              <a:ext cx="419100" cy="165100"/>
            </a:xfrm>
            <a:custGeom>
              <a:avLst/>
              <a:gdLst/>
              <a:ahLst/>
              <a:cxnLst/>
              <a:rect l="l" t="t" r="r" b="b"/>
              <a:pathLst>
                <a:path w="419100" h="165100">
                  <a:moveTo>
                    <a:pt x="366521" y="0"/>
                  </a:moveTo>
                  <a:lnTo>
                    <a:pt x="364108" y="6604"/>
                  </a:lnTo>
                  <a:lnTo>
                    <a:pt x="373653" y="10798"/>
                  </a:lnTo>
                  <a:lnTo>
                    <a:pt x="381888" y="16541"/>
                  </a:lnTo>
                  <a:lnTo>
                    <a:pt x="401653" y="54737"/>
                  </a:lnTo>
                  <a:lnTo>
                    <a:pt x="403470" y="67405"/>
                  </a:lnTo>
                  <a:lnTo>
                    <a:pt x="403496" y="67591"/>
                  </a:lnTo>
                  <a:lnTo>
                    <a:pt x="404113" y="81661"/>
                  </a:lnTo>
                  <a:lnTo>
                    <a:pt x="403496" y="96234"/>
                  </a:lnTo>
                  <a:lnTo>
                    <a:pt x="401653" y="109474"/>
                  </a:lnTo>
                  <a:lnTo>
                    <a:pt x="381920" y="148447"/>
                  </a:lnTo>
                  <a:lnTo>
                    <a:pt x="364363" y="158369"/>
                  </a:lnTo>
                  <a:lnTo>
                    <a:pt x="366521" y="165100"/>
                  </a:lnTo>
                  <a:lnTo>
                    <a:pt x="405511" y="136271"/>
                  </a:lnTo>
                  <a:lnTo>
                    <a:pt x="418262" y="97748"/>
                  </a:lnTo>
                  <a:lnTo>
                    <a:pt x="419100" y="82550"/>
                  </a:lnTo>
                  <a:lnTo>
                    <a:pt x="418272" y="67591"/>
                  </a:lnTo>
                  <a:lnTo>
                    <a:pt x="405511" y="28829"/>
                  </a:lnTo>
                  <a:lnTo>
                    <a:pt x="378454" y="4308"/>
                  </a:lnTo>
                  <a:lnTo>
                    <a:pt x="366521" y="0"/>
                  </a:lnTo>
                  <a:close/>
                </a:path>
                <a:path w="419100" h="165100">
                  <a:moveTo>
                    <a:pt x="52704" y="0"/>
                  </a:moveTo>
                  <a:lnTo>
                    <a:pt x="13715" y="28829"/>
                  </a:lnTo>
                  <a:lnTo>
                    <a:pt x="857" y="67405"/>
                  </a:lnTo>
                  <a:lnTo>
                    <a:pt x="50" y="81661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4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4"/>
                  </a:lnTo>
                  <a:lnTo>
                    <a:pt x="15150" y="82550"/>
                  </a:lnTo>
                  <a:lnTo>
                    <a:pt x="15112" y="81661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7" y="6604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728" y="2757677"/>
              <a:ext cx="222504" cy="1651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220717" y="2699385"/>
            <a:ext cx="1271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4535" algn="l"/>
              </a:tabLst>
            </a:pP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0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00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09008" y="3184398"/>
            <a:ext cx="911860" cy="165100"/>
            <a:chOff x="4509008" y="3184398"/>
            <a:chExt cx="911860" cy="16510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9008" y="3184398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7856" y="3184398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356353" y="2923413"/>
            <a:ext cx="4046854" cy="44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27940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83741" y="1390141"/>
            <a:ext cx="1995170" cy="668020"/>
            <a:chOff x="983741" y="1390141"/>
            <a:chExt cx="1995170" cy="668020"/>
          </a:xfrm>
        </p:grpSpPr>
        <p:sp>
          <p:nvSpPr>
            <p:cNvPr id="36" name="object 36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993216" y="1390141"/>
              <a:ext cx="1455420" cy="212090"/>
            </a:xfrm>
            <a:custGeom>
              <a:avLst/>
              <a:gdLst/>
              <a:ahLst/>
              <a:cxnLst/>
              <a:rect l="l" t="t" r="r" b="b"/>
              <a:pathLst>
                <a:path w="1455420" h="212090">
                  <a:moveTo>
                    <a:pt x="70535" y="8636"/>
                  </a:moveTo>
                  <a:lnTo>
                    <a:pt x="67525" y="0"/>
                  </a:lnTo>
                  <a:lnTo>
                    <a:pt x="52171" y="5549"/>
                  </a:lnTo>
                  <a:lnTo>
                    <a:pt x="38709" y="13589"/>
                  </a:lnTo>
                  <a:lnTo>
                    <a:pt x="9817" y="52108"/>
                  </a:lnTo>
                  <a:lnTo>
                    <a:pt x="63" y="104775"/>
                  </a:lnTo>
                  <a:lnTo>
                    <a:pt x="0" y="105918"/>
                  </a:lnTo>
                  <a:lnTo>
                    <a:pt x="977" y="123520"/>
                  </a:lnTo>
                  <a:lnTo>
                    <a:pt x="1079" y="125374"/>
                  </a:lnTo>
                  <a:lnTo>
                    <a:pt x="17411" y="174752"/>
                  </a:lnTo>
                  <a:lnTo>
                    <a:pt x="52120" y="206184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0" y="197866"/>
                  </a:lnTo>
                  <a:lnTo>
                    <a:pt x="47726" y="190436"/>
                  </a:lnTo>
                  <a:lnTo>
                    <a:pt x="26365" y="155765"/>
                  </a:lnTo>
                  <a:lnTo>
                    <a:pt x="19342" y="105918"/>
                  </a:lnTo>
                  <a:lnTo>
                    <a:pt x="19304" y="104775"/>
                  </a:lnTo>
                  <a:lnTo>
                    <a:pt x="20078" y="86728"/>
                  </a:lnTo>
                  <a:lnTo>
                    <a:pt x="31864" y="42164"/>
                  </a:lnTo>
                  <a:lnTo>
                    <a:pt x="58318" y="13957"/>
                  </a:lnTo>
                  <a:lnTo>
                    <a:pt x="70535" y="8636"/>
                  </a:lnTo>
                  <a:close/>
                </a:path>
                <a:path w="1455420" h="212090">
                  <a:moveTo>
                    <a:pt x="290880" y="105918"/>
                  </a:moveTo>
                  <a:lnTo>
                    <a:pt x="281051" y="52108"/>
                  </a:lnTo>
                  <a:lnTo>
                    <a:pt x="252183" y="13601"/>
                  </a:lnTo>
                  <a:lnTo>
                    <a:pt x="223380" y="0"/>
                  </a:lnTo>
                  <a:lnTo>
                    <a:pt x="220370" y="8636"/>
                  </a:lnTo>
                  <a:lnTo>
                    <a:pt x="232625" y="13957"/>
                  </a:lnTo>
                  <a:lnTo>
                    <a:pt x="243154" y="21310"/>
                  </a:lnTo>
                  <a:lnTo>
                    <a:pt x="264566" y="55435"/>
                  </a:lnTo>
                  <a:lnTo>
                    <a:pt x="271602" y="104775"/>
                  </a:lnTo>
                  <a:lnTo>
                    <a:pt x="270814" y="123520"/>
                  </a:lnTo>
                  <a:lnTo>
                    <a:pt x="259041" y="169291"/>
                  </a:lnTo>
                  <a:lnTo>
                    <a:pt x="232765" y="197866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29" y="187706"/>
                  </a:lnTo>
                  <a:lnTo>
                    <a:pt x="286562" y="143344"/>
                  </a:lnTo>
                  <a:lnTo>
                    <a:pt x="289801" y="125374"/>
                  </a:lnTo>
                  <a:lnTo>
                    <a:pt x="290880" y="105918"/>
                  </a:lnTo>
                  <a:close/>
                </a:path>
                <a:path w="1455420" h="212090">
                  <a:moveTo>
                    <a:pt x="965123" y="8636"/>
                  </a:moveTo>
                  <a:lnTo>
                    <a:pt x="962075" y="0"/>
                  </a:lnTo>
                  <a:lnTo>
                    <a:pt x="946734" y="5549"/>
                  </a:lnTo>
                  <a:lnTo>
                    <a:pt x="933284" y="13589"/>
                  </a:lnTo>
                  <a:lnTo>
                    <a:pt x="904379" y="52108"/>
                  </a:lnTo>
                  <a:lnTo>
                    <a:pt x="894689" y="104775"/>
                  </a:lnTo>
                  <a:lnTo>
                    <a:pt x="894638" y="105918"/>
                  </a:lnTo>
                  <a:lnTo>
                    <a:pt x="895604" y="123520"/>
                  </a:lnTo>
                  <a:lnTo>
                    <a:pt x="895705" y="125374"/>
                  </a:lnTo>
                  <a:lnTo>
                    <a:pt x="912037" y="174752"/>
                  </a:lnTo>
                  <a:lnTo>
                    <a:pt x="946708" y="206184"/>
                  </a:lnTo>
                  <a:lnTo>
                    <a:pt x="962075" y="211709"/>
                  </a:lnTo>
                  <a:lnTo>
                    <a:pt x="964742" y="203200"/>
                  </a:lnTo>
                  <a:lnTo>
                    <a:pt x="952690" y="197866"/>
                  </a:lnTo>
                  <a:lnTo>
                    <a:pt x="942289" y="190436"/>
                  </a:lnTo>
                  <a:lnTo>
                    <a:pt x="921004" y="155765"/>
                  </a:lnTo>
                  <a:lnTo>
                    <a:pt x="913980" y="105918"/>
                  </a:lnTo>
                  <a:lnTo>
                    <a:pt x="913942" y="104775"/>
                  </a:lnTo>
                  <a:lnTo>
                    <a:pt x="914717" y="86728"/>
                  </a:lnTo>
                  <a:lnTo>
                    <a:pt x="926515" y="42164"/>
                  </a:lnTo>
                  <a:lnTo>
                    <a:pt x="952906" y="13957"/>
                  </a:lnTo>
                  <a:lnTo>
                    <a:pt x="965123" y="8636"/>
                  </a:lnTo>
                  <a:close/>
                </a:path>
                <a:path w="1455420" h="212090">
                  <a:moveTo>
                    <a:pt x="1455216" y="105918"/>
                  </a:moveTo>
                  <a:lnTo>
                    <a:pt x="1445399" y="52108"/>
                  </a:lnTo>
                  <a:lnTo>
                    <a:pt x="1416545" y="13601"/>
                  </a:lnTo>
                  <a:lnTo>
                    <a:pt x="1387652" y="0"/>
                  </a:lnTo>
                  <a:lnTo>
                    <a:pt x="1384731" y="8636"/>
                  </a:lnTo>
                  <a:lnTo>
                    <a:pt x="1396936" y="13957"/>
                  </a:lnTo>
                  <a:lnTo>
                    <a:pt x="1407477" y="21310"/>
                  </a:lnTo>
                  <a:lnTo>
                    <a:pt x="1428889" y="55435"/>
                  </a:lnTo>
                  <a:lnTo>
                    <a:pt x="1435912" y="104775"/>
                  </a:lnTo>
                  <a:lnTo>
                    <a:pt x="1435125" y="123520"/>
                  </a:lnTo>
                  <a:lnTo>
                    <a:pt x="1423339" y="169291"/>
                  </a:lnTo>
                  <a:lnTo>
                    <a:pt x="1397076" y="197866"/>
                  </a:lnTo>
                  <a:lnTo>
                    <a:pt x="1384985" y="203200"/>
                  </a:lnTo>
                  <a:lnTo>
                    <a:pt x="1387652" y="211709"/>
                  </a:lnTo>
                  <a:lnTo>
                    <a:pt x="1428165" y="187706"/>
                  </a:lnTo>
                  <a:lnTo>
                    <a:pt x="1450898" y="143344"/>
                  </a:lnTo>
                  <a:lnTo>
                    <a:pt x="1454137" y="125374"/>
                  </a:lnTo>
                  <a:lnTo>
                    <a:pt x="1455216" y="10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83741" y="1390141"/>
            <a:ext cx="1995170" cy="668020"/>
            <a:chOff x="983741" y="1390141"/>
            <a:chExt cx="1995170" cy="668020"/>
          </a:xfrm>
        </p:grpSpPr>
        <p:sp>
          <p:nvSpPr>
            <p:cNvPr id="36" name="object 36"/>
            <p:cNvSpPr/>
            <p:nvPr/>
          </p:nvSpPr>
          <p:spPr>
            <a:xfrm>
              <a:off x="983742" y="1585721"/>
              <a:ext cx="1995170" cy="472440"/>
            </a:xfrm>
            <a:custGeom>
              <a:avLst/>
              <a:gdLst/>
              <a:ahLst/>
              <a:cxnLst/>
              <a:rect l="l" t="t" r="r" b="b"/>
              <a:pathLst>
                <a:path w="1995170" h="472439">
                  <a:moveTo>
                    <a:pt x="76200" y="396240"/>
                  </a:moveTo>
                  <a:lnTo>
                    <a:pt x="47625" y="396240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396240"/>
                  </a:lnTo>
                  <a:lnTo>
                    <a:pt x="0" y="396240"/>
                  </a:lnTo>
                  <a:lnTo>
                    <a:pt x="38100" y="472440"/>
                  </a:lnTo>
                  <a:lnTo>
                    <a:pt x="69850" y="408940"/>
                  </a:lnTo>
                  <a:lnTo>
                    <a:pt x="76200" y="396240"/>
                  </a:lnTo>
                  <a:close/>
                </a:path>
                <a:path w="1995170" h="472439">
                  <a:moveTo>
                    <a:pt x="708660" y="396240"/>
                  </a:moveTo>
                  <a:lnTo>
                    <a:pt x="680072" y="396240"/>
                  </a:lnTo>
                  <a:lnTo>
                    <a:pt x="680072" y="0"/>
                  </a:lnTo>
                  <a:lnTo>
                    <a:pt x="661022" y="0"/>
                  </a:lnTo>
                  <a:lnTo>
                    <a:pt x="661022" y="396240"/>
                  </a:lnTo>
                  <a:lnTo>
                    <a:pt x="632460" y="396240"/>
                  </a:lnTo>
                  <a:lnTo>
                    <a:pt x="670547" y="472440"/>
                  </a:lnTo>
                  <a:lnTo>
                    <a:pt x="702310" y="408940"/>
                  </a:lnTo>
                  <a:lnTo>
                    <a:pt x="708660" y="396240"/>
                  </a:lnTo>
                  <a:close/>
                </a:path>
                <a:path w="1995170" h="472439">
                  <a:moveTo>
                    <a:pt x="1143000" y="396240"/>
                  </a:moveTo>
                  <a:lnTo>
                    <a:pt x="1114425" y="396240"/>
                  </a:lnTo>
                  <a:lnTo>
                    <a:pt x="1114425" y="0"/>
                  </a:lnTo>
                  <a:lnTo>
                    <a:pt x="1095375" y="0"/>
                  </a:lnTo>
                  <a:lnTo>
                    <a:pt x="1095375" y="396240"/>
                  </a:lnTo>
                  <a:lnTo>
                    <a:pt x="1066800" y="396240"/>
                  </a:lnTo>
                  <a:lnTo>
                    <a:pt x="1104900" y="472440"/>
                  </a:lnTo>
                  <a:lnTo>
                    <a:pt x="1136650" y="408940"/>
                  </a:lnTo>
                  <a:lnTo>
                    <a:pt x="1143000" y="396240"/>
                  </a:lnTo>
                  <a:close/>
                </a:path>
                <a:path w="1995170" h="472439">
                  <a:moveTo>
                    <a:pt x="1994916" y="396240"/>
                  </a:moveTo>
                  <a:lnTo>
                    <a:pt x="1966341" y="396240"/>
                  </a:lnTo>
                  <a:lnTo>
                    <a:pt x="1966341" y="0"/>
                  </a:lnTo>
                  <a:lnTo>
                    <a:pt x="1947291" y="0"/>
                  </a:lnTo>
                  <a:lnTo>
                    <a:pt x="1947291" y="396240"/>
                  </a:lnTo>
                  <a:lnTo>
                    <a:pt x="1918716" y="396240"/>
                  </a:lnTo>
                  <a:lnTo>
                    <a:pt x="1956816" y="472440"/>
                  </a:lnTo>
                  <a:lnTo>
                    <a:pt x="1988566" y="408940"/>
                  </a:lnTo>
                  <a:lnTo>
                    <a:pt x="1994916" y="39624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993216" y="1390141"/>
              <a:ext cx="1455420" cy="212090"/>
            </a:xfrm>
            <a:custGeom>
              <a:avLst/>
              <a:gdLst/>
              <a:ahLst/>
              <a:cxnLst/>
              <a:rect l="l" t="t" r="r" b="b"/>
              <a:pathLst>
                <a:path w="1455420" h="212090">
                  <a:moveTo>
                    <a:pt x="70535" y="8636"/>
                  </a:moveTo>
                  <a:lnTo>
                    <a:pt x="67525" y="0"/>
                  </a:lnTo>
                  <a:lnTo>
                    <a:pt x="52171" y="5549"/>
                  </a:lnTo>
                  <a:lnTo>
                    <a:pt x="38709" y="13589"/>
                  </a:lnTo>
                  <a:lnTo>
                    <a:pt x="9817" y="52108"/>
                  </a:lnTo>
                  <a:lnTo>
                    <a:pt x="63" y="104775"/>
                  </a:lnTo>
                  <a:lnTo>
                    <a:pt x="0" y="105918"/>
                  </a:lnTo>
                  <a:lnTo>
                    <a:pt x="977" y="123520"/>
                  </a:lnTo>
                  <a:lnTo>
                    <a:pt x="1079" y="125374"/>
                  </a:lnTo>
                  <a:lnTo>
                    <a:pt x="17411" y="174752"/>
                  </a:lnTo>
                  <a:lnTo>
                    <a:pt x="52120" y="206184"/>
                  </a:lnTo>
                  <a:lnTo>
                    <a:pt x="67525" y="211709"/>
                  </a:lnTo>
                  <a:lnTo>
                    <a:pt x="70205" y="203200"/>
                  </a:lnTo>
                  <a:lnTo>
                    <a:pt x="58140" y="197866"/>
                  </a:lnTo>
                  <a:lnTo>
                    <a:pt x="47726" y="190436"/>
                  </a:lnTo>
                  <a:lnTo>
                    <a:pt x="26365" y="155765"/>
                  </a:lnTo>
                  <a:lnTo>
                    <a:pt x="19342" y="105918"/>
                  </a:lnTo>
                  <a:lnTo>
                    <a:pt x="19304" y="104775"/>
                  </a:lnTo>
                  <a:lnTo>
                    <a:pt x="20078" y="86728"/>
                  </a:lnTo>
                  <a:lnTo>
                    <a:pt x="31864" y="42164"/>
                  </a:lnTo>
                  <a:lnTo>
                    <a:pt x="58318" y="13957"/>
                  </a:lnTo>
                  <a:lnTo>
                    <a:pt x="70535" y="8636"/>
                  </a:lnTo>
                  <a:close/>
                </a:path>
                <a:path w="1455420" h="212090">
                  <a:moveTo>
                    <a:pt x="290880" y="105918"/>
                  </a:moveTo>
                  <a:lnTo>
                    <a:pt x="281051" y="52108"/>
                  </a:lnTo>
                  <a:lnTo>
                    <a:pt x="252183" y="13601"/>
                  </a:lnTo>
                  <a:lnTo>
                    <a:pt x="223380" y="0"/>
                  </a:lnTo>
                  <a:lnTo>
                    <a:pt x="220370" y="8636"/>
                  </a:lnTo>
                  <a:lnTo>
                    <a:pt x="232625" y="13957"/>
                  </a:lnTo>
                  <a:lnTo>
                    <a:pt x="243154" y="21310"/>
                  </a:lnTo>
                  <a:lnTo>
                    <a:pt x="264566" y="55435"/>
                  </a:lnTo>
                  <a:lnTo>
                    <a:pt x="271602" y="104775"/>
                  </a:lnTo>
                  <a:lnTo>
                    <a:pt x="270814" y="123520"/>
                  </a:lnTo>
                  <a:lnTo>
                    <a:pt x="259041" y="169291"/>
                  </a:lnTo>
                  <a:lnTo>
                    <a:pt x="232765" y="197866"/>
                  </a:lnTo>
                  <a:lnTo>
                    <a:pt x="220700" y="203200"/>
                  </a:lnTo>
                  <a:lnTo>
                    <a:pt x="223380" y="211709"/>
                  </a:lnTo>
                  <a:lnTo>
                    <a:pt x="263829" y="187706"/>
                  </a:lnTo>
                  <a:lnTo>
                    <a:pt x="286562" y="143344"/>
                  </a:lnTo>
                  <a:lnTo>
                    <a:pt x="289801" y="125374"/>
                  </a:lnTo>
                  <a:lnTo>
                    <a:pt x="290880" y="105918"/>
                  </a:lnTo>
                  <a:close/>
                </a:path>
                <a:path w="1455420" h="212090">
                  <a:moveTo>
                    <a:pt x="965123" y="8636"/>
                  </a:moveTo>
                  <a:lnTo>
                    <a:pt x="962075" y="0"/>
                  </a:lnTo>
                  <a:lnTo>
                    <a:pt x="946734" y="5549"/>
                  </a:lnTo>
                  <a:lnTo>
                    <a:pt x="933284" y="13589"/>
                  </a:lnTo>
                  <a:lnTo>
                    <a:pt x="904379" y="52108"/>
                  </a:lnTo>
                  <a:lnTo>
                    <a:pt x="894689" y="104775"/>
                  </a:lnTo>
                  <a:lnTo>
                    <a:pt x="894638" y="105918"/>
                  </a:lnTo>
                  <a:lnTo>
                    <a:pt x="895604" y="123520"/>
                  </a:lnTo>
                  <a:lnTo>
                    <a:pt x="895705" y="125374"/>
                  </a:lnTo>
                  <a:lnTo>
                    <a:pt x="912037" y="174752"/>
                  </a:lnTo>
                  <a:lnTo>
                    <a:pt x="946708" y="206184"/>
                  </a:lnTo>
                  <a:lnTo>
                    <a:pt x="962075" y="211709"/>
                  </a:lnTo>
                  <a:lnTo>
                    <a:pt x="964742" y="203200"/>
                  </a:lnTo>
                  <a:lnTo>
                    <a:pt x="952690" y="197866"/>
                  </a:lnTo>
                  <a:lnTo>
                    <a:pt x="942289" y="190436"/>
                  </a:lnTo>
                  <a:lnTo>
                    <a:pt x="921004" y="155765"/>
                  </a:lnTo>
                  <a:lnTo>
                    <a:pt x="913980" y="105918"/>
                  </a:lnTo>
                  <a:lnTo>
                    <a:pt x="913942" y="104775"/>
                  </a:lnTo>
                  <a:lnTo>
                    <a:pt x="914717" y="86728"/>
                  </a:lnTo>
                  <a:lnTo>
                    <a:pt x="926515" y="42164"/>
                  </a:lnTo>
                  <a:lnTo>
                    <a:pt x="952906" y="13957"/>
                  </a:lnTo>
                  <a:lnTo>
                    <a:pt x="965123" y="8636"/>
                  </a:lnTo>
                  <a:close/>
                </a:path>
                <a:path w="1455420" h="212090">
                  <a:moveTo>
                    <a:pt x="1455216" y="105918"/>
                  </a:moveTo>
                  <a:lnTo>
                    <a:pt x="1445399" y="52108"/>
                  </a:lnTo>
                  <a:lnTo>
                    <a:pt x="1416545" y="13601"/>
                  </a:lnTo>
                  <a:lnTo>
                    <a:pt x="1387652" y="0"/>
                  </a:lnTo>
                  <a:lnTo>
                    <a:pt x="1384731" y="8636"/>
                  </a:lnTo>
                  <a:lnTo>
                    <a:pt x="1396936" y="13957"/>
                  </a:lnTo>
                  <a:lnTo>
                    <a:pt x="1407477" y="21310"/>
                  </a:lnTo>
                  <a:lnTo>
                    <a:pt x="1428889" y="55435"/>
                  </a:lnTo>
                  <a:lnTo>
                    <a:pt x="1435912" y="104775"/>
                  </a:lnTo>
                  <a:lnTo>
                    <a:pt x="1435125" y="123520"/>
                  </a:lnTo>
                  <a:lnTo>
                    <a:pt x="1423339" y="169291"/>
                  </a:lnTo>
                  <a:lnTo>
                    <a:pt x="1397076" y="197866"/>
                  </a:lnTo>
                  <a:lnTo>
                    <a:pt x="1384985" y="203200"/>
                  </a:lnTo>
                  <a:lnTo>
                    <a:pt x="1387652" y="211709"/>
                  </a:lnTo>
                  <a:lnTo>
                    <a:pt x="1428165" y="187706"/>
                  </a:lnTo>
                  <a:lnTo>
                    <a:pt x="1450898" y="143344"/>
                  </a:lnTo>
                  <a:lnTo>
                    <a:pt x="1454137" y="125374"/>
                  </a:lnTo>
                  <a:lnTo>
                    <a:pt x="1455216" y="10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1700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135255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4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2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70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114" y="3141980"/>
            <a:ext cx="13741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𝒇𝒊𝒏𝒅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202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4514" y="3145027"/>
            <a:ext cx="2148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7030" algn="l"/>
              </a:tabLst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7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0982" y="3116072"/>
            <a:ext cx="1923414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38885" algn="l"/>
              </a:tabLst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r>
              <a:rPr sz="1750" dirty="0">
                <a:latin typeface="Cambria Math"/>
                <a:cs typeface="Cambria Math"/>
              </a:rPr>
              <a:t>	𝐥𝐨𝐠</a:t>
            </a:r>
            <a:r>
              <a:rPr sz="2175" baseline="-13409" dirty="0">
                <a:latin typeface="Cambria Math"/>
                <a:cs typeface="Cambria Math"/>
              </a:rPr>
              <a:t>𝟒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𝟑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4514" y="3145027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73682" y="3116072"/>
            <a:ext cx="7004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mbria Math"/>
                <a:cs typeface="Cambria Math"/>
              </a:rPr>
              <a:t>𝐥𝐨𝐠</a:t>
            </a:r>
            <a:r>
              <a:rPr sz="2175" baseline="-13409" dirty="0">
                <a:latin typeface="Cambria Math"/>
                <a:cs typeface="Cambria Math"/>
              </a:rPr>
              <a:t>𝐛</a:t>
            </a:r>
            <a:r>
              <a:rPr sz="2175" spc="270" baseline="-13409" dirty="0">
                <a:latin typeface="Cambria Math"/>
                <a:cs typeface="Cambria Math"/>
              </a:rPr>
              <a:t> </a:t>
            </a:r>
            <a:r>
              <a:rPr sz="1750" spc="-50" dirty="0">
                <a:latin typeface="Cambria Math"/>
                <a:cs typeface="Cambria Math"/>
              </a:rPr>
              <a:t>𝐚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89454" y="3195320"/>
            <a:ext cx="4324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5105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10" dirty="0">
                <a:latin typeface="Cambria Math"/>
                <a:cs typeface="Cambria Math"/>
              </a:rPr>
              <a:t>𝟎.𝟕𝟗𝟑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839114" y="3145027"/>
            <a:ext cx="210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6361" y="3170936"/>
            <a:ext cx="5105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10" dirty="0">
                <a:latin typeface="Cambria Math"/>
                <a:cs typeface="Cambria Math"/>
              </a:rPr>
              <a:t>𝟎.𝟕𝟗𝟑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3335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1650" y="514350"/>
            <a:ext cx="7074612" cy="72584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28930" lvl="2" indent="-31623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sz="2000" b="1" i="1" dirty="0" smtClean="0">
                <a:solidFill>
                  <a:srgbClr val="00AF50"/>
                </a:solidFill>
                <a:latin typeface="Georgia"/>
                <a:cs typeface="Georgia"/>
              </a:rPr>
              <a:t>Complexity</a:t>
            </a:r>
            <a:r>
              <a:rPr sz="2000" b="1" i="1" spc="135" dirty="0" smtClean="0">
                <a:solidFill>
                  <a:srgbClr val="00AF50"/>
                </a:solidFill>
                <a:latin typeface="Georgia"/>
                <a:cs typeface="Georgia"/>
              </a:rPr>
              <a:t> </a:t>
            </a:r>
            <a:r>
              <a:rPr sz="2000" b="1" i="1" spc="-20" dirty="0">
                <a:solidFill>
                  <a:srgbClr val="00AF50"/>
                </a:solidFill>
                <a:latin typeface="Georgia"/>
                <a:cs typeface="Georgia"/>
              </a:rPr>
              <a:t>class</a:t>
            </a:r>
            <a:r>
              <a:rPr sz="2000" b="1" i="1" spc="135" dirty="0">
                <a:solidFill>
                  <a:srgbClr val="00AF5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00AF50"/>
                </a:solidFill>
                <a:latin typeface="Georgia"/>
                <a:cs typeface="Georgia"/>
              </a:rPr>
              <a:t>:Definition</a:t>
            </a:r>
            <a:r>
              <a:rPr sz="2000" b="1" i="1" spc="135" dirty="0">
                <a:solidFill>
                  <a:srgbClr val="00AF5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00AF50"/>
                </a:solidFill>
                <a:latin typeface="Georgia"/>
                <a:cs typeface="Georgia"/>
              </a:rPr>
              <a:t>of</a:t>
            </a:r>
            <a:r>
              <a:rPr sz="2000" b="1" i="1" spc="155" dirty="0">
                <a:solidFill>
                  <a:srgbClr val="00AF50"/>
                </a:solidFill>
                <a:latin typeface="Georgia"/>
                <a:cs typeface="Georgia"/>
              </a:rPr>
              <a:t> </a:t>
            </a:r>
            <a:r>
              <a:rPr sz="2000" b="1" i="1" dirty="0">
                <a:solidFill>
                  <a:srgbClr val="00AF50"/>
                </a:solidFill>
                <a:latin typeface="Georgia"/>
                <a:cs typeface="Georgia"/>
              </a:rPr>
              <a:t>P,</a:t>
            </a:r>
            <a:r>
              <a:rPr sz="2000" b="1" i="1" spc="150" dirty="0">
                <a:solidFill>
                  <a:srgbClr val="00AF50"/>
                </a:solidFill>
                <a:latin typeface="Georgia"/>
                <a:cs typeface="Georgia"/>
              </a:rPr>
              <a:t> </a:t>
            </a:r>
            <a:r>
              <a:rPr sz="2000" b="1" i="1" spc="140" dirty="0">
                <a:solidFill>
                  <a:srgbClr val="00AF50"/>
                </a:solidFill>
                <a:latin typeface="Georgia"/>
                <a:cs typeface="Georgia"/>
              </a:rPr>
              <a:t>NP,</a:t>
            </a:r>
            <a:r>
              <a:rPr sz="2000" b="1" i="1" spc="145" dirty="0">
                <a:solidFill>
                  <a:srgbClr val="00AF50"/>
                </a:solidFill>
                <a:latin typeface="Georgia"/>
                <a:cs typeface="Georgia"/>
              </a:rPr>
              <a:t> </a:t>
            </a:r>
            <a:r>
              <a:rPr sz="2000" b="1" i="1" spc="140" dirty="0">
                <a:solidFill>
                  <a:srgbClr val="00AF50"/>
                </a:solidFill>
                <a:latin typeface="Georgia"/>
                <a:cs typeface="Georgia"/>
              </a:rPr>
              <a:t>NP-</a:t>
            </a:r>
            <a:r>
              <a:rPr sz="2000" b="1" i="1" spc="-10" dirty="0">
                <a:solidFill>
                  <a:srgbClr val="00AF50"/>
                </a:solidFill>
                <a:latin typeface="Georgia"/>
                <a:cs typeface="Georgia"/>
              </a:rPr>
              <a:t>Hard,</a:t>
            </a:r>
            <a:endParaRPr sz="2000" dirty="0">
              <a:latin typeface="Georgia"/>
              <a:cs typeface="Georgia"/>
            </a:endParaRPr>
          </a:p>
          <a:p>
            <a:pPr marL="329565">
              <a:lnSpc>
                <a:spcPct val="100000"/>
              </a:lnSpc>
            </a:pPr>
            <a:r>
              <a:rPr sz="2000" b="1" i="1" spc="135" dirty="0" smtClean="0">
                <a:solidFill>
                  <a:srgbClr val="00AF50"/>
                </a:solidFill>
                <a:latin typeface="Georgia"/>
                <a:cs typeface="Georgia"/>
              </a:rPr>
              <a:t>NP-</a:t>
            </a:r>
            <a:r>
              <a:rPr sz="2000" b="1" i="1" spc="-10" dirty="0" smtClean="0">
                <a:solidFill>
                  <a:srgbClr val="00AF50"/>
                </a:solidFill>
                <a:latin typeface="Georgia"/>
                <a:cs typeface="Georgia"/>
              </a:rPr>
              <a:t>Complete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114" y="3715003"/>
            <a:ext cx="45046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35" dirty="0">
                <a:latin typeface="Cambria Math"/>
                <a:cs typeface="Cambria Math"/>
              </a:rPr>
              <a:t>𝒇𝒖𝒏𝒄𝒕𝒊𝒐𝒏</a:t>
            </a:r>
            <a:r>
              <a:rPr sz="2000" b="1" i="1" spc="-35" dirty="0">
                <a:latin typeface="Georgia"/>
                <a:cs typeface="Georgia"/>
              </a:rPr>
              <a:t>f(n)</a:t>
            </a:r>
            <a:r>
              <a:rPr sz="2000" b="1" i="1" spc="-80" dirty="0">
                <a:latin typeface="Georgia"/>
                <a:cs typeface="Georgia"/>
              </a:rPr>
              <a:t> </a:t>
            </a:r>
            <a:r>
              <a:rPr sz="2000" spc="-75" dirty="0">
                <a:latin typeface="Cambria Math"/>
                <a:cs typeface="Cambria Math"/>
              </a:rPr>
              <a:t>ⅈ𝐬</a:t>
            </a:r>
            <a:r>
              <a:rPr sz="2000" dirty="0">
                <a:latin typeface="Cambria Math"/>
                <a:cs typeface="Cambria Math"/>
              </a:rPr>
              <a:t> 𝐥𝐚𝐫𝐠𝐞𝐫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𝐭𝐡𝐚𝐧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839114" y="3145027"/>
            <a:ext cx="210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5105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10" dirty="0">
                <a:latin typeface="Cambria Math"/>
                <a:cs typeface="Cambria Math"/>
              </a:rPr>
              <a:t>𝟎.𝟕𝟗𝟑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79475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8826"/>
            <a:ext cx="5230495" cy="2275205"/>
            <a:chOff x="3784282" y="1278826"/>
            <a:chExt cx="5230495" cy="2275205"/>
          </a:xfrm>
        </p:grpSpPr>
        <p:sp>
          <p:nvSpPr>
            <p:cNvPr id="6" name="object 6"/>
            <p:cNvSpPr/>
            <p:nvPr/>
          </p:nvSpPr>
          <p:spPr>
            <a:xfrm>
              <a:off x="3798570" y="1293113"/>
              <a:ext cx="5201920" cy="2246630"/>
            </a:xfrm>
            <a:custGeom>
              <a:avLst/>
              <a:gdLst/>
              <a:ahLst/>
              <a:cxnLst/>
              <a:rect l="l" t="t" r="r" b="b"/>
              <a:pathLst>
                <a:path w="5201920" h="2246629">
                  <a:moveTo>
                    <a:pt x="0" y="2246376"/>
                  </a:moveTo>
                  <a:lnTo>
                    <a:pt x="5201412" y="2246376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246376"/>
                  </a:lnTo>
                  <a:close/>
                </a:path>
              </a:pathLst>
            </a:custGeom>
            <a:ln w="28574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7761"/>
              <a:ext cx="251205" cy="1877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3756" y="1368043"/>
              <a:ext cx="878840" cy="245110"/>
            </a:xfrm>
            <a:custGeom>
              <a:avLst/>
              <a:gdLst/>
              <a:ahLst/>
              <a:cxnLst/>
              <a:rect l="l" t="t" r="r" b="b"/>
              <a:pathLst>
                <a:path w="878839" h="245109">
                  <a:moveTo>
                    <a:pt x="814064" y="0"/>
                  </a:moveTo>
                  <a:lnTo>
                    <a:pt x="811651" y="8127"/>
                  </a:lnTo>
                  <a:lnTo>
                    <a:pt x="822860" y="13958"/>
                  </a:lnTo>
                  <a:lnTo>
                    <a:pt x="832653" y="22478"/>
                  </a:lnTo>
                  <a:lnTo>
                    <a:pt x="853253" y="63547"/>
                  </a:lnTo>
                  <a:lnTo>
                    <a:pt x="860165" y="122554"/>
                  </a:lnTo>
                  <a:lnTo>
                    <a:pt x="859401" y="144031"/>
                  </a:lnTo>
                  <a:lnTo>
                    <a:pt x="847846" y="197484"/>
                  </a:lnTo>
                  <a:lnTo>
                    <a:pt x="822860" y="230917"/>
                  </a:lnTo>
                  <a:lnTo>
                    <a:pt x="811651" y="236727"/>
                  </a:lnTo>
                  <a:lnTo>
                    <a:pt x="814064" y="244855"/>
                  </a:lnTo>
                  <a:lnTo>
                    <a:pt x="852426" y="218174"/>
                  </a:lnTo>
                  <a:lnTo>
                    <a:pt x="874262" y="165766"/>
                  </a:lnTo>
                  <a:lnTo>
                    <a:pt x="878447" y="122554"/>
                  </a:lnTo>
                  <a:lnTo>
                    <a:pt x="877453" y="101076"/>
                  </a:lnTo>
                  <a:lnTo>
                    <a:pt x="869023" y="59848"/>
                  </a:lnTo>
                  <a:lnTo>
                    <a:pt x="841400" y="14589"/>
                  </a:lnTo>
                  <a:lnTo>
                    <a:pt x="828613" y="5693"/>
                  </a:lnTo>
                  <a:lnTo>
                    <a:pt x="814064" y="0"/>
                  </a:lnTo>
                  <a:close/>
                </a:path>
                <a:path w="878839" h="245109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4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5"/>
                  </a:lnTo>
                  <a:lnTo>
                    <a:pt x="66796" y="236727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4"/>
                  </a:lnTo>
                  <a:lnTo>
                    <a:pt x="19046" y="101076"/>
                  </a:lnTo>
                  <a:lnTo>
                    <a:pt x="30601" y="47497"/>
                  </a:lnTo>
                  <a:lnTo>
                    <a:pt x="55586" y="13958"/>
                  </a:lnTo>
                  <a:lnTo>
                    <a:pt x="66796" y="8127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5429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77891" y="1258569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15455" y="1333627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132" y="1666494"/>
            <a:ext cx="222503" cy="16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90517" y="1298285"/>
            <a:ext cx="981075" cy="549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  <a:p>
            <a:pPr marR="635" algn="ctr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spc="-6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7920" y="1641220"/>
            <a:ext cx="620395" cy="215900"/>
          </a:xfrm>
          <a:custGeom>
            <a:avLst/>
            <a:gdLst/>
            <a:ahLst/>
            <a:cxnLst/>
            <a:rect l="l" t="t" r="r" b="b"/>
            <a:pathLst>
              <a:path w="620395" h="215900">
                <a:moveTo>
                  <a:pt x="563752" y="0"/>
                </a:moveTo>
                <a:lnTo>
                  <a:pt x="561593" y="7112"/>
                </a:lnTo>
                <a:lnTo>
                  <a:pt x="571450" y="12277"/>
                </a:lnTo>
                <a:lnTo>
                  <a:pt x="580056" y="19764"/>
                </a:lnTo>
                <a:lnTo>
                  <a:pt x="598211" y="55798"/>
                </a:lnTo>
                <a:lnTo>
                  <a:pt x="604261" y="107695"/>
                </a:lnTo>
                <a:lnTo>
                  <a:pt x="603597" y="126658"/>
                </a:lnTo>
                <a:lnTo>
                  <a:pt x="593470" y="173736"/>
                </a:lnTo>
                <a:lnTo>
                  <a:pt x="561593" y="208279"/>
                </a:lnTo>
                <a:lnTo>
                  <a:pt x="563752" y="215391"/>
                </a:lnTo>
                <a:lnTo>
                  <a:pt x="597417" y="191960"/>
                </a:lnTo>
                <a:lnTo>
                  <a:pt x="616616" y="145780"/>
                </a:lnTo>
                <a:lnTo>
                  <a:pt x="620262" y="107823"/>
                </a:lnTo>
                <a:lnTo>
                  <a:pt x="619401" y="88894"/>
                </a:lnTo>
                <a:lnTo>
                  <a:pt x="605535" y="36956"/>
                </a:lnTo>
                <a:lnTo>
                  <a:pt x="576514" y="5024"/>
                </a:lnTo>
                <a:lnTo>
                  <a:pt x="563752" y="0"/>
                </a:lnTo>
                <a:close/>
              </a:path>
              <a:path w="620395" h="215900">
                <a:moveTo>
                  <a:pt x="56641" y="0"/>
                </a:moveTo>
                <a:lnTo>
                  <a:pt x="22852" y="23502"/>
                </a:lnTo>
                <a:lnTo>
                  <a:pt x="3698" y="69611"/>
                </a:lnTo>
                <a:lnTo>
                  <a:pt x="0" y="107695"/>
                </a:lnTo>
                <a:lnTo>
                  <a:pt x="891" y="126658"/>
                </a:lnTo>
                <a:lnTo>
                  <a:pt x="926" y="127410"/>
                </a:lnTo>
                <a:lnTo>
                  <a:pt x="14731" y="178434"/>
                </a:lnTo>
                <a:lnTo>
                  <a:pt x="43807" y="210438"/>
                </a:lnTo>
                <a:lnTo>
                  <a:pt x="56641" y="215391"/>
                </a:lnTo>
                <a:lnTo>
                  <a:pt x="58800" y="208279"/>
                </a:lnTo>
                <a:lnTo>
                  <a:pt x="48944" y="203132"/>
                </a:lnTo>
                <a:lnTo>
                  <a:pt x="40338" y="195675"/>
                </a:lnTo>
                <a:lnTo>
                  <a:pt x="22183" y="159615"/>
                </a:lnTo>
                <a:lnTo>
                  <a:pt x="16885" y="127410"/>
                </a:lnTo>
                <a:lnTo>
                  <a:pt x="16797" y="126658"/>
                </a:lnTo>
                <a:lnTo>
                  <a:pt x="16128" y="107823"/>
                </a:lnTo>
                <a:lnTo>
                  <a:pt x="16797" y="88894"/>
                </a:lnTo>
                <a:lnTo>
                  <a:pt x="18811" y="71548"/>
                </a:lnTo>
                <a:lnTo>
                  <a:pt x="32994" y="29561"/>
                </a:lnTo>
                <a:lnTo>
                  <a:pt x="58800" y="7112"/>
                </a:lnTo>
                <a:lnTo>
                  <a:pt x="56641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619497" y="1542414"/>
            <a:ext cx="913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baseline="-19841" dirty="0">
                <a:latin typeface="Cambria Math"/>
                <a:cs typeface="Cambria Math"/>
              </a:rPr>
              <a:t>=</a:t>
            </a:r>
            <a:r>
              <a:rPr sz="2100" spc="112" baseline="-19841" dirty="0">
                <a:latin typeface="Cambria Math"/>
                <a:cs typeface="Cambria Math"/>
              </a:rPr>
              <a:t> </a:t>
            </a:r>
            <a:r>
              <a:rPr sz="2100" baseline="-19841" dirty="0">
                <a:latin typeface="Cambria Math"/>
                <a:cs typeface="Cambria Math"/>
              </a:rPr>
              <a:t>𝜃</a:t>
            </a:r>
            <a:r>
              <a:rPr sz="2100" spc="540" baseline="-19841" dirty="0">
                <a:latin typeface="Cambria Math"/>
                <a:cs typeface="Cambria Math"/>
              </a:rPr>
              <a:t> </a:t>
            </a:r>
            <a:r>
              <a:rPr sz="2100" spc="82" baseline="-19841" dirty="0">
                <a:latin typeface="Cambria Math"/>
                <a:cs typeface="Cambria Math"/>
              </a:rPr>
              <a:t>𝑛</a:t>
            </a:r>
            <a:r>
              <a:rPr sz="1000" spc="55" dirty="0">
                <a:latin typeface="Cambria Math"/>
                <a:cs typeface="Cambria Math"/>
              </a:rPr>
              <a:t>log</a:t>
            </a:r>
            <a:r>
              <a:rPr sz="1275" spc="82" baseline="-13071" dirty="0">
                <a:latin typeface="Cambria Math"/>
                <a:cs typeface="Cambria Math"/>
              </a:rPr>
              <a:t>𝑏</a:t>
            </a:r>
            <a:r>
              <a:rPr sz="1275" spc="127" baseline="-13071" dirty="0">
                <a:latin typeface="Cambria Math"/>
                <a:cs typeface="Cambria Math"/>
              </a:rPr>
              <a:t> </a:t>
            </a:r>
            <a:r>
              <a:rPr sz="1000" spc="20" dirty="0">
                <a:latin typeface="Cambria Math"/>
                <a:cs typeface="Cambria Math"/>
              </a:rPr>
              <a:t>𝑎</a:t>
            </a:r>
            <a:endParaRPr sz="10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9746" y="2127757"/>
            <a:ext cx="251205" cy="18770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90517" y="2063622"/>
            <a:ext cx="885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i="1" spc="-25" dirty="0">
                <a:latin typeface="Georgia"/>
                <a:cs typeface="Georgia"/>
              </a:rPr>
              <a:t>2.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3360" y="2098039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8"/>
                </a:lnTo>
                <a:lnTo>
                  <a:pt x="641504" y="13958"/>
                </a:lnTo>
                <a:lnTo>
                  <a:pt x="651297" y="22479"/>
                </a:lnTo>
                <a:lnTo>
                  <a:pt x="671897" y="63547"/>
                </a:lnTo>
                <a:lnTo>
                  <a:pt x="678809" y="122555"/>
                </a:lnTo>
                <a:lnTo>
                  <a:pt x="678045" y="144031"/>
                </a:lnTo>
                <a:lnTo>
                  <a:pt x="666490" y="197485"/>
                </a:lnTo>
                <a:lnTo>
                  <a:pt x="641504" y="230917"/>
                </a:lnTo>
                <a:lnTo>
                  <a:pt x="630295" y="236728"/>
                </a:lnTo>
                <a:lnTo>
                  <a:pt x="632708" y="244856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5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881626" y="1988947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𝜃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57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50" dirty="0">
                <a:solidFill>
                  <a:srgbClr val="F54297"/>
                </a:solidFill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92951" y="2098039"/>
            <a:ext cx="1722755" cy="245110"/>
            <a:chOff x="6592951" y="2098039"/>
            <a:chExt cx="1722755" cy="24511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951" y="2127757"/>
              <a:ext cx="251205" cy="187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66564" y="2098039"/>
              <a:ext cx="1049655" cy="245110"/>
            </a:xfrm>
            <a:custGeom>
              <a:avLst/>
              <a:gdLst/>
              <a:ahLst/>
              <a:cxnLst/>
              <a:rect l="l" t="t" r="r" b="b"/>
              <a:pathLst>
                <a:path w="1049654" h="245110">
                  <a:moveTo>
                    <a:pt x="984752" y="0"/>
                  </a:moveTo>
                  <a:lnTo>
                    <a:pt x="982339" y="8128"/>
                  </a:lnTo>
                  <a:lnTo>
                    <a:pt x="993548" y="13958"/>
                  </a:lnTo>
                  <a:lnTo>
                    <a:pt x="1003341" y="22479"/>
                  </a:lnTo>
                  <a:lnTo>
                    <a:pt x="1023941" y="63547"/>
                  </a:lnTo>
                  <a:lnTo>
                    <a:pt x="1030853" y="122555"/>
                  </a:lnTo>
                  <a:lnTo>
                    <a:pt x="1030089" y="144031"/>
                  </a:lnTo>
                  <a:lnTo>
                    <a:pt x="1018534" y="197485"/>
                  </a:lnTo>
                  <a:lnTo>
                    <a:pt x="993548" y="230917"/>
                  </a:lnTo>
                  <a:lnTo>
                    <a:pt x="982339" y="236728"/>
                  </a:lnTo>
                  <a:lnTo>
                    <a:pt x="984752" y="244856"/>
                  </a:lnTo>
                  <a:lnTo>
                    <a:pt x="1023114" y="218174"/>
                  </a:lnTo>
                  <a:lnTo>
                    <a:pt x="1044950" y="165766"/>
                  </a:lnTo>
                  <a:lnTo>
                    <a:pt x="1049135" y="122555"/>
                  </a:lnTo>
                  <a:lnTo>
                    <a:pt x="1048141" y="101076"/>
                  </a:lnTo>
                  <a:lnTo>
                    <a:pt x="1039711" y="59848"/>
                  </a:lnTo>
                  <a:lnTo>
                    <a:pt x="1012088" y="14589"/>
                  </a:lnTo>
                  <a:lnTo>
                    <a:pt x="999301" y="5693"/>
                  </a:lnTo>
                  <a:lnTo>
                    <a:pt x="984752" y="0"/>
                  </a:lnTo>
                  <a:close/>
                </a:path>
                <a:path w="1049654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88303" y="2063622"/>
            <a:ext cx="2291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31544" algn="l"/>
              </a:tabLst>
            </a:pPr>
            <a:r>
              <a:rPr sz="1600" dirty="0">
                <a:latin typeface="Cambria Math"/>
                <a:cs typeface="Cambria Math"/>
              </a:rPr>
              <a:t>then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𝑇</a:t>
            </a:r>
            <a:r>
              <a:rPr sz="1600" spc="34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𝜃</a:t>
            </a:r>
            <a:r>
              <a:rPr sz="1600" spc="415" dirty="0">
                <a:latin typeface="Cambria Math"/>
                <a:cs typeface="Cambria Math"/>
              </a:rPr>
              <a:t> </a:t>
            </a:r>
            <a:r>
              <a:rPr sz="1600" spc="65" dirty="0">
                <a:latin typeface="Cambria Math"/>
                <a:cs typeface="Cambria Math"/>
              </a:rPr>
              <a:t>𝑛</a:t>
            </a:r>
            <a:r>
              <a:rPr sz="1725" spc="97" baseline="28985" dirty="0">
                <a:latin typeface="Cambria Math"/>
                <a:cs typeface="Cambria Math"/>
              </a:rPr>
              <a:t>log</a:t>
            </a:r>
            <a:r>
              <a:rPr sz="1425" spc="97" baseline="20467" dirty="0">
                <a:latin typeface="Cambria Math"/>
                <a:cs typeface="Cambria Math"/>
              </a:rPr>
              <a:t>𝑏</a:t>
            </a:r>
            <a:r>
              <a:rPr sz="1425" spc="165" baseline="20467" dirty="0">
                <a:latin typeface="Cambria Math"/>
                <a:cs typeface="Cambria Math"/>
              </a:rPr>
              <a:t> </a:t>
            </a:r>
            <a:r>
              <a:rPr sz="1725" spc="127" baseline="28985" dirty="0">
                <a:latin typeface="Cambria Math"/>
                <a:cs typeface="Cambria Math"/>
              </a:rPr>
              <a:t>𝑎</a:t>
            </a:r>
            <a:r>
              <a:rPr sz="1725" spc="142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lg</a:t>
            </a:r>
            <a:r>
              <a:rPr sz="1600" spc="-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9746" y="2585720"/>
            <a:ext cx="1575435" cy="245110"/>
            <a:chOff x="4579746" y="2585720"/>
            <a:chExt cx="1575435" cy="2451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9746" y="2615438"/>
              <a:ext cx="251205" cy="1877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77744" y="2585720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81626" y="2476880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54297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54297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54297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54297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54297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17" y="2551556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latin typeface="Georgia"/>
                <a:cs typeface="Georgia"/>
              </a:rPr>
              <a:t>If</a:t>
            </a:r>
            <a:r>
              <a:rPr sz="1400" i="1" spc="130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r>
              <a:rPr sz="1600" dirty="0">
                <a:latin typeface="Cambria Math"/>
                <a:cs typeface="Cambria Math"/>
              </a:rPr>
              <a:t>	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3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ϵ</a:t>
            </a:r>
            <a:r>
              <a:rPr sz="1600" spc="100" dirty="0">
                <a:latin typeface="Cambria Math"/>
                <a:cs typeface="Cambria Math"/>
              </a:rPr>
              <a:t> </a:t>
            </a:r>
            <a:r>
              <a:rPr sz="1400" i="1" dirty="0">
                <a:latin typeface="Georgia"/>
                <a:cs typeface="Georgia"/>
              </a:rPr>
              <a:t>&gt;</a:t>
            </a:r>
            <a:r>
              <a:rPr sz="1400" i="1" spc="110" dirty="0">
                <a:latin typeface="Georgia"/>
                <a:cs typeface="Georgia"/>
              </a:rPr>
              <a:t> </a:t>
            </a:r>
            <a:r>
              <a:rPr sz="1400" i="1" spc="65" dirty="0">
                <a:latin typeface="Georgia"/>
                <a:cs typeface="Georgia"/>
              </a:rPr>
              <a:t>0</a:t>
            </a:r>
            <a:r>
              <a:rPr sz="1400" i="1" spc="95" dirty="0">
                <a:latin typeface="Georgia"/>
                <a:cs typeface="Georgia"/>
              </a:rPr>
              <a:t> </a:t>
            </a:r>
            <a:r>
              <a:rPr sz="1400" i="1" spc="120" dirty="0"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09008" y="2861310"/>
            <a:ext cx="1287780" cy="591820"/>
            <a:chOff x="4509008" y="2861310"/>
            <a:chExt cx="1287780" cy="591820"/>
          </a:xfrm>
        </p:grpSpPr>
        <p:sp>
          <p:nvSpPr>
            <p:cNvPr id="29" name="object 29"/>
            <p:cNvSpPr/>
            <p:nvPr/>
          </p:nvSpPr>
          <p:spPr>
            <a:xfrm>
              <a:off x="4707128" y="2861310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3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7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0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8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8"/>
                  </a:lnTo>
                  <a:lnTo>
                    <a:pt x="857" y="67405"/>
                  </a:lnTo>
                  <a:lnTo>
                    <a:pt x="50" y="81660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3"/>
                  </a:lnTo>
                  <a:lnTo>
                    <a:pt x="15150" y="82550"/>
                  </a:lnTo>
                  <a:lnTo>
                    <a:pt x="15112" y="81660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3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4284" y="2861310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9008" y="3288030"/>
              <a:ext cx="222503" cy="165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856" y="3288030"/>
              <a:ext cx="222504" cy="165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33417" y="2803017"/>
            <a:ext cx="42659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latin typeface="Georgia"/>
                <a:cs typeface="Georgia"/>
              </a:rPr>
              <a:t>if</a:t>
            </a:r>
            <a:r>
              <a:rPr sz="1400" i="1" spc="120" dirty="0">
                <a:latin typeface="Georgia"/>
                <a:cs typeface="Georgia"/>
              </a:rPr>
              <a:t>  </a:t>
            </a:r>
            <a:r>
              <a:rPr sz="1400" dirty="0">
                <a:latin typeface="Cambria Math"/>
                <a:cs typeface="Cambria Math"/>
              </a:rPr>
              <a:t>𝑎𝑓</a:t>
            </a:r>
            <a:r>
              <a:rPr sz="1400" spc="315" dirty="0">
                <a:latin typeface="Cambria Math"/>
                <a:cs typeface="Cambria Math"/>
              </a:rPr>
              <a:t> </a:t>
            </a:r>
            <a:r>
              <a:rPr sz="1400" spc="-25" dirty="0">
                <a:latin typeface="Cambria Math"/>
                <a:cs typeface="Cambria Math"/>
              </a:rPr>
              <a:t>𝑛</a:t>
            </a:r>
            <a:r>
              <a:rPr sz="2100" spc="-37" baseline="1984" dirty="0">
                <a:latin typeface="Cambria Math"/>
                <a:cs typeface="Cambria Math"/>
              </a:rPr>
              <a:t>Τ</a:t>
            </a:r>
            <a:r>
              <a:rPr sz="1400" spc="-25" dirty="0">
                <a:latin typeface="Cambria Math"/>
                <a:cs typeface="Cambria Math"/>
              </a:rPr>
              <a:t>𝑏</a:t>
            </a:r>
            <a:r>
              <a:rPr sz="1400" dirty="0">
                <a:latin typeface="Cambria Math"/>
                <a:cs typeface="Cambria Math"/>
              </a:rPr>
              <a:t>	</a:t>
            </a:r>
            <a:r>
              <a:rPr sz="1400" i="1" dirty="0">
                <a:latin typeface="Georgia"/>
                <a:cs typeface="Georgia"/>
              </a:rPr>
              <a:t>≤</a:t>
            </a:r>
            <a:r>
              <a:rPr sz="1400" i="1" spc="114" dirty="0">
                <a:latin typeface="Georgia"/>
                <a:cs typeface="Georgia"/>
              </a:rPr>
              <a:t> </a:t>
            </a:r>
            <a:r>
              <a:rPr sz="1400" dirty="0">
                <a:latin typeface="Cambria Math"/>
                <a:cs typeface="Cambria Math"/>
              </a:rPr>
              <a:t>𝑐𝑓</a:t>
            </a:r>
            <a:r>
              <a:rPr sz="1400" spc="30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  <a:p>
            <a:pPr marL="39370">
              <a:lnSpc>
                <a:spcPts val="1639"/>
              </a:lnSpc>
              <a:spcBef>
                <a:spcPts val="85"/>
              </a:spcBef>
            </a:pPr>
            <a:r>
              <a:rPr sz="1400" dirty="0">
                <a:latin typeface="Cambria Math"/>
                <a:cs typeface="Cambria Math"/>
              </a:rPr>
              <a:t>for</a:t>
            </a:r>
            <a:r>
              <a:rPr sz="1400" spc="-3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some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constant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c</a:t>
            </a:r>
            <a:r>
              <a:rPr sz="1400" spc="5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&lt;</a:t>
            </a:r>
            <a:r>
              <a:rPr sz="1400" spc="6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1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and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all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sufficiently</a:t>
            </a:r>
            <a:r>
              <a:rPr sz="1400" spc="-1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large</a:t>
            </a:r>
            <a:r>
              <a:rPr sz="1400" spc="-15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Cambria Math"/>
                <a:cs typeface="Cambria Math"/>
              </a:rPr>
              <a:t>n,</a:t>
            </a:r>
            <a:r>
              <a:rPr sz="1400" spc="-8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Cambria Math"/>
                <a:cs typeface="Cambria Math"/>
              </a:rPr>
              <a:t>then</a:t>
            </a:r>
            <a:endParaRPr sz="1400" dirty="0">
              <a:latin typeface="Cambria Math"/>
              <a:cs typeface="Cambria Math"/>
            </a:endParaRPr>
          </a:p>
          <a:p>
            <a:pPr marL="150495">
              <a:lnSpc>
                <a:spcPts val="1639"/>
              </a:lnSpc>
            </a:pPr>
            <a:r>
              <a:rPr sz="1400" dirty="0">
                <a:latin typeface="Cambria Math"/>
                <a:cs typeface="Cambria Math"/>
              </a:rPr>
              <a:t>𝑇</a:t>
            </a:r>
            <a:r>
              <a:rPr sz="1400" spc="29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𝑛</a:t>
            </a:r>
            <a:r>
              <a:rPr sz="1400" spc="180" dirty="0">
                <a:latin typeface="Cambria Math"/>
                <a:cs typeface="Cambria Math"/>
              </a:rPr>
              <a:t>  </a:t>
            </a:r>
            <a:r>
              <a:rPr sz="1400" dirty="0">
                <a:latin typeface="Cambria Math"/>
                <a:cs typeface="Cambria Math"/>
              </a:rPr>
              <a:t>=</a:t>
            </a:r>
            <a:r>
              <a:rPr sz="1400" spc="7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𝜃𝑓</a:t>
            </a:r>
            <a:r>
              <a:rPr sz="1400" spc="320" dirty="0">
                <a:latin typeface="Cambria Math"/>
                <a:cs typeface="Cambria Math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839114" y="3550275"/>
            <a:ext cx="6776720" cy="966469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35" dirty="0">
                <a:latin typeface="Cambria Math"/>
                <a:cs typeface="Cambria Math"/>
              </a:rPr>
              <a:t>𝒇𝒖𝒏𝒄𝒕𝒊𝒐𝒏</a:t>
            </a:r>
            <a:r>
              <a:rPr sz="2000" b="1" i="1" spc="-35" dirty="0">
                <a:latin typeface="Georgia"/>
                <a:cs typeface="Georgia"/>
              </a:rPr>
              <a:t>f(n)</a:t>
            </a:r>
            <a:r>
              <a:rPr sz="2000" b="1" i="1" spc="-80" dirty="0">
                <a:latin typeface="Georgia"/>
                <a:cs typeface="Georgia"/>
              </a:rPr>
              <a:t> </a:t>
            </a:r>
            <a:r>
              <a:rPr sz="2000" spc="-75" dirty="0">
                <a:latin typeface="Cambria Math"/>
                <a:cs typeface="Cambria Math"/>
              </a:rPr>
              <a:t>ⅈ𝐬</a:t>
            </a:r>
            <a:r>
              <a:rPr sz="2000" dirty="0">
                <a:latin typeface="Cambria Math"/>
                <a:cs typeface="Cambria Math"/>
              </a:rPr>
              <a:t> 𝐥𝐚𝐫𝐠𝐞𝐫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𝐭𝐡𝐚𝐧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𝟑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9114" y="3145027"/>
            <a:ext cx="210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6361" y="3170936"/>
            <a:ext cx="51054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10" dirty="0">
                <a:latin typeface="Cambria Math"/>
                <a:cs typeface="Cambria Math"/>
              </a:rPr>
              <a:t>𝟎.𝟕𝟗𝟑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065020"/>
            <a:chOff x="3784282" y="1277302"/>
            <a:chExt cx="5230495" cy="206502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036445"/>
            </a:xfrm>
            <a:custGeom>
              <a:avLst/>
              <a:gdLst/>
              <a:ahLst/>
              <a:cxnLst/>
              <a:rect l="l" t="t" r="r" b="b"/>
              <a:pathLst>
                <a:path w="5201920" h="2036445">
                  <a:moveTo>
                    <a:pt x="0" y="2036063"/>
                  </a:moveTo>
                  <a:lnTo>
                    <a:pt x="5201412" y="2036063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036063"/>
                  </a:lnTo>
                  <a:close/>
                </a:path>
              </a:pathLst>
            </a:custGeom>
            <a:ln w="28575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If</a:t>
            </a:r>
            <a:r>
              <a:rPr sz="1400" b="1" i="1" spc="114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𝐟</a:t>
            </a:r>
            <a:r>
              <a:rPr sz="1600" spc="32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5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latin typeface="Cambria Math"/>
                <a:cs typeface="Cambria Math"/>
              </a:rPr>
              <a:t>𝐭𝐡𝐞𝐧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2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𝛉</a:t>
            </a:r>
            <a:r>
              <a:rPr sz="1600" spc="3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𝐧</a:t>
            </a:r>
            <a:r>
              <a:rPr sz="1725" baseline="28985" dirty="0">
                <a:latin typeface="Cambria Math"/>
                <a:cs typeface="Cambria Math"/>
              </a:rPr>
              <a:t>𝐥𝐨𝐠</a:t>
            </a:r>
            <a:r>
              <a:rPr sz="1425" baseline="20467" dirty="0">
                <a:latin typeface="Cambria Math"/>
                <a:cs typeface="Cambria Math"/>
              </a:rPr>
              <a:t>𝐛</a:t>
            </a:r>
            <a:r>
              <a:rPr sz="1425" spc="187" baseline="20467" dirty="0">
                <a:latin typeface="Cambria Math"/>
                <a:cs typeface="Cambria Math"/>
              </a:rPr>
              <a:t> </a:t>
            </a:r>
            <a:r>
              <a:rPr sz="1725" baseline="28985" dirty="0">
                <a:latin typeface="Cambria Math"/>
                <a:cs typeface="Cambria Math"/>
              </a:rPr>
              <a:t>𝐚</a:t>
            </a:r>
            <a:r>
              <a:rPr sz="1725" spc="120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𝐥𝐠</a:t>
            </a:r>
            <a:r>
              <a:rPr sz="1600" spc="-9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589148"/>
            <a:ext cx="1575435" cy="245110"/>
            <a:chOff x="4579746" y="2589148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18739"/>
              <a:ext cx="251205" cy="1878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589148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F3208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48030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=</a:t>
            </a:r>
            <a:r>
              <a:rPr sz="2400" spc="165" baseline="-20833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32085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32085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32085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5498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solidFill>
                  <a:srgbClr val="F32085"/>
                </a:solidFill>
                <a:latin typeface="Georgia"/>
                <a:cs typeface="Georgia"/>
              </a:rPr>
              <a:t>If</a:t>
            </a:r>
            <a:r>
              <a:rPr sz="1400" i="1" spc="13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𝑓</a:t>
            </a:r>
            <a:r>
              <a:rPr sz="1600" spc="33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	for</a:t>
            </a:r>
            <a:r>
              <a:rPr sz="16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some</a:t>
            </a:r>
            <a:r>
              <a:rPr sz="1600" spc="-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constant</a:t>
            </a:r>
            <a:r>
              <a:rPr sz="1600" spc="3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ϵ</a:t>
            </a:r>
            <a:r>
              <a:rPr sz="1600" spc="10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i="1" dirty="0">
                <a:solidFill>
                  <a:srgbClr val="F32085"/>
                </a:solidFill>
                <a:latin typeface="Georgia"/>
                <a:cs typeface="Georgia"/>
              </a:rPr>
              <a:t>&gt;</a:t>
            </a:r>
            <a:r>
              <a:rPr sz="1400" i="1" spc="11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i="1" spc="65" dirty="0">
                <a:solidFill>
                  <a:srgbClr val="F32085"/>
                </a:solidFill>
                <a:latin typeface="Georgia"/>
                <a:cs typeface="Georgia"/>
              </a:rPr>
              <a:t>0</a:t>
            </a:r>
            <a:r>
              <a:rPr sz="1400" i="1" spc="95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i="1" spc="120" dirty="0">
                <a:solidFill>
                  <a:srgbClr val="F32085"/>
                </a:solidFill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07128" y="2863088"/>
            <a:ext cx="3213100" cy="380365"/>
            <a:chOff x="4707128" y="2863088"/>
            <a:chExt cx="3213100" cy="380365"/>
          </a:xfrm>
        </p:grpSpPr>
        <p:sp>
          <p:nvSpPr>
            <p:cNvPr id="28" name="object 28"/>
            <p:cNvSpPr/>
            <p:nvPr/>
          </p:nvSpPr>
          <p:spPr>
            <a:xfrm>
              <a:off x="4707128" y="2863088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F3208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63088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9892" y="307797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7216" y="3077972"/>
              <a:ext cx="222503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04922"/>
            <a:ext cx="363918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solidFill>
                  <a:srgbClr val="F32085"/>
                </a:solidFill>
                <a:latin typeface="Georgia"/>
                <a:cs typeface="Georgia"/>
              </a:rPr>
              <a:t>if</a:t>
            </a:r>
            <a:r>
              <a:rPr sz="1400" i="1" spc="120" dirty="0">
                <a:solidFill>
                  <a:srgbClr val="F32085"/>
                </a:solidFill>
                <a:latin typeface="Georgia"/>
                <a:cs typeface="Georgia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𝑎𝑓</a:t>
            </a:r>
            <a:r>
              <a:rPr sz="1400" spc="3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25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2100" spc="-37" baseline="1984" dirty="0">
                <a:solidFill>
                  <a:srgbClr val="F32085"/>
                </a:solidFill>
                <a:latin typeface="Cambria Math"/>
                <a:cs typeface="Cambria Math"/>
              </a:rPr>
              <a:t>Τ</a:t>
            </a:r>
            <a:r>
              <a:rPr sz="1400" spc="-25" dirty="0">
                <a:solidFill>
                  <a:srgbClr val="F32085"/>
                </a:solidFill>
                <a:latin typeface="Cambria Math"/>
                <a:cs typeface="Cambria Math"/>
              </a:rPr>
              <a:t>𝑏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	</a:t>
            </a:r>
            <a:r>
              <a:rPr sz="1400" i="1" dirty="0">
                <a:solidFill>
                  <a:srgbClr val="F32085"/>
                </a:solidFill>
                <a:latin typeface="Georgia"/>
                <a:cs typeface="Georgia"/>
              </a:rPr>
              <a:t>≤</a:t>
            </a:r>
            <a:r>
              <a:rPr sz="1400" i="1" spc="11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𝑐𝑓</a:t>
            </a:r>
            <a:r>
              <a:rPr sz="1400" spc="30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400" spc="135" dirty="0">
                <a:solidFill>
                  <a:srgbClr val="F32085"/>
                </a:solidFill>
                <a:latin typeface="Cambria Math"/>
                <a:cs typeface="Cambria Math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for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some</a:t>
            </a:r>
            <a:r>
              <a:rPr sz="1400" spc="-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constant</a:t>
            </a:r>
            <a:r>
              <a:rPr sz="1400" spc="-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c</a:t>
            </a:r>
            <a:r>
              <a:rPr sz="1400" spc="5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F32085"/>
                </a:solidFill>
                <a:latin typeface="Cambria Math"/>
                <a:cs typeface="Cambria Math"/>
              </a:rPr>
              <a:t>&lt;</a:t>
            </a:r>
            <a:endParaRPr sz="1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tabLst>
                <a:tab pos="2649855" algn="l"/>
              </a:tabLst>
            </a:pP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1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and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all</a:t>
            </a:r>
            <a:r>
              <a:rPr sz="1400" spc="-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sufficiently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large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10" dirty="0">
                <a:solidFill>
                  <a:srgbClr val="F32085"/>
                </a:solidFill>
                <a:latin typeface="Cambria Math"/>
                <a:cs typeface="Cambria Math"/>
              </a:rPr>
              <a:t>n,</a:t>
            </a:r>
            <a:r>
              <a:rPr sz="1400" spc="-8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then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	𝑇</a:t>
            </a:r>
            <a:r>
              <a:rPr sz="1400" spc="3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400" spc="180" dirty="0">
                <a:solidFill>
                  <a:srgbClr val="F32085"/>
                </a:solidFill>
                <a:latin typeface="Cambria Math"/>
                <a:cs typeface="Cambria Math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=</a:t>
            </a:r>
            <a:r>
              <a:rPr sz="1400" spc="6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𝜃𝑓</a:t>
            </a:r>
            <a:r>
              <a:rPr sz="1400" spc="3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826414" y="3145027"/>
            <a:ext cx="6802120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𝒏</a:t>
            </a:r>
            <a:r>
              <a:rPr sz="2175" spc="-15" baseline="28735" dirty="0">
                <a:latin typeface="Cambria Math"/>
                <a:cs typeface="Cambria Math"/>
              </a:rPr>
              <a:t>𝟎.𝟕𝟗𝟑</a:t>
            </a:r>
            <a:endParaRPr sz="2175" baseline="28735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61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35" dirty="0">
                <a:latin typeface="Cambria Math"/>
                <a:cs typeface="Cambria Math"/>
              </a:rPr>
              <a:t>𝒇𝒖𝒏𝒄𝒕𝒊𝒐𝒏</a:t>
            </a:r>
            <a:r>
              <a:rPr sz="2000" b="1" i="1" spc="-35" dirty="0">
                <a:latin typeface="Georgia"/>
                <a:cs typeface="Georgia"/>
              </a:rPr>
              <a:t>f(n)</a:t>
            </a:r>
            <a:r>
              <a:rPr sz="2000" b="1" i="1" spc="-80" dirty="0">
                <a:latin typeface="Georgia"/>
                <a:cs typeface="Georgia"/>
              </a:rPr>
              <a:t> </a:t>
            </a:r>
            <a:r>
              <a:rPr sz="2000" spc="-75" dirty="0">
                <a:latin typeface="Cambria Math"/>
                <a:cs typeface="Cambria Math"/>
              </a:rPr>
              <a:t>ⅈ𝐬</a:t>
            </a:r>
            <a:r>
              <a:rPr sz="2000" dirty="0">
                <a:latin typeface="Cambria Math"/>
                <a:cs typeface="Cambria Math"/>
              </a:rPr>
              <a:t> 𝐥𝐚𝐫𝐠𝐞𝐫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𝐭𝐡𝐚𝐧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𝟑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277302"/>
            <a:ext cx="5230495" cy="2065020"/>
            <a:chOff x="3784282" y="1277302"/>
            <a:chExt cx="5230495" cy="2065020"/>
          </a:xfrm>
        </p:grpSpPr>
        <p:sp>
          <p:nvSpPr>
            <p:cNvPr id="6" name="object 6"/>
            <p:cNvSpPr/>
            <p:nvPr/>
          </p:nvSpPr>
          <p:spPr>
            <a:xfrm>
              <a:off x="3798570" y="1291589"/>
              <a:ext cx="5201920" cy="2036445"/>
            </a:xfrm>
            <a:custGeom>
              <a:avLst/>
              <a:gdLst/>
              <a:ahLst/>
              <a:cxnLst/>
              <a:rect l="l" t="t" r="r" b="b"/>
              <a:pathLst>
                <a:path w="5201920" h="2036445">
                  <a:moveTo>
                    <a:pt x="0" y="2036063"/>
                  </a:moveTo>
                  <a:lnTo>
                    <a:pt x="5201412" y="2036063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036063"/>
                  </a:lnTo>
                  <a:close/>
                </a:path>
              </a:pathLst>
            </a:custGeom>
            <a:ln w="28575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396491"/>
              <a:ext cx="251205" cy="1878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31798"/>
            <a:ext cx="981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1" y="1366900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09">
                <a:moveTo>
                  <a:pt x="814070" y="0"/>
                </a:moveTo>
                <a:lnTo>
                  <a:pt x="811657" y="8000"/>
                </a:lnTo>
                <a:lnTo>
                  <a:pt x="822866" y="13884"/>
                </a:lnTo>
                <a:lnTo>
                  <a:pt x="832659" y="22399"/>
                </a:lnTo>
                <a:lnTo>
                  <a:pt x="853259" y="63420"/>
                </a:lnTo>
                <a:lnTo>
                  <a:pt x="859292" y="99972"/>
                </a:lnTo>
                <a:lnTo>
                  <a:pt x="859407" y="100949"/>
                </a:lnTo>
                <a:lnTo>
                  <a:pt x="859407" y="143906"/>
                </a:lnTo>
                <a:lnTo>
                  <a:pt x="847851" y="197485"/>
                </a:lnTo>
                <a:lnTo>
                  <a:pt x="822866" y="230846"/>
                </a:lnTo>
                <a:lnTo>
                  <a:pt x="811657" y="236727"/>
                </a:lnTo>
                <a:lnTo>
                  <a:pt x="814070" y="244856"/>
                </a:lnTo>
                <a:lnTo>
                  <a:pt x="852431" y="218102"/>
                </a:lnTo>
                <a:lnTo>
                  <a:pt x="874268" y="165655"/>
                </a:lnTo>
                <a:lnTo>
                  <a:pt x="878459" y="122427"/>
                </a:lnTo>
                <a:lnTo>
                  <a:pt x="877456" y="100949"/>
                </a:lnTo>
                <a:lnTo>
                  <a:pt x="869029" y="59777"/>
                </a:lnTo>
                <a:lnTo>
                  <a:pt x="841406" y="14541"/>
                </a:lnTo>
                <a:lnTo>
                  <a:pt x="828619" y="5639"/>
                </a:lnTo>
                <a:lnTo>
                  <a:pt x="814070" y="0"/>
                </a:lnTo>
                <a:close/>
              </a:path>
              <a:path w="878839" h="245109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1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257122"/>
            <a:ext cx="1231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31798"/>
            <a:ext cx="260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59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672335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7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3"/>
                </a:lnTo>
                <a:lnTo>
                  <a:pt x="233310" y="166491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3"/>
                </a:lnTo>
                <a:lnTo>
                  <a:pt x="62229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08200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78" y="1642745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13" y="0"/>
                </a:moveTo>
                <a:lnTo>
                  <a:pt x="668401" y="8000"/>
                </a:lnTo>
                <a:lnTo>
                  <a:pt x="679610" y="13884"/>
                </a:lnTo>
                <a:lnTo>
                  <a:pt x="689403" y="22399"/>
                </a:lnTo>
                <a:lnTo>
                  <a:pt x="710003" y="63420"/>
                </a:lnTo>
                <a:lnTo>
                  <a:pt x="716915" y="122427"/>
                </a:lnTo>
                <a:lnTo>
                  <a:pt x="716151" y="143906"/>
                </a:lnTo>
                <a:lnTo>
                  <a:pt x="704596" y="197484"/>
                </a:lnTo>
                <a:lnTo>
                  <a:pt x="679610" y="230846"/>
                </a:lnTo>
                <a:lnTo>
                  <a:pt x="668401" y="236727"/>
                </a:lnTo>
                <a:lnTo>
                  <a:pt x="670813" y="244855"/>
                </a:lnTo>
                <a:lnTo>
                  <a:pt x="709175" y="218102"/>
                </a:lnTo>
                <a:lnTo>
                  <a:pt x="731012" y="165655"/>
                </a:lnTo>
                <a:lnTo>
                  <a:pt x="735203" y="122427"/>
                </a:lnTo>
                <a:lnTo>
                  <a:pt x="734200" y="100949"/>
                </a:lnTo>
                <a:lnTo>
                  <a:pt x="725773" y="59777"/>
                </a:lnTo>
                <a:lnTo>
                  <a:pt x="698150" y="14541"/>
                </a:lnTo>
                <a:lnTo>
                  <a:pt x="685363" y="5639"/>
                </a:lnTo>
                <a:lnTo>
                  <a:pt x="670813" y="0"/>
                </a:lnTo>
                <a:close/>
              </a:path>
              <a:path w="7353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5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7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33524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42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160016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19"/>
                </a:lnTo>
                <a:lnTo>
                  <a:pt x="205676" y="12336"/>
                </a:lnTo>
                <a:lnTo>
                  <a:pt x="215011" y="18875"/>
                </a:lnTo>
                <a:lnTo>
                  <a:pt x="237394" y="62356"/>
                </a:lnTo>
                <a:lnTo>
                  <a:pt x="239438" y="76737"/>
                </a:lnTo>
                <a:lnTo>
                  <a:pt x="239466" y="76934"/>
                </a:lnTo>
                <a:lnTo>
                  <a:pt x="240157" y="92963"/>
                </a:lnTo>
                <a:lnTo>
                  <a:pt x="239466" y="109537"/>
                </a:lnTo>
                <a:lnTo>
                  <a:pt x="237394" y="124587"/>
                </a:lnTo>
                <a:lnTo>
                  <a:pt x="222771" y="160424"/>
                </a:lnTo>
                <a:lnTo>
                  <a:pt x="195072" y="180212"/>
                </a:lnTo>
                <a:lnTo>
                  <a:pt x="197485" y="187832"/>
                </a:lnTo>
                <a:lnTo>
                  <a:pt x="233364" y="166491"/>
                </a:lnTo>
                <a:lnTo>
                  <a:pt x="253476" y="127126"/>
                </a:lnTo>
                <a:lnTo>
                  <a:pt x="257302" y="93979"/>
                </a:lnTo>
                <a:lnTo>
                  <a:pt x="256338" y="76934"/>
                </a:lnTo>
                <a:lnTo>
                  <a:pt x="241808" y="32892"/>
                </a:lnTo>
                <a:lnTo>
                  <a:pt x="211054" y="4925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95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7"/>
                </a:lnTo>
                <a:lnTo>
                  <a:pt x="15494" y="154939"/>
                </a:lnTo>
                <a:lnTo>
                  <a:pt x="46301" y="182925"/>
                </a:lnTo>
                <a:lnTo>
                  <a:pt x="59944" y="187832"/>
                </a:lnTo>
                <a:lnTo>
                  <a:pt x="62230" y="180212"/>
                </a:lnTo>
                <a:lnTo>
                  <a:pt x="51538" y="175474"/>
                </a:lnTo>
                <a:lnTo>
                  <a:pt x="42322" y="168878"/>
                </a:lnTo>
                <a:lnTo>
                  <a:pt x="19923" y="124587"/>
                </a:lnTo>
                <a:lnTo>
                  <a:pt x="17145" y="92963"/>
                </a:lnTo>
                <a:lnTo>
                  <a:pt x="17837" y="76934"/>
                </a:lnTo>
                <a:lnTo>
                  <a:pt x="28321" y="37464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095880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If</a:t>
            </a:r>
            <a:r>
              <a:rPr sz="1400" b="1" i="1" spc="114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𝐟</a:t>
            </a:r>
            <a:r>
              <a:rPr sz="1600" spc="32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46" y="2130425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13" y="0"/>
                </a:moveTo>
                <a:lnTo>
                  <a:pt x="630301" y="8000"/>
                </a:lnTo>
                <a:lnTo>
                  <a:pt x="641510" y="13884"/>
                </a:lnTo>
                <a:lnTo>
                  <a:pt x="651303" y="22399"/>
                </a:lnTo>
                <a:lnTo>
                  <a:pt x="671903" y="63420"/>
                </a:lnTo>
                <a:lnTo>
                  <a:pt x="677936" y="99972"/>
                </a:lnTo>
                <a:lnTo>
                  <a:pt x="678051" y="100949"/>
                </a:lnTo>
                <a:lnTo>
                  <a:pt x="678051" y="143906"/>
                </a:lnTo>
                <a:lnTo>
                  <a:pt x="666495" y="197485"/>
                </a:lnTo>
                <a:lnTo>
                  <a:pt x="641510" y="230846"/>
                </a:lnTo>
                <a:lnTo>
                  <a:pt x="630301" y="236727"/>
                </a:lnTo>
                <a:lnTo>
                  <a:pt x="632713" y="244856"/>
                </a:lnTo>
                <a:lnTo>
                  <a:pt x="671075" y="218102"/>
                </a:lnTo>
                <a:lnTo>
                  <a:pt x="692912" y="165655"/>
                </a:lnTo>
                <a:lnTo>
                  <a:pt x="697102" y="122427"/>
                </a:lnTo>
                <a:lnTo>
                  <a:pt x="696100" y="100949"/>
                </a:lnTo>
                <a:lnTo>
                  <a:pt x="687673" y="59777"/>
                </a:lnTo>
                <a:lnTo>
                  <a:pt x="660050" y="14541"/>
                </a:lnTo>
                <a:lnTo>
                  <a:pt x="647263" y="5639"/>
                </a:lnTo>
                <a:lnTo>
                  <a:pt x="632713" y="0"/>
                </a:lnTo>
                <a:close/>
              </a:path>
              <a:path w="697229" h="245110">
                <a:moveTo>
                  <a:pt x="64388" y="0"/>
                </a:moveTo>
                <a:lnTo>
                  <a:pt x="26027" y="26681"/>
                </a:lnTo>
                <a:lnTo>
                  <a:pt x="4190" y="79089"/>
                </a:lnTo>
                <a:lnTo>
                  <a:pt x="0" y="122427"/>
                </a:lnTo>
                <a:lnTo>
                  <a:pt x="1005" y="143906"/>
                </a:lnTo>
                <a:lnTo>
                  <a:pt x="1047" y="144809"/>
                </a:lnTo>
                <a:lnTo>
                  <a:pt x="9429" y="184953"/>
                </a:lnTo>
                <a:lnTo>
                  <a:pt x="37052" y="230250"/>
                </a:lnTo>
                <a:lnTo>
                  <a:pt x="64388" y="244856"/>
                </a:lnTo>
                <a:lnTo>
                  <a:pt x="66801" y="236727"/>
                </a:lnTo>
                <a:lnTo>
                  <a:pt x="55592" y="230846"/>
                </a:lnTo>
                <a:lnTo>
                  <a:pt x="45799" y="222345"/>
                </a:lnTo>
                <a:lnTo>
                  <a:pt x="25199" y="181435"/>
                </a:lnTo>
                <a:lnTo>
                  <a:pt x="18287" y="122427"/>
                </a:lnTo>
                <a:lnTo>
                  <a:pt x="19051" y="100949"/>
                </a:lnTo>
                <a:lnTo>
                  <a:pt x="30606" y="47370"/>
                </a:lnTo>
                <a:lnTo>
                  <a:pt x="55592" y="13884"/>
                </a:lnTo>
                <a:lnTo>
                  <a:pt x="66801" y="8000"/>
                </a:lnTo>
                <a:lnTo>
                  <a:pt x="6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21204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5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30424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211"/>
                </a:moveTo>
                <a:lnTo>
                  <a:pt x="59956" y="29591"/>
                </a:lnTo>
                <a:lnTo>
                  <a:pt x="46329" y="34518"/>
                </a:lnTo>
                <a:lnTo>
                  <a:pt x="34391" y="41656"/>
                </a:lnTo>
                <a:lnTo>
                  <a:pt x="8737" y="75806"/>
                </a:lnTo>
                <a:lnTo>
                  <a:pt x="63" y="122555"/>
                </a:lnTo>
                <a:lnTo>
                  <a:pt x="0" y="123571"/>
                </a:lnTo>
                <a:lnTo>
                  <a:pt x="889" y="139128"/>
                </a:lnTo>
                <a:lnTo>
                  <a:pt x="977" y="140817"/>
                </a:lnTo>
                <a:lnTo>
                  <a:pt x="3898" y="156718"/>
                </a:lnTo>
                <a:lnTo>
                  <a:pt x="24066" y="19608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190"/>
                </a:lnTo>
                <a:lnTo>
                  <a:pt x="17157" y="122555"/>
                </a:lnTo>
                <a:lnTo>
                  <a:pt x="17843" y="106527"/>
                </a:lnTo>
                <a:lnTo>
                  <a:pt x="28333" y="67056"/>
                </a:lnTo>
                <a:lnTo>
                  <a:pt x="51765" y="41935"/>
                </a:lnTo>
                <a:lnTo>
                  <a:pt x="62623" y="37211"/>
                </a:lnTo>
                <a:close/>
              </a:path>
              <a:path w="1744345" h="245110">
                <a:moveTo>
                  <a:pt x="257314" y="123571"/>
                </a:moveTo>
                <a:lnTo>
                  <a:pt x="248577" y="75806"/>
                </a:lnTo>
                <a:lnTo>
                  <a:pt x="222986" y="41656"/>
                </a:lnTo>
                <a:lnTo>
                  <a:pt x="197497" y="29591"/>
                </a:lnTo>
                <a:lnTo>
                  <a:pt x="194830" y="37211"/>
                </a:lnTo>
                <a:lnTo>
                  <a:pt x="205689" y="41935"/>
                </a:lnTo>
                <a:lnTo>
                  <a:pt x="215023" y="48475"/>
                </a:lnTo>
                <a:lnTo>
                  <a:pt x="237401" y="91948"/>
                </a:lnTo>
                <a:lnTo>
                  <a:pt x="240169" y="122555"/>
                </a:lnTo>
                <a:lnTo>
                  <a:pt x="239471" y="139128"/>
                </a:lnTo>
                <a:lnTo>
                  <a:pt x="229120" y="179705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088"/>
                </a:lnTo>
                <a:lnTo>
                  <a:pt x="253479" y="156718"/>
                </a:lnTo>
                <a:lnTo>
                  <a:pt x="256349" y="140817"/>
                </a:lnTo>
                <a:lnTo>
                  <a:pt x="257314" y="123571"/>
                </a:lnTo>
                <a:close/>
              </a:path>
              <a:path w="1744345" h="245110">
                <a:moveTo>
                  <a:pt x="746518" y="8001"/>
                </a:moveTo>
                <a:lnTo>
                  <a:pt x="744105" y="0"/>
                </a:lnTo>
                <a:lnTo>
                  <a:pt x="729551" y="5651"/>
                </a:lnTo>
                <a:lnTo>
                  <a:pt x="716762" y="14541"/>
                </a:lnTo>
                <a:lnTo>
                  <a:pt x="689140" y="59778"/>
                </a:lnTo>
                <a:lnTo>
                  <a:pt x="680758" y="99974"/>
                </a:lnTo>
                <a:lnTo>
                  <a:pt x="679716" y="122428"/>
                </a:lnTo>
                <a:lnTo>
                  <a:pt x="680720" y="143916"/>
                </a:lnTo>
                <a:lnTo>
                  <a:pt x="680758" y="144818"/>
                </a:lnTo>
                <a:lnTo>
                  <a:pt x="689140" y="184962"/>
                </a:lnTo>
                <a:lnTo>
                  <a:pt x="716762" y="230251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847"/>
                </a:lnTo>
                <a:lnTo>
                  <a:pt x="725512" y="222351"/>
                </a:lnTo>
                <a:lnTo>
                  <a:pt x="704913" y="181444"/>
                </a:lnTo>
                <a:lnTo>
                  <a:pt x="698004" y="122428"/>
                </a:lnTo>
                <a:lnTo>
                  <a:pt x="698766" y="100952"/>
                </a:lnTo>
                <a:lnTo>
                  <a:pt x="710323" y="47371"/>
                </a:lnTo>
                <a:lnTo>
                  <a:pt x="735304" y="13893"/>
                </a:lnTo>
                <a:lnTo>
                  <a:pt x="746518" y="8001"/>
                </a:lnTo>
                <a:close/>
              </a:path>
              <a:path w="1744345" h="245110">
                <a:moveTo>
                  <a:pt x="1744103" y="122428"/>
                </a:moveTo>
                <a:lnTo>
                  <a:pt x="1739912" y="79095"/>
                </a:lnTo>
                <a:lnTo>
                  <a:pt x="1727339" y="42037"/>
                </a:lnTo>
                <a:lnTo>
                  <a:pt x="1694256" y="5651"/>
                </a:lnTo>
                <a:lnTo>
                  <a:pt x="1679714" y="0"/>
                </a:lnTo>
                <a:lnTo>
                  <a:pt x="1677301" y="8001"/>
                </a:lnTo>
                <a:lnTo>
                  <a:pt x="1688503" y="13893"/>
                </a:lnTo>
                <a:lnTo>
                  <a:pt x="1698294" y="22402"/>
                </a:lnTo>
                <a:lnTo>
                  <a:pt x="1718894" y="63423"/>
                </a:lnTo>
                <a:lnTo>
                  <a:pt x="1724926" y="99974"/>
                </a:lnTo>
                <a:lnTo>
                  <a:pt x="1725041" y="100952"/>
                </a:lnTo>
                <a:lnTo>
                  <a:pt x="1725815" y="122428"/>
                </a:lnTo>
                <a:lnTo>
                  <a:pt x="1725041" y="143916"/>
                </a:lnTo>
                <a:lnTo>
                  <a:pt x="1722742" y="163576"/>
                </a:lnTo>
                <a:lnTo>
                  <a:pt x="1706638" y="211226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09"/>
                </a:lnTo>
                <a:lnTo>
                  <a:pt x="1739912" y="165658"/>
                </a:lnTo>
                <a:lnTo>
                  <a:pt x="1743049" y="144818"/>
                </a:lnTo>
                <a:lnTo>
                  <a:pt x="1744103" y="1224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095880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latin typeface="Cambria Math"/>
                <a:cs typeface="Cambria Math"/>
              </a:rPr>
              <a:t>𝐭𝐡𝐞𝐧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2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𝛉</a:t>
            </a:r>
            <a:r>
              <a:rPr sz="1600" spc="3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𝐧</a:t>
            </a:r>
            <a:r>
              <a:rPr sz="1725" baseline="28985" dirty="0">
                <a:latin typeface="Cambria Math"/>
                <a:cs typeface="Cambria Math"/>
              </a:rPr>
              <a:t>𝐥𝐨𝐠</a:t>
            </a:r>
            <a:r>
              <a:rPr sz="1425" baseline="20467" dirty="0">
                <a:latin typeface="Cambria Math"/>
                <a:cs typeface="Cambria Math"/>
              </a:rPr>
              <a:t>𝐛</a:t>
            </a:r>
            <a:r>
              <a:rPr sz="1425" spc="187" baseline="20467" dirty="0">
                <a:latin typeface="Cambria Math"/>
                <a:cs typeface="Cambria Math"/>
              </a:rPr>
              <a:t> </a:t>
            </a:r>
            <a:r>
              <a:rPr sz="1725" baseline="28985" dirty="0">
                <a:latin typeface="Cambria Math"/>
                <a:cs typeface="Cambria Math"/>
              </a:rPr>
              <a:t>𝐚</a:t>
            </a:r>
            <a:r>
              <a:rPr sz="1725" spc="120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𝐥𝐠</a:t>
            </a:r>
            <a:r>
              <a:rPr sz="1600" spc="-9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589148"/>
            <a:ext cx="1575435" cy="245110"/>
            <a:chOff x="4579746" y="2589148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18739"/>
              <a:ext cx="251205" cy="1878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38" y="2589148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6" y="0"/>
                  </a:moveTo>
                  <a:lnTo>
                    <a:pt x="810133" y="8000"/>
                  </a:lnTo>
                  <a:lnTo>
                    <a:pt x="821342" y="13884"/>
                  </a:lnTo>
                  <a:lnTo>
                    <a:pt x="831135" y="22399"/>
                  </a:lnTo>
                  <a:lnTo>
                    <a:pt x="851735" y="63420"/>
                  </a:lnTo>
                  <a:lnTo>
                    <a:pt x="857768" y="99972"/>
                  </a:lnTo>
                  <a:lnTo>
                    <a:pt x="857883" y="100949"/>
                  </a:lnTo>
                  <a:lnTo>
                    <a:pt x="857883" y="143906"/>
                  </a:lnTo>
                  <a:lnTo>
                    <a:pt x="846327" y="197484"/>
                  </a:lnTo>
                  <a:lnTo>
                    <a:pt x="821342" y="230846"/>
                  </a:lnTo>
                  <a:lnTo>
                    <a:pt x="810133" y="236727"/>
                  </a:lnTo>
                  <a:lnTo>
                    <a:pt x="812546" y="244856"/>
                  </a:lnTo>
                  <a:lnTo>
                    <a:pt x="850907" y="218102"/>
                  </a:lnTo>
                  <a:lnTo>
                    <a:pt x="872744" y="165655"/>
                  </a:lnTo>
                  <a:lnTo>
                    <a:pt x="876935" y="122427"/>
                  </a:lnTo>
                  <a:lnTo>
                    <a:pt x="875932" y="100949"/>
                  </a:lnTo>
                  <a:lnTo>
                    <a:pt x="867505" y="59777"/>
                  </a:lnTo>
                  <a:lnTo>
                    <a:pt x="839882" y="14541"/>
                  </a:lnTo>
                  <a:lnTo>
                    <a:pt x="827095" y="5639"/>
                  </a:lnTo>
                  <a:lnTo>
                    <a:pt x="812546" y="0"/>
                  </a:lnTo>
                  <a:close/>
                </a:path>
                <a:path w="876935" h="245110">
                  <a:moveTo>
                    <a:pt x="64388" y="0"/>
                  </a:moveTo>
                  <a:lnTo>
                    <a:pt x="26027" y="26681"/>
                  </a:lnTo>
                  <a:lnTo>
                    <a:pt x="4190" y="79089"/>
                  </a:lnTo>
                  <a:lnTo>
                    <a:pt x="0" y="122427"/>
                  </a:lnTo>
                  <a:lnTo>
                    <a:pt x="1005" y="143906"/>
                  </a:lnTo>
                  <a:lnTo>
                    <a:pt x="1047" y="144809"/>
                  </a:lnTo>
                  <a:lnTo>
                    <a:pt x="9429" y="184953"/>
                  </a:lnTo>
                  <a:lnTo>
                    <a:pt x="37052" y="230250"/>
                  </a:lnTo>
                  <a:lnTo>
                    <a:pt x="64388" y="244856"/>
                  </a:lnTo>
                  <a:lnTo>
                    <a:pt x="66801" y="236727"/>
                  </a:lnTo>
                  <a:lnTo>
                    <a:pt x="55592" y="230846"/>
                  </a:lnTo>
                  <a:lnTo>
                    <a:pt x="45799" y="222345"/>
                  </a:lnTo>
                  <a:lnTo>
                    <a:pt x="25199" y="181435"/>
                  </a:lnTo>
                  <a:lnTo>
                    <a:pt x="18287" y="122427"/>
                  </a:lnTo>
                  <a:lnTo>
                    <a:pt x="19051" y="100949"/>
                  </a:lnTo>
                  <a:lnTo>
                    <a:pt x="30607" y="47370"/>
                  </a:lnTo>
                  <a:lnTo>
                    <a:pt x="55592" y="13884"/>
                  </a:lnTo>
                  <a:lnTo>
                    <a:pt x="66801" y="8000"/>
                  </a:lnTo>
                  <a:lnTo>
                    <a:pt x="64388" y="0"/>
                  </a:lnTo>
                  <a:close/>
                </a:path>
              </a:pathLst>
            </a:custGeom>
            <a:solidFill>
              <a:srgbClr val="F3208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48030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=</a:t>
            </a:r>
            <a:r>
              <a:rPr sz="2400" spc="165" baseline="-20833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32085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32085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32085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55498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solidFill>
                  <a:srgbClr val="F32085"/>
                </a:solidFill>
                <a:latin typeface="Georgia"/>
                <a:cs typeface="Georgia"/>
              </a:rPr>
              <a:t>If</a:t>
            </a:r>
            <a:r>
              <a:rPr sz="1400" i="1" spc="13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𝑓</a:t>
            </a:r>
            <a:r>
              <a:rPr sz="1600" spc="33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	for</a:t>
            </a:r>
            <a:r>
              <a:rPr sz="16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some</a:t>
            </a:r>
            <a:r>
              <a:rPr sz="1600" spc="-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constant</a:t>
            </a:r>
            <a:r>
              <a:rPr sz="1600" spc="3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ϵ</a:t>
            </a:r>
            <a:r>
              <a:rPr sz="1600" spc="10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i="1" dirty="0">
                <a:solidFill>
                  <a:srgbClr val="F32085"/>
                </a:solidFill>
                <a:latin typeface="Georgia"/>
                <a:cs typeface="Georgia"/>
              </a:rPr>
              <a:t>&gt;</a:t>
            </a:r>
            <a:r>
              <a:rPr sz="1400" i="1" spc="11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i="1" spc="65" dirty="0">
                <a:solidFill>
                  <a:srgbClr val="F32085"/>
                </a:solidFill>
                <a:latin typeface="Georgia"/>
                <a:cs typeface="Georgia"/>
              </a:rPr>
              <a:t>0</a:t>
            </a:r>
            <a:r>
              <a:rPr sz="1400" i="1" spc="95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i="1" spc="120" dirty="0">
                <a:solidFill>
                  <a:srgbClr val="F32085"/>
                </a:solidFill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07128" y="2863088"/>
            <a:ext cx="3213100" cy="380365"/>
            <a:chOff x="4707128" y="2863088"/>
            <a:chExt cx="3213100" cy="380365"/>
          </a:xfrm>
        </p:grpSpPr>
        <p:sp>
          <p:nvSpPr>
            <p:cNvPr id="28" name="object 28"/>
            <p:cNvSpPr/>
            <p:nvPr/>
          </p:nvSpPr>
          <p:spPr>
            <a:xfrm>
              <a:off x="4707128" y="2863088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731"/>
                  </a:lnTo>
                  <a:lnTo>
                    <a:pt x="375177" y="10854"/>
                  </a:lnTo>
                  <a:lnTo>
                    <a:pt x="383413" y="16573"/>
                  </a:lnTo>
                  <a:lnTo>
                    <a:pt x="403177" y="54816"/>
                  </a:lnTo>
                  <a:lnTo>
                    <a:pt x="405638" y="81787"/>
                  </a:lnTo>
                  <a:lnTo>
                    <a:pt x="405020" y="96287"/>
                  </a:lnTo>
                  <a:lnTo>
                    <a:pt x="390282" y="14102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66"/>
                  </a:lnTo>
                  <a:lnTo>
                    <a:pt x="420624" y="82550"/>
                  </a:lnTo>
                  <a:lnTo>
                    <a:pt x="419799" y="67665"/>
                  </a:lnTo>
                  <a:lnTo>
                    <a:pt x="407035" y="28956"/>
                  </a:lnTo>
                  <a:lnTo>
                    <a:pt x="379978" y="4310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956"/>
                  </a:lnTo>
                  <a:lnTo>
                    <a:pt x="857" y="67425"/>
                  </a:lnTo>
                  <a:lnTo>
                    <a:pt x="0" y="82550"/>
                  </a:lnTo>
                  <a:lnTo>
                    <a:pt x="772" y="96287"/>
                  </a:lnTo>
                  <a:lnTo>
                    <a:pt x="13588" y="136270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89"/>
                  </a:lnTo>
                  <a:lnTo>
                    <a:pt x="15112" y="81787"/>
                  </a:lnTo>
                  <a:lnTo>
                    <a:pt x="15730" y="67665"/>
                  </a:lnTo>
                  <a:lnTo>
                    <a:pt x="30489" y="23911"/>
                  </a:lnTo>
                  <a:lnTo>
                    <a:pt x="55118" y="6731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F3208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863088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9892" y="3077972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7216" y="3077972"/>
              <a:ext cx="222503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04922"/>
            <a:ext cx="363918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1400" i="1" spc="105" dirty="0">
                <a:solidFill>
                  <a:srgbClr val="F32085"/>
                </a:solidFill>
                <a:latin typeface="Georgia"/>
                <a:cs typeface="Georgia"/>
              </a:rPr>
              <a:t>if</a:t>
            </a:r>
            <a:r>
              <a:rPr sz="1400" i="1" spc="120" dirty="0">
                <a:solidFill>
                  <a:srgbClr val="F32085"/>
                </a:solidFill>
                <a:latin typeface="Georgia"/>
                <a:cs typeface="Georgia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𝑎𝑓</a:t>
            </a:r>
            <a:r>
              <a:rPr sz="1400" spc="3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25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2100" spc="-37" baseline="1984" dirty="0">
                <a:solidFill>
                  <a:srgbClr val="F32085"/>
                </a:solidFill>
                <a:latin typeface="Cambria Math"/>
                <a:cs typeface="Cambria Math"/>
              </a:rPr>
              <a:t>Τ</a:t>
            </a:r>
            <a:r>
              <a:rPr sz="1400" spc="-25" dirty="0">
                <a:solidFill>
                  <a:srgbClr val="F32085"/>
                </a:solidFill>
                <a:latin typeface="Cambria Math"/>
                <a:cs typeface="Cambria Math"/>
              </a:rPr>
              <a:t>𝑏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	</a:t>
            </a:r>
            <a:r>
              <a:rPr sz="1400" i="1" dirty="0">
                <a:solidFill>
                  <a:srgbClr val="F32085"/>
                </a:solidFill>
                <a:latin typeface="Georgia"/>
                <a:cs typeface="Georgia"/>
              </a:rPr>
              <a:t>≤</a:t>
            </a:r>
            <a:r>
              <a:rPr sz="1400" i="1" spc="11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𝑐𝑓</a:t>
            </a:r>
            <a:r>
              <a:rPr sz="1400" spc="30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400" spc="135" dirty="0">
                <a:solidFill>
                  <a:srgbClr val="F32085"/>
                </a:solidFill>
                <a:latin typeface="Cambria Math"/>
                <a:cs typeface="Cambria Math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for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some</a:t>
            </a:r>
            <a:r>
              <a:rPr sz="1400" spc="-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constant</a:t>
            </a:r>
            <a:r>
              <a:rPr sz="1400" spc="-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c</a:t>
            </a:r>
            <a:r>
              <a:rPr sz="1400" spc="5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F32085"/>
                </a:solidFill>
                <a:latin typeface="Cambria Math"/>
                <a:cs typeface="Cambria Math"/>
              </a:rPr>
              <a:t>&lt;</a:t>
            </a:r>
            <a:endParaRPr sz="1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tabLst>
                <a:tab pos="2649855" algn="l"/>
              </a:tabLst>
            </a:pP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1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and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all</a:t>
            </a:r>
            <a:r>
              <a:rPr sz="1400" spc="-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sufficiently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large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10" dirty="0">
                <a:solidFill>
                  <a:srgbClr val="F32085"/>
                </a:solidFill>
                <a:latin typeface="Cambria Math"/>
                <a:cs typeface="Cambria Math"/>
              </a:rPr>
              <a:t>n,</a:t>
            </a:r>
            <a:r>
              <a:rPr sz="1400" spc="-8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then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	𝑇</a:t>
            </a:r>
            <a:r>
              <a:rPr sz="1400" spc="3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400" spc="180" dirty="0">
                <a:solidFill>
                  <a:srgbClr val="F32085"/>
                </a:solidFill>
                <a:latin typeface="Cambria Math"/>
                <a:cs typeface="Cambria Math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=</a:t>
            </a:r>
            <a:r>
              <a:rPr sz="1400" spc="6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𝜃𝑓</a:t>
            </a:r>
            <a:r>
              <a:rPr sz="1400" spc="3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57973" y="4672761"/>
            <a:ext cx="330835" cy="236220"/>
          </a:xfrm>
          <a:custGeom>
            <a:avLst/>
            <a:gdLst/>
            <a:ahLst/>
            <a:cxnLst/>
            <a:rect l="l" t="t" r="r" b="b"/>
            <a:pathLst>
              <a:path w="330834" h="236220">
                <a:moveTo>
                  <a:pt x="255460" y="0"/>
                </a:moveTo>
                <a:lnTo>
                  <a:pt x="252158" y="9575"/>
                </a:lnTo>
                <a:lnTo>
                  <a:pt x="265779" y="15495"/>
                </a:lnTo>
                <a:lnTo>
                  <a:pt x="277494" y="23691"/>
                </a:lnTo>
                <a:lnTo>
                  <a:pt x="301305" y="61689"/>
                </a:lnTo>
                <a:lnTo>
                  <a:pt x="309181" y="116687"/>
                </a:lnTo>
                <a:lnTo>
                  <a:pt x="308302" y="137485"/>
                </a:lnTo>
                <a:lnTo>
                  <a:pt x="295211" y="188391"/>
                </a:lnTo>
                <a:lnTo>
                  <a:pt x="265868" y="220226"/>
                </a:lnTo>
                <a:lnTo>
                  <a:pt x="252412" y="226174"/>
                </a:lnTo>
                <a:lnTo>
                  <a:pt x="255460" y="235750"/>
                </a:lnTo>
                <a:lnTo>
                  <a:pt x="300501" y="208984"/>
                </a:lnTo>
                <a:lnTo>
                  <a:pt x="325786" y="159585"/>
                </a:lnTo>
                <a:lnTo>
                  <a:pt x="330644" y="117932"/>
                </a:lnTo>
                <a:lnTo>
                  <a:pt x="329444" y="96575"/>
                </a:lnTo>
                <a:lnTo>
                  <a:pt x="329430" y="96320"/>
                </a:lnTo>
                <a:lnTo>
                  <a:pt x="319714" y="58015"/>
                </a:lnTo>
                <a:lnTo>
                  <a:pt x="287527" y="15114"/>
                </a:lnTo>
                <a:lnTo>
                  <a:pt x="272530" y="6169"/>
                </a:lnTo>
                <a:lnTo>
                  <a:pt x="255460" y="0"/>
                </a:lnTo>
                <a:close/>
              </a:path>
              <a:path w="330834" h="236220">
                <a:moveTo>
                  <a:pt x="75183" y="0"/>
                </a:moveTo>
                <a:lnTo>
                  <a:pt x="30221" y="26833"/>
                </a:lnTo>
                <a:lnTo>
                  <a:pt x="4859" y="76347"/>
                </a:lnTo>
                <a:lnTo>
                  <a:pt x="69" y="116687"/>
                </a:lnTo>
                <a:lnTo>
                  <a:pt x="0" y="117932"/>
                </a:lnTo>
                <a:lnTo>
                  <a:pt x="4848" y="159585"/>
                </a:lnTo>
                <a:lnTo>
                  <a:pt x="30146" y="208984"/>
                </a:lnTo>
                <a:lnTo>
                  <a:pt x="75183" y="235750"/>
                </a:lnTo>
                <a:lnTo>
                  <a:pt x="78168" y="226174"/>
                </a:lnTo>
                <a:lnTo>
                  <a:pt x="64735" y="220226"/>
                </a:lnTo>
                <a:lnTo>
                  <a:pt x="53144" y="211945"/>
                </a:lnTo>
                <a:lnTo>
                  <a:pt x="29366" y="173337"/>
                </a:lnTo>
                <a:lnTo>
                  <a:pt x="21553" y="117932"/>
                </a:lnTo>
                <a:lnTo>
                  <a:pt x="21501" y="116687"/>
                </a:lnTo>
                <a:lnTo>
                  <a:pt x="22375" y="96575"/>
                </a:lnTo>
                <a:lnTo>
                  <a:pt x="35483" y="46913"/>
                </a:lnTo>
                <a:lnTo>
                  <a:pt x="64944" y="15495"/>
                </a:lnTo>
                <a:lnTo>
                  <a:pt x="78536" y="9575"/>
                </a:lnTo>
                <a:lnTo>
                  <a:pt x="751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813714" y="3145027"/>
            <a:ext cx="6827520" cy="178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𝒏</a:t>
            </a:r>
            <a:r>
              <a:rPr sz="2175" spc="-15" baseline="28735" dirty="0">
                <a:latin typeface="Cambria Math"/>
                <a:cs typeface="Cambria Math"/>
              </a:rPr>
              <a:t>𝟎.𝟕𝟗𝟑</a:t>
            </a:r>
            <a:endParaRPr sz="2175" baseline="28735" dirty="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615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35" dirty="0">
                <a:latin typeface="Cambria Math"/>
                <a:cs typeface="Cambria Math"/>
              </a:rPr>
              <a:t>𝒇𝒖𝒏𝒄𝒕𝒊𝒐𝒏</a:t>
            </a:r>
            <a:r>
              <a:rPr sz="2000" b="1" i="1" spc="-35" dirty="0">
                <a:latin typeface="Georgia"/>
                <a:cs typeface="Georgia"/>
              </a:rPr>
              <a:t>f(n)</a:t>
            </a:r>
            <a:r>
              <a:rPr sz="2000" b="1" i="1" spc="-80" dirty="0">
                <a:latin typeface="Georgia"/>
                <a:cs typeface="Georgia"/>
              </a:rPr>
              <a:t> </a:t>
            </a:r>
            <a:r>
              <a:rPr sz="2000" spc="-75" dirty="0">
                <a:latin typeface="Cambria Math"/>
                <a:cs typeface="Cambria Math"/>
              </a:rPr>
              <a:t>ⅈ𝐬</a:t>
            </a:r>
            <a:r>
              <a:rPr sz="2000" dirty="0">
                <a:latin typeface="Cambria Math"/>
                <a:cs typeface="Cambria Math"/>
              </a:rPr>
              <a:t> 𝐥𝐚𝐫𝐠𝐞𝐫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𝐭𝐡𝐚𝐧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𝟑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840"/>
              </a:spcBef>
              <a:tabLst>
                <a:tab pos="6680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0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𝛉𝒇(𝒏)</a:t>
            </a:r>
            <a:endParaRPr sz="20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Master</a:t>
            </a:r>
            <a:r>
              <a:rPr spc="170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1174" y="840740"/>
            <a:ext cx="356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dbl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Master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1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Theorem:</a:t>
            </a:r>
            <a:r>
              <a:rPr sz="1800" b="1" i="1" u="dbl" spc="19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 </a:t>
            </a:r>
            <a:r>
              <a:rPr sz="1800" b="1" i="1" u="dbl" spc="-2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(example-</a:t>
            </a:r>
            <a:r>
              <a:rPr sz="1800" b="1" i="1" u="dbl" spc="-50" dirty="0">
                <a:uFill>
                  <a:solidFill>
                    <a:srgbClr val="F54297"/>
                  </a:solidFill>
                </a:uFill>
                <a:latin typeface="Georgia"/>
                <a:cs typeface="Georgia"/>
              </a:rPr>
              <a:t>3)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4282" y="1330642"/>
            <a:ext cx="5230495" cy="2063114"/>
            <a:chOff x="3784282" y="1330642"/>
            <a:chExt cx="5230495" cy="2063114"/>
          </a:xfrm>
        </p:grpSpPr>
        <p:sp>
          <p:nvSpPr>
            <p:cNvPr id="6" name="object 6"/>
            <p:cNvSpPr/>
            <p:nvPr/>
          </p:nvSpPr>
          <p:spPr>
            <a:xfrm>
              <a:off x="3798570" y="1344930"/>
              <a:ext cx="5201920" cy="2034539"/>
            </a:xfrm>
            <a:custGeom>
              <a:avLst/>
              <a:gdLst/>
              <a:ahLst/>
              <a:cxnLst/>
              <a:rect l="l" t="t" r="r" b="b"/>
              <a:pathLst>
                <a:path w="5201920" h="2034539">
                  <a:moveTo>
                    <a:pt x="0" y="2034540"/>
                  </a:moveTo>
                  <a:lnTo>
                    <a:pt x="5201412" y="2034540"/>
                  </a:lnTo>
                  <a:lnTo>
                    <a:pt x="5201412" y="0"/>
                  </a:lnTo>
                  <a:lnTo>
                    <a:pt x="0" y="0"/>
                  </a:lnTo>
                  <a:lnTo>
                    <a:pt x="0" y="2034540"/>
                  </a:lnTo>
                  <a:close/>
                </a:path>
              </a:pathLst>
            </a:custGeom>
            <a:ln w="28575">
              <a:solidFill>
                <a:srgbClr val="AD095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759" y="1448816"/>
              <a:ext cx="251205" cy="18770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90517" y="1384554"/>
            <a:ext cx="981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652145" algn="l"/>
              </a:tabLst>
            </a:pPr>
            <a:r>
              <a:rPr sz="1400" i="1" spc="-25" dirty="0">
                <a:latin typeface="Georgia"/>
                <a:cs typeface="Georgia"/>
              </a:rPr>
              <a:t>1.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60" dirty="0">
                <a:latin typeface="Georgia"/>
                <a:cs typeface="Georgia"/>
              </a:rPr>
              <a:t>If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600" dirty="0">
                <a:latin typeface="Cambria Math"/>
                <a:cs typeface="Cambria Math"/>
              </a:rPr>
              <a:t>𝑓</a:t>
            </a:r>
            <a:r>
              <a:rPr sz="1600" spc="33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𝑛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73756" y="1419097"/>
            <a:ext cx="878840" cy="245110"/>
          </a:xfrm>
          <a:custGeom>
            <a:avLst/>
            <a:gdLst/>
            <a:ahLst/>
            <a:cxnLst/>
            <a:rect l="l" t="t" r="r" b="b"/>
            <a:pathLst>
              <a:path w="878839" h="245110">
                <a:moveTo>
                  <a:pt x="814064" y="0"/>
                </a:moveTo>
                <a:lnTo>
                  <a:pt x="811651" y="8127"/>
                </a:lnTo>
                <a:lnTo>
                  <a:pt x="822860" y="13958"/>
                </a:lnTo>
                <a:lnTo>
                  <a:pt x="832653" y="22478"/>
                </a:lnTo>
                <a:lnTo>
                  <a:pt x="853253" y="63547"/>
                </a:lnTo>
                <a:lnTo>
                  <a:pt x="859280" y="100044"/>
                </a:lnTo>
                <a:lnTo>
                  <a:pt x="859401" y="101076"/>
                </a:lnTo>
                <a:lnTo>
                  <a:pt x="859401" y="144031"/>
                </a:lnTo>
                <a:lnTo>
                  <a:pt x="847846" y="197485"/>
                </a:lnTo>
                <a:lnTo>
                  <a:pt x="822860" y="230917"/>
                </a:lnTo>
                <a:lnTo>
                  <a:pt x="811651" y="236727"/>
                </a:lnTo>
                <a:lnTo>
                  <a:pt x="814064" y="244855"/>
                </a:lnTo>
                <a:lnTo>
                  <a:pt x="852426" y="218174"/>
                </a:lnTo>
                <a:lnTo>
                  <a:pt x="874262" y="165766"/>
                </a:lnTo>
                <a:lnTo>
                  <a:pt x="878447" y="122554"/>
                </a:lnTo>
                <a:lnTo>
                  <a:pt x="877453" y="101076"/>
                </a:lnTo>
                <a:lnTo>
                  <a:pt x="869023" y="59848"/>
                </a:lnTo>
                <a:lnTo>
                  <a:pt x="841400" y="14589"/>
                </a:lnTo>
                <a:lnTo>
                  <a:pt x="828613" y="5693"/>
                </a:lnTo>
                <a:lnTo>
                  <a:pt x="814064" y="0"/>
                </a:lnTo>
                <a:close/>
              </a:path>
              <a:path w="87883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4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5"/>
                </a:lnTo>
                <a:lnTo>
                  <a:pt x="66796" y="236727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4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7"/>
                </a:lnTo>
                <a:lnTo>
                  <a:pt x="6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977891" y="1309878"/>
            <a:ext cx="1231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6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𝐎</a:t>
            </a:r>
            <a:r>
              <a:rPr sz="2400" spc="547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65" baseline="-14619" dirty="0">
                <a:latin typeface="Cambria Math"/>
                <a:cs typeface="Cambria Math"/>
              </a:rPr>
              <a:t> </a:t>
            </a:r>
            <a:r>
              <a:rPr sz="1150" spc="-25" dirty="0">
                <a:latin typeface="Cambria Math"/>
                <a:cs typeface="Cambria Math"/>
              </a:rPr>
              <a:t>𝐚−𝝐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5455" y="1384554"/>
            <a:ext cx="260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169795" algn="l"/>
              </a:tabLst>
            </a:pPr>
            <a:r>
              <a:rPr sz="1600" dirty="0">
                <a:latin typeface="Cambria Math"/>
                <a:cs typeface="Cambria Math"/>
              </a:rPr>
              <a:t>for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some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constant</a:t>
            </a:r>
            <a:r>
              <a:rPr sz="1600" spc="475" dirty="0">
                <a:latin typeface="Cambria Math"/>
                <a:cs typeface="Cambria Math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ϵ</a:t>
            </a:r>
            <a:r>
              <a:rPr sz="1400" i="1" spc="-20" dirty="0">
                <a:latin typeface="Georgia"/>
                <a:cs typeface="Georgia"/>
              </a:rPr>
              <a:t>&gt;0,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114" dirty="0">
                <a:latin typeface="Georgia"/>
                <a:cs typeface="Georgia"/>
              </a:rPr>
              <a:t>then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4675" y="1724660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7" y="7619"/>
                </a:lnTo>
                <a:lnTo>
                  <a:pt x="205676" y="12334"/>
                </a:lnTo>
                <a:lnTo>
                  <a:pt x="215011" y="18859"/>
                </a:lnTo>
                <a:lnTo>
                  <a:pt x="237394" y="62293"/>
                </a:lnTo>
                <a:lnTo>
                  <a:pt x="240157" y="92963"/>
                </a:lnTo>
                <a:lnTo>
                  <a:pt x="239466" y="109535"/>
                </a:lnTo>
                <a:lnTo>
                  <a:pt x="229108" y="149987"/>
                </a:lnTo>
                <a:lnTo>
                  <a:pt x="195072" y="180085"/>
                </a:lnTo>
                <a:lnTo>
                  <a:pt x="197485" y="187706"/>
                </a:lnTo>
                <a:lnTo>
                  <a:pt x="233310" y="166417"/>
                </a:lnTo>
                <a:lnTo>
                  <a:pt x="253476" y="127126"/>
                </a:lnTo>
                <a:lnTo>
                  <a:pt x="257301" y="93979"/>
                </a:lnTo>
                <a:lnTo>
                  <a:pt x="256337" y="76914"/>
                </a:lnTo>
                <a:lnTo>
                  <a:pt x="256327" y="76737"/>
                </a:lnTo>
                <a:lnTo>
                  <a:pt x="241808" y="32892"/>
                </a:lnTo>
                <a:lnTo>
                  <a:pt x="211054" y="4907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41"/>
                </a:lnTo>
                <a:lnTo>
                  <a:pt x="3889" y="60817"/>
                </a:lnTo>
                <a:lnTo>
                  <a:pt x="0" y="93979"/>
                </a:lnTo>
                <a:lnTo>
                  <a:pt x="879" y="109535"/>
                </a:lnTo>
                <a:lnTo>
                  <a:pt x="15494" y="154939"/>
                </a:lnTo>
                <a:lnTo>
                  <a:pt x="46301" y="182800"/>
                </a:lnTo>
                <a:lnTo>
                  <a:pt x="59944" y="187706"/>
                </a:lnTo>
                <a:lnTo>
                  <a:pt x="62229" y="180085"/>
                </a:lnTo>
                <a:lnTo>
                  <a:pt x="51538" y="175347"/>
                </a:lnTo>
                <a:lnTo>
                  <a:pt x="42322" y="168751"/>
                </a:lnTo>
                <a:lnTo>
                  <a:pt x="19923" y="124571"/>
                </a:lnTo>
                <a:lnTo>
                  <a:pt x="17145" y="92963"/>
                </a:lnTo>
                <a:lnTo>
                  <a:pt x="17837" y="76914"/>
                </a:lnTo>
                <a:lnTo>
                  <a:pt x="28321" y="37337"/>
                </a:lnTo>
                <a:lnTo>
                  <a:pt x="62611" y="7619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233417" y="1660093"/>
            <a:ext cx="356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300" dirty="0">
                <a:latin typeface="Cambria Math"/>
                <a:cs typeface="Cambria Math"/>
              </a:rPr>
              <a:t> </a:t>
            </a:r>
            <a:r>
              <a:rPr sz="1600" spc="-6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4385" y="1694942"/>
            <a:ext cx="735330" cy="245110"/>
          </a:xfrm>
          <a:custGeom>
            <a:avLst/>
            <a:gdLst/>
            <a:ahLst/>
            <a:cxnLst/>
            <a:rect l="l" t="t" r="r" b="b"/>
            <a:pathLst>
              <a:path w="735329" h="245110">
                <a:moveTo>
                  <a:pt x="670808" y="0"/>
                </a:moveTo>
                <a:lnTo>
                  <a:pt x="668395" y="8128"/>
                </a:lnTo>
                <a:lnTo>
                  <a:pt x="679604" y="13958"/>
                </a:lnTo>
                <a:lnTo>
                  <a:pt x="689397" y="22478"/>
                </a:lnTo>
                <a:lnTo>
                  <a:pt x="709997" y="63547"/>
                </a:lnTo>
                <a:lnTo>
                  <a:pt x="716909" y="122555"/>
                </a:lnTo>
                <a:lnTo>
                  <a:pt x="716145" y="144031"/>
                </a:lnTo>
                <a:lnTo>
                  <a:pt x="704590" y="197485"/>
                </a:lnTo>
                <a:lnTo>
                  <a:pt x="679604" y="230917"/>
                </a:lnTo>
                <a:lnTo>
                  <a:pt x="668395" y="236728"/>
                </a:lnTo>
                <a:lnTo>
                  <a:pt x="670808" y="244856"/>
                </a:lnTo>
                <a:lnTo>
                  <a:pt x="709170" y="218174"/>
                </a:lnTo>
                <a:lnTo>
                  <a:pt x="731006" y="165766"/>
                </a:lnTo>
                <a:lnTo>
                  <a:pt x="735191" y="122555"/>
                </a:lnTo>
                <a:lnTo>
                  <a:pt x="734197" y="101076"/>
                </a:lnTo>
                <a:lnTo>
                  <a:pt x="725767" y="59848"/>
                </a:lnTo>
                <a:lnTo>
                  <a:pt x="698144" y="14589"/>
                </a:lnTo>
                <a:lnTo>
                  <a:pt x="685357" y="5693"/>
                </a:lnTo>
                <a:lnTo>
                  <a:pt x="670808" y="0"/>
                </a:lnTo>
                <a:close/>
              </a:path>
              <a:path w="7353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5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6"/>
                </a:lnTo>
                <a:lnTo>
                  <a:pt x="66796" y="236728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5"/>
                </a:lnTo>
                <a:lnTo>
                  <a:pt x="19046" y="101076"/>
                </a:lnTo>
                <a:lnTo>
                  <a:pt x="30601" y="47498"/>
                </a:lnTo>
                <a:lnTo>
                  <a:pt x="55586" y="13958"/>
                </a:lnTo>
                <a:lnTo>
                  <a:pt x="66796" y="8128"/>
                </a:lnTo>
                <a:lnTo>
                  <a:pt x="6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692650" y="1585417"/>
            <a:ext cx="10642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3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4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𝒏</a:t>
            </a:r>
            <a:r>
              <a:rPr sz="1150" dirty="0">
                <a:latin typeface="Cambria Math"/>
                <a:cs typeface="Cambria Math"/>
              </a:rPr>
              <a:t>𝒍𝒐𝒈</a:t>
            </a:r>
            <a:r>
              <a:rPr sz="1425" baseline="-14619" dirty="0">
                <a:latin typeface="Cambria Math"/>
                <a:cs typeface="Cambria Math"/>
              </a:rPr>
              <a:t>𝒃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𝒂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47742" y="2212339"/>
            <a:ext cx="257810" cy="187960"/>
          </a:xfrm>
          <a:custGeom>
            <a:avLst/>
            <a:gdLst/>
            <a:ahLst/>
            <a:cxnLst/>
            <a:rect l="l" t="t" r="r" b="b"/>
            <a:pathLst>
              <a:path w="257810" h="187960">
                <a:moveTo>
                  <a:pt x="197485" y="0"/>
                </a:moveTo>
                <a:lnTo>
                  <a:pt x="194818" y="7620"/>
                </a:lnTo>
                <a:lnTo>
                  <a:pt x="205676" y="12334"/>
                </a:lnTo>
                <a:lnTo>
                  <a:pt x="215011" y="18859"/>
                </a:lnTo>
                <a:lnTo>
                  <a:pt x="237394" y="62293"/>
                </a:lnTo>
                <a:lnTo>
                  <a:pt x="239441" y="76737"/>
                </a:lnTo>
                <a:lnTo>
                  <a:pt x="239466" y="76914"/>
                </a:lnTo>
                <a:lnTo>
                  <a:pt x="240157" y="92964"/>
                </a:lnTo>
                <a:lnTo>
                  <a:pt x="239466" y="109535"/>
                </a:lnTo>
                <a:lnTo>
                  <a:pt x="237394" y="124571"/>
                </a:lnTo>
                <a:lnTo>
                  <a:pt x="222771" y="160297"/>
                </a:lnTo>
                <a:lnTo>
                  <a:pt x="195072" y="180086"/>
                </a:lnTo>
                <a:lnTo>
                  <a:pt x="197485" y="187706"/>
                </a:lnTo>
                <a:lnTo>
                  <a:pt x="233364" y="166417"/>
                </a:lnTo>
                <a:lnTo>
                  <a:pt x="253476" y="127126"/>
                </a:lnTo>
                <a:lnTo>
                  <a:pt x="257302" y="93980"/>
                </a:lnTo>
                <a:lnTo>
                  <a:pt x="256337" y="76914"/>
                </a:lnTo>
                <a:lnTo>
                  <a:pt x="256327" y="76737"/>
                </a:lnTo>
                <a:lnTo>
                  <a:pt x="241808" y="32893"/>
                </a:lnTo>
                <a:lnTo>
                  <a:pt x="211054" y="4907"/>
                </a:lnTo>
                <a:lnTo>
                  <a:pt x="197485" y="0"/>
                </a:lnTo>
                <a:close/>
              </a:path>
              <a:path w="257810" h="187960">
                <a:moveTo>
                  <a:pt x="59944" y="0"/>
                </a:moveTo>
                <a:lnTo>
                  <a:pt x="24118" y="21341"/>
                </a:lnTo>
                <a:lnTo>
                  <a:pt x="3889" y="60817"/>
                </a:lnTo>
                <a:lnTo>
                  <a:pt x="0" y="93980"/>
                </a:lnTo>
                <a:lnTo>
                  <a:pt x="879" y="109535"/>
                </a:lnTo>
                <a:lnTo>
                  <a:pt x="15494" y="154940"/>
                </a:lnTo>
                <a:lnTo>
                  <a:pt x="46301" y="182800"/>
                </a:lnTo>
                <a:lnTo>
                  <a:pt x="59944" y="187706"/>
                </a:lnTo>
                <a:lnTo>
                  <a:pt x="62230" y="180086"/>
                </a:lnTo>
                <a:lnTo>
                  <a:pt x="51538" y="175347"/>
                </a:lnTo>
                <a:lnTo>
                  <a:pt x="42322" y="168751"/>
                </a:lnTo>
                <a:lnTo>
                  <a:pt x="19923" y="124571"/>
                </a:lnTo>
                <a:lnTo>
                  <a:pt x="17145" y="92964"/>
                </a:lnTo>
                <a:lnTo>
                  <a:pt x="17837" y="76914"/>
                </a:lnTo>
                <a:lnTo>
                  <a:pt x="28321" y="37337"/>
                </a:lnTo>
                <a:lnTo>
                  <a:pt x="62611" y="7620"/>
                </a:lnTo>
                <a:lnTo>
                  <a:pt x="59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890517" y="2148331"/>
            <a:ext cx="862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1400" b="1" i="1" spc="-25" dirty="0">
                <a:latin typeface="Georgia"/>
                <a:cs typeface="Georgia"/>
              </a:rPr>
              <a:t>2.</a:t>
            </a:r>
            <a:r>
              <a:rPr sz="1400" b="1" i="1" dirty="0">
                <a:latin typeface="Georgia"/>
                <a:cs typeface="Georgia"/>
              </a:rPr>
              <a:t>	If</a:t>
            </a:r>
            <a:r>
              <a:rPr sz="1400" b="1" i="1" spc="114" dirty="0">
                <a:latin typeface="Georgia"/>
                <a:cs typeface="Georgia"/>
              </a:rPr>
              <a:t> </a:t>
            </a:r>
            <a:r>
              <a:rPr sz="1600" dirty="0">
                <a:latin typeface="Cambria Math"/>
                <a:cs typeface="Cambria Math"/>
              </a:rPr>
              <a:t>𝐟</a:t>
            </a:r>
            <a:r>
              <a:rPr sz="1600" spc="32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7453" y="2182622"/>
            <a:ext cx="697230" cy="245110"/>
          </a:xfrm>
          <a:custGeom>
            <a:avLst/>
            <a:gdLst/>
            <a:ahLst/>
            <a:cxnLst/>
            <a:rect l="l" t="t" r="r" b="b"/>
            <a:pathLst>
              <a:path w="697229" h="245110">
                <a:moveTo>
                  <a:pt x="632708" y="0"/>
                </a:moveTo>
                <a:lnTo>
                  <a:pt x="630295" y="8127"/>
                </a:lnTo>
                <a:lnTo>
                  <a:pt x="641504" y="13958"/>
                </a:lnTo>
                <a:lnTo>
                  <a:pt x="651297" y="22478"/>
                </a:lnTo>
                <a:lnTo>
                  <a:pt x="671897" y="63547"/>
                </a:lnTo>
                <a:lnTo>
                  <a:pt x="678809" y="122554"/>
                </a:lnTo>
                <a:lnTo>
                  <a:pt x="678045" y="144031"/>
                </a:lnTo>
                <a:lnTo>
                  <a:pt x="666490" y="197484"/>
                </a:lnTo>
                <a:lnTo>
                  <a:pt x="641504" y="230917"/>
                </a:lnTo>
                <a:lnTo>
                  <a:pt x="630295" y="236727"/>
                </a:lnTo>
                <a:lnTo>
                  <a:pt x="632708" y="244855"/>
                </a:lnTo>
                <a:lnTo>
                  <a:pt x="671070" y="218174"/>
                </a:lnTo>
                <a:lnTo>
                  <a:pt x="692906" y="165766"/>
                </a:lnTo>
                <a:lnTo>
                  <a:pt x="697091" y="122554"/>
                </a:lnTo>
                <a:lnTo>
                  <a:pt x="696097" y="101076"/>
                </a:lnTo>
                <a:lnTo>
                  <a:pt x="687667" y="59848"/>
                </a:lnTo>
                <a:lnTo>
                  <a:pt x="660044" y="14589"/>
                </a:lnTo>
                <a:lnTo>
                  <a:pt x="647257" y="5693"/>
                </a:lnTo>
                <a:lnTo>
                  <a:pt x="632708" y="0"/>
                </a:lnTo>
                <a:close/>
              </a:path>
              <a:path w="697229" h="245110">
                <a:moveTo>
                  <a:pt x="64383" y="0"/>
                </a:moveTo>
                <a:lnTo>
                  <a:pt x="26021" y="26699"/>
                </a:lnTo>
                <a:lnTo>
                  <a:pt x="4185" y="79184"/>
                </a:lnTo>
                <a:lnTo>
                  <a:pt x="0" y="122554"/>
                </a:lnTo>
                <a:lnTo>
                  <a:pt x="1002" y="144031"/>
                </a:lnTo>
                <a:lnTo>
                  <a:pt x="1041" y="144883"/>
                </a:lnTo>
                <a:lnTo>
                  <a:pt x="9423" y="185078"/>
                </a:lnTo>
                <a:lnTo>
                  <a:pt x="37046" y="230314"/>
                </a:lnTo>
                <a:lnTo>
                  <a:pt x="64383" y="244855"/>
                </a:lnTo>
                <a:lnTo>
                  <a:pt x="66796" y="236727"/>
                </a:lnTo>
                <a:lnTo>
                  <a:pt x="55586" y="230917"/>
                </a:lnTo>
                <a:lnTo>
                  <a:pt x="45793" y="222440"/>
                </a:lnTo>
                <a:lnTo>
                  <a:pt x="25193" y="181508"/>
                </a:lnTo>
                <a:lnTo>
                  <a:pt x="18282" y="122554"/>
                </a:lnTo>
                <a:lnTo>
                  <a:pt x="19046" y="101076"/>
                </a:lnTo>
                <a:lnTo>
                  <a:pt x="30601" y="47497"/>
                </a:lnTo>
                <a:lnTo>
                  <a:pt x="55586" y="13958"/>
                </a:lnTo>
                <a:lnTo>
                  <a:pt x="66796" y="8127"/>
                </a:lnTo>
                <a:lnTo>
                  <a:pt x="6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855717" y="2073655"/>
            <a:ext cx="1026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latin typeface="Cambria Math"/>
                <a:cs typeface="Cambria Math"/>
              </a:rPr>
              <a:t>=</a:t>
            </a:r>
            <a:r>
              <a:rPr sz="2400" spc="15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𝛉</a:t>
            </a:r>
            <a:r>
              <a:rPr sz="2400" spc="555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𝐧</a:t>
            </a:r>
            <a:r>
              <a:rPr sz="1150" dirty="0">
                <a:latin typeface="Cambria Math"/>
                <a:cs typeface="Cambria Math"/>
              </a:rPr>
              <a:t>𝐥𝐨𝐠</a:t>
            </a:r>
            <a:r>
              <a:rPr sz="1425" baseline="-14619" dirty="0"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latin typeface="Cambria Math"/>
                <a:cs typeface="Cambria Math"/>
              </a:rPr>
              <a:t> </a:t>
            </a:r>
            <a:r>
              <a:rPr sz="1150" spc="-50" dirty="0">
                <a:latin typeface="Cambria Math"/>
                <a:cs typeface="Cambria Math"/>
              </a:rPr>
              <a:t>𝐚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0370" y="2182621"/>
            <a:ext cx="1744345" cy="245110"/>
          </a:xfrm>
          <a:custGeom>
            <a:avLst/>
            <a:gdLst/>
            <a:ahLst/>
            <a:cxnLst/>
            <a:rect l="l" t="t" r="r" b="b"/>
            <a:pathLst>
              <a:path w="1744345" h="245110">
                <a:moveTo>
                  <a:pt x="62623" y="37338"/>
                </a:moveTo>
                <a:lnTo>
                  <a:pt x="59956" y="29718"/>
                </a:lnTo>
                <a:lnTo>
                  <a:pt x="46329" y="34632"/>
                </a:lnTo>
                <a:lnTo>
                  <a:pt x="34391" y="41744"/>
                </a:lnTo>
                <a:lnTo>
                  <a:pt x="8737" y="75933"/>
                </a:lnTo>
                <a:lnTo>
                  <a:pt x="63" y="122682"/>
                </a:lnTo>
                <a:lnTo>
                  <a:pt x="0" y="123698"/>
                </a:lnTo>
                <a:lnTo>
                  <a:pt x="889" y="139255"/>
                </a:lnTo>
                <a:lnTo>
                  <a:pt x="977" y="140944"/>
                </a:lnTo>
                <a:lnTo>
                  <a:pt x="3898" y="156845"/>
                </a:lnTo>
                <a:lnTo>
                  <a:pt x="24066" y="196138"/>
                </a:lnTo>
                <a:lnTo>
                  <a:pt x="59956" y="217424"/>
                </a:lnTo>
                <a:lnTo>
                  <a:pt x="62242" y="209804"/>
                </a:lnTo>
                <a:lnTo>
                  <a:pt x="51549" y="205066"/>
                </a:lnTo>
                <a:lnTo>
                  <a:pt x="42329" y="198475"/>
                </a:lnTo>
                <a:lnTo>
                  <a:pt x="19926" y="154292"/>
                </a:lnTo>
                <a:lnTo>
                  <a:pt x="17157" y="122682"/>
                </a:lnTo>
                <a:lnTo>
                  <a:pt x="17843" y="106641"/>
                </a:lnTo>
                <a:lnTo>
                  <a:pt x="28333" y="67056"/>
                </a:lnTo>
                <a:lnTo>
                  <a:pt x="51765" y="42062"/>
                </a:lnTo>
                <a:lnTo>
                  <a:pt x="62623" y="37338"/>
                </a:lnTo>
                <a:close/>
              </a:path>
              <a:path w="1744345" h="245110">
                <a:moveTo>
                  <a:pt x="257314" y="123698"/>
                </a:moveTo>
                <a:lnTo>
                  <a:pt x="248577" y="75933"/>
                </a:lnTo>
                <a:lnTo>
                  <a:pt x="222986" y="41744"/>
                </a:lnTo>
                <a:lnTo>
                  <a:pt x="197497" y="29718"/>
                </a:lnTo>
                <a:lnTo>
                  <a:pt x="194830" y="37338"/>
                </a:lnTo>
                <a:lnTo>
                  <a:pt x="205689" y="42062"/>
                </a:lnTo>
                <a:lnTo>
                  <a:pt x="215023" y="48577"/>
                </a:lnTo>
                <a:lnTo>
                  <a:pt x="237401" y="92011"/>
                </a:lnTo>
                <a:lnTo>
                  <a:pt x="239445" y="106464"/>
                </a:lnTo>
                <a:lnTo>
                  <a:pt x="239471" y="106641"/>
                </a:lnTo>
                <a:lnTo>
                  <a:pt x="240169" y="122682"/>
                </a:lnTo>
                <a:lnTo>
                  <a:pt x="239471" y="139255"/>
                </a:lnTo>
                <a:lnTo>
                  <a:pt x="237401" y="154292"/>
                </a:lnTo>
                <a:lnTo>
                  <a:pt x="222783" y="190017"/>
                </a:lnTo>
                <a:lnTo>
                  <a:pt x="195084" y="209804"/>
                </a:lnTo>
                <a:lnTo>
                  <a:pt x="197497" y="217424"/>
                </a:lnTo>
                <a:lnTo>
                  <a:pt x="233375" y="196138"/>
                </a:lnTo>
                <a:lnTo>
                  <a:pt x="253479" y="156845"/>
                </a:lnTo>
                <a:lnTo>
                  <a:pt x="256349" y="140944"/>
                </a:lnTo>
                <a:lnTo>
                  <a:pt x="257314" y="123698"/>
                </a:lnTo>
                <a:close/>
              </a:path>
              <a:path w="1744345" h="245110">
                <a:moveTo>
                  <a:pt x="746518" y="8128"/>
                </a:moveTo>
                <a:lnTo>
                  <a:pt x="744105" y="0"/>
                </a:lnTo>
                <a:lnTo>
                  <a:pt x="729551" y="5702"/>
                </a:lnTo>
                <a:lnTo>
                  <a:pt x="716762" y="14592"/>
                </a:lnTo>
                <a:lnTo>
                  <a:pt x="689140" y="59855"/>
                </a:lnTo>
                <a:lnTo>
                  <a:pt x="680758" y="100050"/>
                </a:lnTo>
                <a:lnTo>
                  <a:pt x="679716" y="122555"/>
                </a:lnTo>
                <a:lnTo>
                  <a:pt x="680720" y="144043"/>
                </a:lnTo>
                <a:lnTo>
                  <a:pt x="680758" y="144894"/>
                </a:lnTo>
                <a:lnTo>
                  <a:pt x="689140" y="185089"/>
                </a:lnTo>
                <a:lnTo>
                  <a:pt x="716762" y="230314"/>
                </a:lnTo>
                <a:lnTo>
                  <a:pt x="744105" y="244856"/>
                </a:lnTo>
                <a:lnTo>
                  <a:pt x="746518" y="236728"/>
                </a:lnTo>
                <a:lnTo>
                  <a:pt x="735304" y="230924"/>
                </a:lnTo>
                <a:lnTo>
                  <a:pt x="725512" y="222440"/>
                </a:lnTo>
                <a:lnTo>
                  <a:pt x="704913" y="181521"/>
                </a:lnTo>
                <a:lnTo>
                  <a:pt x="698004" y="122555"/>
                </a:lnTo>
                <a:lnTo>
                  <a:pt x="698766" y="101079"/>
                </a:lnTo>
                <a:lnTo>
                  <a:pt x="710323" y="47498"/>
                </a:lnTo>
                <a:lnTo>
                  <a:pt x="735304" y="13970"/>
                </a:lnTo>
                <a:lnTo>
                  <a:pt x="746518" y="8128"/>
                </a:lnTo>
                <a:close/>
              </a:path>
              <a:path w="1744345" h="245110">
                <a:moveTo>
                  <a:pt x="1744091" y="122555"/>
                </a:moveTo>
                <a:lnTo>
                  <a:pt x="1739912" y="79184"/>
                </a:lnTo>
                <a:lnTo>
                  <a:pt x="1727339" y="42037"/>
                </a:lnTo>
                <a:lnTo>
                  <a:pt x="1694256" y="5702"/>
                </a:lnTo>
                <a:lnTo>
                  <a:pt x="1679714" y="0"/>
                </a:lnTo>
                <a:lnTo>
                  <a:pt x="1677301" y="8128"/>
                </a:lnTo>
                <a:lnTo>
                  <a:pt x="1688503" y="13970"/>
                </a:lnTo>
                <a:lnTo>
                  <a:pt x="1698294" y="22479"/>
                </a:lnTo>
                <a:lnTo>
                  <a:pt x="1718894" y="63550"/>
                </a:lnTo>
                <a:lnTo>
                  <a:pt x="1725815" y="122555"/>
                </a:lnTo>
                <a:lnTo>
                  <a:pt x="1725041" y="144043"/>
                </a:lnTo>
                <a:lnTo>
                  <a:pt x="1713496" y="197485"/>
                </a:lnTo>
                <a:lnTo>
                  <a:pt x="1688503" y="230924"/>
                </a:lnTo>
                <a:lnTo>
                  <a:pt x="1677301" y="236728"/>
                </a:lnTo>
                <a:lnTo>
                  <a:pt x="1679714" y="244856"/>
                </a:lnTo>
                <a:lnTo>
                  <a:pt x="1718068" y="218186"/>
                </a:lnTo>
                <a:lnTo>
                  <a:pt x="1739912" y="165773"/>
                </a:lnTo>
                <a:lnTo>
                  <a:pt x="1743049" y="144894"/>
                </a:lnTo>
                <a:lnTo>
                  <a:pt x="1744091" y="122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5962396" y="2148331"/>
            <a:ext cx="236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991235" algn="l"/>
              </a:tabLst>
            </a:pPr>
            <a:r>
              <a:rPr sz="1600" dirty="0">
                <a:latin typeface="Cambria Math"/>
                <a:cs typeface="Cambria Math"/>
              </a:rPr>
              <a:t>𝐭𝐡𝐞𝐧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𝐓</a:t>
            </a:r>
            <a:r>
              <a:rPr sz="1600" spc="27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10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𝛉</a:t>
            </a:r>
            <a:r>
              <a:rPr sz="1600" spc="3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𝐧</a:t>
            </a:r>
            <a:r>
              <a:rPr sz="1725" baseline="28985" dirty="0">
                <a:latin typeface="Cambria Math"/>
                <a:cs typeface="Cambria Math"/>
              </a:rPr>
              <a:t>𝐥𝐨𝐠</a:t>
            </a:r>
            <a:r>
              <a:rPr sz="1425" baseline="20467" dirty="0">
                <a:latin typeface="Cambria Math"/>
                <a:cs typeface="Cambria Math"/>
              </a:rPr>
              <a:t>𝐛</a:t>
            </a:r>
            <a:r>
              <a:rPr sz="1425" spc="187" baseline="20467" dirty="0">
                <a:latin typeface="Cambria Math"/>
                <a:cs typeface="Cambria Math"/>
              </a:rPr>
              <a:t> </a:t>
            </a:r>
            <a:r>
              <a:rPr sz="1725" baseline="28985" dirty="0">
                <a:latin typeface="Cambria Math"/>
                <a:cs typeface="Cambria Math"/>
              </a:rPr>
              <a:t>𝐚</a:t>
            </a:r>
            <a:r>
              <a:rPr sz="1725" spc="120" baseline="2898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𝐥𝐠</a:t>
            </a:r>
            <a:r>
              <a:rPr sz="1600" spc="-95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𝐧</a:t>
            </a:r>
            <a:endParaRPr sz="1600" dirty="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9746" y="2641345"/>
            <a:ext cx="1575435" cy="245110"/>
            <a:chOff x="4579746" y="2641345"/>
            <a:chExt cx="1575435" cy="2451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746" y="2671063"/>
              <a:ext cx="251205" cy="18770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77744" y="2641345"/>
              <a:ext cx="876935" cy="245110"/>
            </a:xfrm>
            <a:custGeom>
              <a:avLst/>
              <a:gdLst/>
              <a:ahLst/>
              <a:cxnLst/>
              <a:rect l="l" t="t" r="r" b="b"/>
              <a:pathLst>
                <a:path w="876935" h="245110">
                  <a:moveTo>
                    <a:pt x="812540" y="0"/>
                  </a:moveTo>
                  <a:lnTo>
                    <a:pt x="810127" y="8128"/>
                  </a:lnTo>
                  <a:lnTo>
                    <a:pt x="821336" y="13958"/>
                  </a:lnTo>
                  <a:lnTo>
                    <a:pt x="831129" y="22479"/>
                  </a:lnTo>
                  <a:lnTo>
                    <a:pt x="851729" y="63547"/>
                  </a:lnTo>
                  <a:lnTo>
                    <a:pt x="858641" y="122555"/>
                  </a:lnTo>
                  <a:lnTo>
                    <a:pt x="857877" y="144031"/>
                  </a:lnTo>
                  <a:lnTo>
                    <a:pt x="846322" y="197485"/>
                  </a:lnTo>
                  <a:lnTo>
                    <a:pt x="821336" y="230917"/>
                  </a:lnTo>
                  <a:lnTo>
                    <a:pt x="810127" y="236728"/>
                  </a:lnTo>
                  <a:lnTo>
                    <a:pt x="812540" y="244856"/>
                  </a:lnTo>
                  <a:lnTo>
                    <a:pt x="850902" y="218174"/>
                  </a:lnTo>
                  <a:lnTo>
                    <a:pt x="872738" y="165766"/>
                  </a:lnTo>
                  <a:lnTo>
                    <a:pt x="876923" y="122555"/>
                  </a:lnTo>
                  <a:lnTo>
                    <a:pt x="875929" y="101076"/>
                  </a:lnTo>
                  <a:lnTo>
                    <a:pt x="867499" y="59848"/>
                  </a:lnTo>
                  <a:lnTo>
                    <a:pt x="839876" y="14589"/>
                  </a:lnTo>
                  <a:lnTo>
                    <a:pt x="827089" y="5693"/>
                  </a:lnTo>
                  <a:lnTo>
                    <a:pt x="812540" y="0"/>
                  </a:lnTo>
                  <a:close/>
                </a:path>
                <a:path w="876935" h="245110">
                  <a:moveTo>
                    <a:pt x="64383" y="0"/>
                  </a:moveTo>
                  <a:lnTo>
                    <a:pt x="26021" y="26699"/>
                  </a:lnTo>
                  <a:lnTo>
                    <a:pt x="4185" y="79184"/>
                  </a:lnTo>
                  <a:lnTo>
                    <a:pt x="0" y="122555"/>
                  </a:lnTo>
                  <a:lnTo>
                    <a:pt x="1002" y="144031"/>
                  </a:lnTo>
                  <a:lnTo>
                    <a:pt x="1041" y="144883"/>
                  </a:lnTo>
                  <a:lnTo>
                    <a:pt x="9423" y="185078"/>
                  </a:lnTo>
                  <a:lnTo>
                    <a:pt x="37046" y="230314"/>
                  </a:lnTo>
                  <a:lnTo>
                    <a:pt x="64383" y="244856"/>
                  </a:lnTo>
                  <a:lnTo>
                    <a:pt x="66796" y="236728"/>
                  </a:lnTo>
                  <a:lnTo>
                    <a:pt x="55586" y="230917"/>
                  </a:lnTo>
                  <a:lnTo>
                    <a:pt x="45793" y="222440"/>
                  </a:lnTo>
                  <a:lnTo>
                    <a:pt x="25193" y="181508"/>
                  </a:lnTo>
                  <a:lnTo>
                    <a:pt x="18282" y="122555"/>
                  </a:lnTo>
                  <a:lnTo>
                    <a:pt x="19046" y="101076"/>
                  </a:lnTo>
                  <a:lnTo>
                    <a:pt x="30601" y="47498"/>
                  </a:lnTo>
                  <a:lnTo>
                    <a:pt x="55586" y="13958"/>
                  </a:lnTo>
                  <a:lnTo>
                    <a:pt x="66796" y="8128"/>
                  </a:lnTo>
                  <a:lnTo>
                    <a:pt x="64383" y="0"/>
                  </a:lnTo>
                  <a:close/>
                </a:path>
              </a:pathLst>
            </a:custGeom>
            <a:solidFill>
              <a:srgbClr val="F3208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81626" y="2532379"/>
            <a:ext cx="1229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=</a:t>
            </a:r>
            <a:r>
              <a:rPr sz="2400" spc="165" baseline="-20833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𝛺</a:t>
            </a:r>
            <a:r>
              <a:rPr sz="2400" spc="615" baseline="-20833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2400" baseline="-20833" dirty="0">
                <a:solidFill>
                  <a:srgbClr val="F32085"/>
                </a:solidFill>
                <a:latin typeface="Cambria Math"/>
                <a:cs typeface="Cambria Math"/>
              </a:rPr>
              <a:t>𝐧</a:t>
            </a:r>
            <a:r>
              <a:rPr sz="1150" dirty="0">
                <a:solidFill>
                  <a:srgbClr val="F32085"/>
                </a:solidFill>
                <a:latin typeface="Cambria Math"/>
                <a:cs typeface="Cambria Math"/>
              </a:rPr>
              <a:t>𝐥𝐨𝐠</a:t>
            </a:r>
            <a:r>
              <a:rPr sz="1425" baseline="-14619" dirty="0">
                <a:solidFill>
                  <a:srgbClr val="F32085"/>
                </a:solidFill>
                <a:latin typeface="Cambria Math"/>
                <a:cs typeface="Cambria Math"/>
              </a:rPr>
              <a:t>𝐛</a:t>
            </a:r>
            <a:r>
              <a:rPr sz="1425" spc="179" baseline="-14619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150" spc="-25" dirty="0">
                <a:solidFill>
                  <a:srgbClr val="F32085"/>
                </a:solidFill>
                <a:latin typeface="Cambria Math"/>
                <a:cs typeface="Cambria Math"/>
              </a:rPr>
              <a:t>𝐚+𝛜</a:t>
            </a:r>
            <a:endParaRPr sz="115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0517" y="2607055"/>
            <a:ext cx="4845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42265" algn="l"/>
                <a:tab pos="2327275" algn="l"/>
              </a:tabLst>
            </a:pPr>
            <a:r>
              <a:rPr sz="1400" i="1" spc="-25" dirty="0">
                <a:latin typeface="Georgia"/>
                <a:cs typeface="Georgia"/>
              </a:rPr>
              <a:t>3.</a:t>
            </a:r>
            <a:r>
              <a:rPr sz="1400" i="1" dirty="0">
                <a:latin typeface="Georgia"/>
                <a:cs typeface="Georgia"/>
              </a:rPr>
              <a:t>	</a:t>
            </a:r>
            <a:r>
              <a:rPr sz="1400" i="1" spc="95" dirty="0">
                <a:solidFill>
                  <a:srgbClr val="F32085"/>
                </a:solidFill>
                <a:latin typeface="Georgia"/>
                <a:cs typeface="Georgia"/>
              </a:rPr>
              <a:t>If</a:t>
            </a:r>
            <a:r>
              <a:rPr sz="1400" i="1" spc="13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𝑓</a:t>
            </a:r>
            <a:r>
              <a:rPr sz="1600" spc="33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spc="-5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	for</a:t>
            </a:r>
            <a:r>
              <a:rPr sz="16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some</a:t>
            </a:r>
            <a:r>
              <a:rPr sz="1600" spc="-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constant</a:t>
            </a:r>
            <a:r>
              <a:rPr sz="1600" spc="3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32085"/>
                </a:solidFill>
                <a:latin typeface="Cambria Math"/>
                <a:cs typeface="Cambria Math"/>
              </a:rPr>
              <a:t>ϵ</a:t>
            </a:r>
            <a:r>
              <a:rPr sz="1600" spc="10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i="1" dirty="0">
                <a:solidFill>
                  <a:srgbClr val="F32085"/>
                </a:solidFill>
                <a:latin typeface="Georgia"/>
                <a:cs typeface="Georgia"/>
              </a:rPr>
              <a:t>&gt;</a:t>
            </a:r>
            <a:r>
              <a:rPr sz="1400" i="1" spc="110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i="1" spc="65" dirty="0">
                <a:solidFill>
                  <a:srgbClr val="F32085"/>
                </a:solidFill>
                <a:latin typeface="Georgia"/>
                <a:cs typeface="Georgia"/>
              </a:rPr>
              <a:t>0</a:t>
            </a:r>
            <a:r>
              <a:rPr sz="1400" i="1" spc="95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i="1" spc="120" dirty="0">
                <a:solidFill>
                  <a:srgbClr val="F32085"/>
                </a:solidFill>
                <a:latin typeface="Georgia"/>
                <a:cs typeface="Georgia"/>
              </a:rPr>
              <a:t>and</a:t>
            </a:r>
            <a:endParaRPr sz="1400" dirty="0">
              <a:latin typeface="Georgia"/>
              <a:cs typeface="Georg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07128" y="2915411"/>
            <a:ext cx="3213100" cy="380365"/>
            <a:chOff x="4707128" y="2915411"/>
            <a:chExt cx="3213100" cy="380365"/>
          </a:xfrm>
        </p:grpSpPr>
        <p:sp>
          <p:nvSpPr>
            <p:cNvPr id="28" name="object 28"/>
            <p:cNvSpPr/>
            <p:nvPr/>
          </p:nvSpPr>
          <p:spPr>
            <a:xfrm>
              <a:off x="4707128" y="2915411"/>
              <a:ext cx="421005" cy="165100"/>
            </a:xfrm>
            <a:custGeom>
              <a:avLst/>
              <a:gdLst/>
              <a:ahLst/>
              <a:cxnLst/>
              <a:rect l="l" t="t" r="r" b="b"/>
              <a:pathLst>
                <a:path w="421004" h="165100">
                  <a:moveTo>
                    <a:pt x="368046" y="0"/>
                  </a:moveTo>
                  <a:lnTo>
                    <a:pt x="365633" y="6604"/>
                  </a:lnTo>
                  <a:lnTo>
                    <a:pt x="375177" y="10798"/>
                  </a:lnTo>
                  <a:lnTo>
                    <a:pt x="383413" y="16541"/>
                  </a:lnTo>
                  <a:lnTo>
                    <a:pt x="403177" y="54736"/>
                  </a:lnTo>
                  <a:lnTo>
                    <a:pt x="404994" y="67405"/>
                  </a:lnTo>
                  <a:lnTo>
                    <a:pt x="405020" y="67591"/>
                  </a:lnTo>
                  <a:lnTo>
                    <a:pt x="405638" y="81661"/>
                  </a:lnTo>
                  <a:lnTo>
                    <a:pt x="405020" y="96234"/>
                  </a:lnTo>
                  <a:lnTo>
                    <a:pt x="403177" y="109474"/>
                  </a:lnTo>
                  <a:lnTo>
                    <a:pt x="383444" y="148447"/>
                  </a:lnTo>
                  <a:lnTo>
                    <a:pt x="365887" y="158369"/>
                  </a:lnTo>
                  <a:lnTo>
                    <a:pt x="368046" y="165100"/>
                  </a:lnTo>
                  <a:lnTo>
                    <a:pt x="407035" y="136270"/>
                  </a:lnTo>
                  <a:lnTo>
                    <a:pt x="419786" y="97748"/>
                  </a:lnTo>
                  <a:lnTo>
                    <a:pt x="420624" y="82550"/>
                  </a:lnTo>
                  <a:lnTo>
                    <a:pt x="419796" y="67591"/>
                  </a:lnTo>
                  <a:lnTo>
                    <a:pt x="407035" y="28829"/>
                  </a:lnTo>
                  <a:lnTo>
                    <a:pt x="379978" y="4308"/>
                  </a:lnTo>
                  <a:lnTo>
                    <a:pt x="368046" y="0"/>
                  </a:lnTo>
                  <a:close/>
                </a:path>
                <a:path w="421004" h="165100">
                  <a:moveTo>
                    <a:pt x="52705" y="0"/>
                  </a:moveTo>
                  <a:lnTo>
                    <a:pt x="13716" y="28829"/>
                  </a:lnTo>
                  <a:lnTo>
                    <a:pt x="857" y="67405"/>
                  </a:lnTo>
                  <a:lnTo>
                    <a:pt x="50" y="81661"/>
                  </a:lnTo>
                  <a:lnTo>
                    <a:pt x="0" y="82550"/>
                  </a:lnTo>
                  <a:lnTo>
                    <a:pt x="7661" y="124573"/>
                  </a:lnTo>
                  <a:lnTo>
                    <a:pt x="40699" y="160791"/>
                  </a:lnTo>
                  <a:lnTo>
                    <a:pt x="52705" y="165100"/>
                  </a:lnTo>
                  <a:lnTo>
                    <a:pt x="54863" y="158369"/>
                  </a:lnTo>
                  <a:lnTo>
                    <a:pt x="45430" y="154223"/>
                  </a:lnTo>
                  <a:lnTo>
                    <a:pt x="37306" y="148447"/>
                  </a:lnTo>
                  <a:lnTo>
                    <a:pt x="17573" y="109474"/>
                  </a:lnTo>
                  <a:lnTo>
                    <a:pt x="15150" y="82550"/>
                  </a:lnTo>
                  <a:lnTo>
                    <a:pt x="15112" y="81661"/>
                  </a:lnTo>
                  <a:lnTo>
                    <a:pt x="20631" y="43120"/>
                  </a:lnTo>
                  <a:lnTo>
                    <a:pt x="45591" y="10798"/>
                  </a:lnTo>
                  <a:lnTo>
                    <a:pt x="55118" y="6604"/>
                  </a:lnTo>
                  <a:lnTo>
                    <a:pt x="52705" y="0"/>
                  </a:lnTo>
                  <a:close/>
                </a:path>
              </a:pathLst>
            </a:custGeom>
            <a:solidFill>
              <a:srgbClr val="F3208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284" y="2915411"/>
              <a:ext cx="222503" cy="1651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9892" y="3130295"/>
              <a:ext cx="222503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7216" y="3130295"/>
              <a:ext cx="222503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33417" y="2856687"/>
            <a:ext cx="3639185" cy="455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967740" algn="l"/>
              </a:tabLst>
            </a:pPr>
            <a:r>
              <a:rPr sz="1400" i="1" spc="110" dirty="0">
                <a:solidFill>
                  <a:srgbClr val="F32085"/>
                </a:solidFill>
                <a:latin typeface="Georgia"/>
                <a:cs typeface="Georgia"/>
              </a:rPr>
              <a:t>if</a:t>
            </a:r>
            <a:r>
              <a:rPr sz="1400" i="1" spc="120" dirty="0">
                <a:solidFill>
                  <a:srgbClr val="F32085"/>
                </a:solidFill>
                <a:latin typeface="Georgia"/>
                <a:cs typeface="Georgia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𝑎𝑓</a:t>
            </a:r>
            <a:r>
              <a:rPr sz="1400" spc="3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25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2100" spc="-37" baseline="1984" dirty="0">
                <a:solidFill>
                  <a:srgbClr val="F32085"/>
                </a:solidFill>
                <a:latin typeface="Cambria Math"/>
                <a:cs typeface="Cambria Math"/>
              </a:rPr>
              <a:t>Τ</a:t>
            </a:r>
            <a:r>
              <a:rPr sz="1400" spc="-25" dirty="0">
                <a:solidFill>
                  <a:srgbClr val="F32085"/>
                </a:solidFill>
                <a:latin typeface="Cambria Math"/>
                <a:cs typeface="Cambria Math"/>
              </a:rPr>
              <a:t>𝑏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	</a:t>
            </a:r>
            <a:r>
              <a:rPr sz="1400" i="1" dirty="0">
                <a:solidFill>
                  <a:srgbClr val="F32085"/>
                </a:solidFill>
                <a:latin typeface="Georgia"/>
                <a:cs typeface="Georgia"/>
              </a:rPr>
              <a:t>≤</a:t>
            </a:r>
            <a:r>
              <a:rPr sz="1400" i="1" spc="105" dirty="0">
                <a:solidFill>
                  <a:srgbClr val="F32085"/>
                </a:solidFill>
                <a:latin typeface="Georgia"/>
                <a:cs typeface="Georgia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𝑐𝑓</a:t>
            </a:r>
            <a:r>
              <a:rPr sz="1400" spc="30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400" spc="130" dirty="0">
                <a:solidFill>
                  <a:srgbClr val="F32085"/>
                </a:solidFill>
                <a:latin typeface="Cambria Math"/>
                <a:cs typeface="Cambria Math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for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some</a:t>
            </a:r>
            <a:r>
              <a:rPr sz="1400" spc="-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constant c</a:t>
            </a:r>
            <a:r>
              <a:rPr sz="1400" spc="5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F32085"/>
                </a:solidFill>
                <a:latin typeface="Cambria Math"/>
                <a:cs typeface="Cambria Math"/>
              </a:rPr>
              <a:t>&lt;</a:t>
            </a:r>
            <a:endParaRPr sz="1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tabLst>
                <a:tab pos="2649855" algn="l"/>
              </a:tabLst>
            </a:pP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1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and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all</a:t>
            </a:r>
            <a:r>
              <a:rPr sz="1400" spc="-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sufficiently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large</a:t>
            </a:r>
            <a:r>
              <a:rPr sz="1400" spc="-1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10" dirty="0">
                <a:solidFill>
                  <a:srgbClr val="F32085"/>
                </a:solidFill>
                <a:latin typeface="Cambria Math"/>
                <a:cs typeface="Cambria Math"/>
              </a:rPr>
              <a:t>n,</a:t>
            </a:r>
            <a:r>
              <a:rPr sz="1400" spc="-8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20" dirty="0">
                <a:solidFill>
                  <a:srgbClr val="F32085"/>
                </a:solidFill>
                <a:latin typeface="Cambria Math"/>
                <a:cs typeface="Cambria Math"/>
              </a:rPr>
              <a:t>then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	𝑇</a:t>
            </a:r>
            <a:r>
              <a:rPr sz="1400" spc="31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r>
              <a:rPr sz="1400" spc="180" dirty="0">
                <a:solidFill>
                  <a:srgbClr val="F32085"/>
                </a:solidFill>
                <a:latin typeface="Cambria Math"/>
                <a:cs typeface="Cambria Math"/>
              </a:rPr>
              <a:t> 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=</a:t>
            </a:r>
            <a:r>
              <a:rPr sz="1400" spc="65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F32085"/>
                </a:solidFill>
                <a:latin typeface="Cambria Math"/>
                <a:cs typeface="Cambria Math"/>
              </a:rPr>
              <a:t>𝜃𝑓</a:t>
            </a:r>
            <a:r>
              <a:rPr sz="1400" spc="320" dirty="0">
                <a:solidFill>
                  <a:srgbClr val="F32085"/>
                </a:solidFill>
                <a:latin typeface="Cambria Math"/>
                <a:cs typeface="Cambria Math"/>
              </a:rPr>
              <a:t> </a:t>
            </a:r>
            <a:r>
              <a:rPr sz="1400" spc="-50" dirty="0">
                <a:solidFill>
                  <a:srgbClr val="F32085"/>
                </a:solidFill>
                <a:latin typeface="Cambria Math"/>
                <a:cs typeface="Cambria Math"/>
              </a:rPr>
              <a:t>𝑛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3742" y="1585721"/>
            <a:ext cx="1995170" cy="472440"/>
          </a:xfrm>
          <a:custGeom>
            <a:avLst/>
            <a:gdLst/>
            <a:ahLst/>
            <a:cxnLst/>
            <a:rect l="l" t="t" r="r" b="b"/>
            <a:pathLst>
              <a:path w="1995170" h="472439">
                <a:moveTo>
                  <a:pt x="76200" y="396240"/>
                </a:moveTo>
                <a:lnTo>
                  <a:pt x="47625" y="396240"/>
                </a:lnTo>
                <a:lnTo>
                  <a:pt x="47625" y="0"/>
                </a:lnTo>
                <a:lnTo>
                  <a:pt x="28575" y="0"/>
                </a:lnTo>
                <a:lnTo>
                  <a:pt x="28575" y="396240"/>
                </a:lnTo>
                <a:lnTo>
                  <a:pt x="0" y="396240"/>
                </a:lnTo>
                <a:lnTo>
                  <a:pt x="38100" y="472440"/>
                </a:lnTo>
                <a:lnTo>
                  <a:pt x="69850" y="408940"/>
                </a:lnTo>
                <a:lnTo>
                  <a:pt x="76200" y="396240"/>
                </a:lnTo>
                <a:close/>
              </a:path>
              <a:path w="1995170" h="472439">
                <a:moveTo>
                  <a:pt x="708660" y="396240"/>
                </a:moveTo>
                <a:lnTo>
                  <a:pt x="680072" y="396240"/>
                </a:lnTo>
                <a:lnTo>
                  <a:pt x="680072" y="0"/>
                </a:lnTo>
                <a:lnTo>
                  <a:pt x="661022" y="0"/>
                </a:lnTo>
                <a:lnTo>
                  <a:pt x="661022" y="396240"/>
                </a:lnTo>
                <a:lnTo>
                  <a:pt x="632460" y="396240"/>
                </a:lnTo>
                <a:lnTo>
                  <a:pt x="670547" y="472440"/>
                </a:lnTo>
                <a:lnTo>
                  <a:pt x="702310" y="408940"/>
                </a:lnTo>
                <a:lnTo>
                  <a:pt x="708660" y="396240"/>
                </a:lnTo>
                <a:close/>
              </a:path>
              <a:path w="1995170" h="472439">
                <a:moveTo>
                  <a:pt x="1143000" y="396240"/>
                </a:moveTo>
                <a:lnTo>
                  <a:pt x="1114425" y="396240"/>
                </a:lnTo>
                <a:lnTo>
                  <a:pt x="1114425" y="0"/>
                </a:lnTo>
                <a:lnTo>
                  <a:pt x="1095375" y="0"/>
                </a:lnTo>
                <a:lnTo>
                  <a:pt x="1095375" y="396240"/>
                </a:lnTo>
                <a:lnTo>
                  <a:pt x="1066800" y="396240"/>
                </a:lnTo>
                <a:lnTo>
                  <a:pt x="1104900" y="472440"/>
                </a:lnTo>
                <a:lnTo>
                  <a:pt x="1136650" y="408940"/>
                </a:lnTo>
                <a:lnTo>
                  <a:pt x="1143000" y="396240"/>
                </a:lnTo>
                <a:close/>
              </a:path>
              <a:path w="1995170" h="472439">
                <a:moveTo>
                  <a:pt x="1994916" y="396240"/>
                </a:moveTo>
                <a:lnTo>
                  <a:pt x="1966341" y="396240"/>
                </a:lnTo>
                <a:lnTo>
                  <a:pt x="1966341" y="0"/>
                </a:lnTo>
                <a:lnTo>
                  <a:pt x="1947291" y="0"/>
                </a:lnTo>
                <a:lnTo>
                  <a:pt x="1947291" y="396240"/>
                </a:lnTo>
                <a:lnTo>
                  <a:pt x="1918716" y="396240"/>
                </a:lnTo>
                <a:lnTo>
                  <a:pt x="1956816" y="472440"/>
                </a:lnTo>
                <a:lnTo>
                  <a:pt x="1988566" y="408940"/>
                </a:lnTo>
                <a:lnTo>
                  <a:pt x="1994916" y="396240"/>
                </a:lnTo>
                <a:close/>
              </a:path>
            </a:pathLst>
          </a:custGeom>
          <a:solidFill>
            <a:srgbClr val="F5429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839114" y="3145027"/>
            <a:ext cx="2592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𝒇𝒊𝒏𝒅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𝐧</a:t>
            </a:r>
            <a:r>
              <a:rPr sz="2625" baseline="28571" dirty="0">
                <a:latin typeface="Cambria Math"/>
                <a:cs typeface="Cambria Math"/>
              </a:rPr>
              <a:t>𝐥𝐨𝐠</a:t>
            </a:r>
            <a:r>
              <a:rPr sz="2175" baseline="19157" dirty="0">
                <a:latin typeface="Cambria Math"/>
                <a:cs typeface="Cambria Math"/>
              </a:rPr>
              <a:t>𝐛</a:t>
            </a:r>
            <a:r>
              <a:rPr sz="2175" spc="225" baseline="19157" dirty="0">
                <a:latin typeface="Cambria Math"/>
                <a:cs typeface="Cambria Math"/>
              </a:rPr>
              <a:t> </a:t>
            </a:r>
            <a:r>
              <a:rPr sz="2625" baseline="28571" dirty="0">
                <a:latin typeface="Cambria Math"/>
                <a:cs typeface="Cambria Math"/>
              </a:rPr>
              <a:t>𝐚</a:t>
            </a:r>
            <a:r>
              <a:rPr sz="2625" spc="195" baseline="28571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𝒏</a:t>
            </a:r>
            <a:r>
              <a:rPr sz="2175" spc="-15" baseline="28735" dirty="0">
                <a:latin typeface="Cambria Math"/>
                <a:cs typeface="Cambria Math"/>
              </a:rPr>
              <a:t>𝟎.𝟕𝟗𝟑</a:t>
            </a:r>
            <a:endParaRPr sz="2175" baseline="28735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1174" y="1964645"/>
            <a:ext cx="23190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45" dirty="0">
                <a:latin typeface="Cambria Math"/>
                <a:cs typeface="Cambria Math"/>
              </a:rPr>
              <a:t>T</a:t>
            </a:r>
            <a:r>
              <a:rPr sz="1800" spc="-45" dirty="0">
                <a:latin typeface="Cambria Math"/>
                <a:cs typeface="Cambria Math"/>
              </a:rPr>
              <a:t>(</a:t>
            </a:r>
            <a:r>
              <a:rPr sz="1900" spc="-45" dirty="0">
                <a:latin typeface="Cambria Math"/>
                <a:cs typeface="Cambria Math"/>
              </a:rPr>
              <a:t>n</a:t>
            </a:r>
            <a:r>
              <a:rPr sz="1800" spc="-45" dirty="0">
                <a:latin typeface="Cambria Math"/>
                <a:cs typeface="Cambria Math"/>
              </a:rPr>
              <a:t>)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900" spc="-50" dirty="0">
                <a:latin typeface="Cambria Math"/>
                <a:cs typeface="Cambria Math"/>
              </a:rPr>
              <a:t>T</a:t>
            </a:r>
            <a:r>
              <a:rPr sz="1800" spc="-50" dirty="0">
                <a:latin typeface="Cambria Math"/>
                <a:cs typeface="Cambria Math"/>
              </a:rPr>
              <a:t>(</a:t>
            </a:r>
            <a:r>
              <a:rPr sz="1900" spc="-50" dirty="0">
                <a:latin typeface="Cambria Math"/>
                <a:cs typeface="Cambria Math"/>
              </a:rPr>
              <a:t>n</a:t>
            </a:r>
            <a:r>
              <a:rPr sz="1800" spc="-50" dirty="0">
                <a:latin typeface="Cambria Math"/>
                <a:cs typeface="Cambria Math"/>
              </a:rPr>
              <a:t>/</a:t>
            </a:r>
            <a:r>
              <a:rPr sz="1900" spc="-50" dirty="0">
                <a:latin typeface="Cambria Math"/>
                <a:cs typeface="Cambria Math"/>
              </a:rPr>
              <a:t>b</a:t>
            </a:r>
            <a:r>
              <a:rPr sz="1800" spc="-50" dirty="0">
                <a:latin typeface="Cambria Math"/>
                <a:cs typeface="Cambria Math"/>
              </a:rPr>
              <a:t>)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f</a:t>
            </a:r>
            <a:r>
              <a:rPr sz="1900" spc="-65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(</a:t>
            </a:r>
            <a:r>
              <a:rPr sz="1900" spc="-20" dirty="0">
                <a:latin typeface="Cambria Math"/>
                <a:cs typeface="Cambria Math"/>
              </a:rPr>
              <a:t>n</a:t>
            </a:r>
            <a:r>
              <a:rPr sz="1800" spc="-20" dirty="0">
                <a:latin typeface="Cambria Math"/>
                <a:cs typeface="Cambria Math"/>
              </a:rPr>
              <a:t>),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4514" y="2587072"/>
            <a:ext cx="2691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a</a:t>
            </a:r>
            <a:r>
              <a:rPr sz="1900" spc="-10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5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3</a:t>
            </a:r>
            <a:r>
              <a:rPr sz="1900" spc="-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,</a:t>
            </a:r>
            <a:r>
              <a:rPr sz="1900" spc="-60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b</a:t>
            </a:r>
            <a:r>
              <a:rPr sz="1900" spc="-4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285" dirty="0">
                <a:latin typeface="Cambria Math"/>
                <a:cs typeface="Cambria Math"/>
              </a:rPr>
              <a:t> </a:t>
            </a:r>
            <a:r>
              <a:rPr sz="1900" spc="-70" dirty="0">
                <a:latin typeface="Cambria Math"/>
                <a:cs typeface="Cambria Math"/>
              </a:rPr>
              <a:t>4</a:t>
            </a:r>
            <a:r>
              <a:rPr sz="1900" spc="-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f(n)</a:t>
            </a:r>
            <a:r>
              <a:rPr sz="1800" spc="-7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-5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93216" y="1390141"/>
            <a:ext cx="1455420" cy="212090"/>
          </a:xfrm>
          <a:custGeom>
            <a:avLst/>
            <a:gdLst/>
            <a:ahLst/>
            <a:cxnLst/>
            <a:rect l="l" t="t" r="r" b="b"/>
            <a:pathLst>
              <a:path w="1455420" h="212090">
                <a:moveTo>
                  <a:pt x="70535" y="8636"/>
                </a:moveTo>
                <a:lnTo>
                  <a:pt x="67525" y="0"/>
                </a:lnTo>
                <a:lnTo>
                  <a:pt x="52171" y="5549"/>
                </a:lnTo>
                <a:lnTo>
                  <a:pt x="38709" y="13589"/>
                </a:lnTo>
                <a:lnTo>
                  <a:pt x="9817" y="52108"/>
                </a:lnTo>
                <a:lnTo>
                  <a:pt x="63" y="104775"/>
                </a:lnTo>
                <a:lnTo>
                  <a:pt x="0" y="105918"/>
                </a:lnTo>
                <a:lnTo>
                  <a:pt x="977" y="123520"/>
                </a:lnTo>
                <a:lnTo>
                  <a:pt x="1079" y="125374"/>
                </a:lnTo>
                <a:lnTo>
                  <a:pt x="17411" y="174752"/>
                </a:lnTo>
                <a:lnTo>
                  <a:pt x="52120" y="206184"/>
                </a:lnTo>
                <a:lnTo>
                  <a:pt x="67525" y="211709"/>
                </a:lnTo>
                <a:lnTo>
                  <a:pt x="70205" y="203200"/>
                </a:lnTo>
                <a:lnTo>
                  <a:pt x="58140" y="197866"/>
                </a:lnTo>
                <a:lnTo>
                  <a:pt x="47726" y="190436"/>
                </a:lnTo>
                <a:lnTo>
                  <a:pt x="26365" y="155765"/>
                </a:lnTo>
                <a:lnTo>
                  <a:pt x="19342" y="105918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64" y="42164"/>
                </a:lnTo>
                <a:lnTo>
                  <a:pt x="58318" y="13957"/>
                </a:lnTo>
                <a:lnTo>
                  <a:pt x="70535" y="8636"/>
                </a:lnTo>
                <a:close/>
              </a:path>
              <a:path w="1455420" h="212090">
                <a:moveTo>
                  <a:pt x="290880" y="105918"/>
                </a:moveTo>
                <a:lnTo>
                  <a:pt x="281051" y="52108"/>
                </a:lnTo>
                <a:lnTo>
                  <a:pt x="252183" y="13601"/>
                </a:lnTo>
                <a:lnTo>
                  <a:pt x="223380" y="0"/>
                </a:lnTo>
                <a:lnTo>
                  <a:pt x="220370" y="8636"/>
                </a:lnTo>
                <a:lnTo>
                  <a:pt x="232625" y="13957"/>
                </a:lnTo>
                <a:lnTo>
                  <a:pt x="243154" y="21310"/>
                </a:lnTo>
                <a:lnTo>
                  <a:pt x="264566" y="55435"/>
                </a:lnTo>
                <a:lnTo>
                  <a:pt x="271602" y="104775"/>
                </a:lnTo>
                <a:lnTo>
                  <a:pt x="270814" y="123520"/>
                </a:lnTo>
                <a:lnTo>
                  <a:pt x="259041" y="169291"/>
                </a:lnTo>
                <a:lnTo>
                  <a:pt x="232765" y="197866"/>
                </a:lnTo>
                <a:lnTo>
                  <a:pt x="220700" y="203200"/>
                </a:lnTo>
                <a:lnTo>
                  <a:pt x="223380" y="211709"/>
                </a:lnTo>
                <a:lnTo>
                  <a:pt x="263829" y="187706"/>
                </a:lnTo>
                <a:lnTo>
                  <a:pt x="286562" y="143344"/>
                </a:lnTo>
                <a:lnTo>
                  <a:pt x="289801" y="125374"/>
                </a:lnTo>
                <a:lnTo>
                  <a:pt x="290880" y="105918"/>
                </a:lnTo>
                <a:close/>
              </a:path>
              <a:path w="1455420" h="212090">
                <a:moveTo>
                  <a:pt x="965123" y="8636"/>
                </a:moveTo>
                <a:lnTo>
                  <a:pt x="962075" y="0"/>
                </a:lnTo>
                <a:lnTo>
                  <a:pt x="946734" y="5549"/>
                </a:lnTo>
                <a:lnTo>
                  <a:pt x="933284" y="13589"/>
                </a:lnTo>
                <a:lnTo>
                  <a:pt x="904379" y="52108"/>
                </a:lnTo>
                <a:lnTo>
                  <a:pt x="894689" y="104775"/>
                </a:lnTo>
                <a:lnTo>
                  <a:pt x="894638" y="105918"/>
                </a:lnTo>
                <a:lnTo>
                  <a:pt x="895604" y="123520"/>
                </a:lnTo>
                <a:lnTo>
                  <a:pt x="895705" y="125374"/>
                </a:lnTo>
                <a:lnTo>
                  <a:pt x="912037" y="174752"/>
                </a:lnTo>
                <a:lnTo>
                  <a:pt x="946708" y="206184"/>
                </a:lnTo>
                <a:lnTo>
                  <a:pt x="962075" y="211709"/>
                </a:lnTo>
                <a:lnTo>
                  <a:pt x="964742" y="203200"/>
                </a:lnTo>
                <a:lnTo>
                  <a:pt x="952690" y="197866"/>
                </a:lnTo>
                <a:lnTo>
                  <a:pt x="942289" y="190436"/>
                </a:lnTo>
                <a:lnTo>
                  <a:pt x="921004" y="155765"/>
                </a:lnTo>
                <a:lnTo>
                  <a:pt x="913980" y="105918"/>
                </a:lnTo>
                <a:lnTo>
                  <a:pt x="913942" y="104775"/>
                </a:lnTo>
                <a:lnTo>
                  <a:pt x="914717" y="86728"/>
                </a:lnTo>
                <a:lnTo>
                  <a:pt x="926515" y="42164"/>
                </a:lnTo>
                <a:lnTo>
                  <a:pt x="952906" y="13957"/>
                </a:lnTo>
                <a:lnTo>
                  <a:pt x="965123" y="8636"/>
                </a:lnTo>
                <a:close/>
              </a:path>
              <a:path w="1455420" h="212090">
                <a:moveTo>
                  <a:pt x="1455216" y="105918"/>
                </a:moveTo>
                <a:lnTo>
                  <a:pt x="1445399" y="52108"/>
                </a:lnTo>
                <a:lnTo>
                  <a:pt x="1416545" y="13601"/>
                </a:lnTo>
                <a:lnTo>
                  <a:pt x="1387652" y="0"/>
                </a:lnTo>
                <a:lnTo>
                  <a:pt x="1384731" y="8636"/>
                </a:lnTo>
                <a:lnTo>
                  <a:pt x="1396936" y="13957"/>
                </a:lnTo>
                <a:lnTo>
                  <a:pt x="1407477" y="21310"/>
                </a:lnTo>
                <a:lnTo>
                  <a:pt x="1428889" y="55435"/>
                </a:lnTo>
                <a:lnTo>
                  <a:pt x="1435912" y="104775"/>
                </a:lnTo>
                <a:lnTo>
                  <a:pt x="1435125" y="123520"/>
                </a:lnTo>
                <a:lnTo>
                  <a:pt x="1423339" y="169291"/>
                </a:lnTo>
                <a:lnTo>
                  <a:pt x="1397076" y="197866"/>
                </a:lnTo>
                <a:lnTo>
                  <a:pt x="1384985" y="203200"/>
                </a:lnTo>
                <a:lnTo>
                  <a:pt x="1387652" y="211709"/>
                </a:lnTo>
                <a:lnTo>
                  <a:pt x="1428165" y="187706"/>
                </a:lnTo>
                <a:lnTo>
                  <a:pt x="1450898" y="143344"/>
                </a:lnTo>
                <a:lnTo>
                  <a:pt x="1454137" y="125374"/>
                </a:lnTo>
                <a:lnTo>
                  <a:pt x="1455216" y="105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811174" y="1319910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05610" algn="l"/>
              </a:tabLst>
            </a:pPr>
            <a:r>
              <a:rPr sz="1800" dirty="0">
                <a:latin typeface="Cambria Math"/>
                <a:cs typeface="Cambria Math"/>
              </a:rPr>
              <a:t>𝐓</a:t>
            </a:r>
            <a:r>
              <a:rPr sz="1800" spc="35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𝟑𝑻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𝒏</a:t>
            </a:r>
            <a:r>
              <a:rPr sz="2700" spc="-37" baseline="1543" dirty="0">
                <a:latin typeface="Cambria Math"/>
                <a:cs typeface="Cambria Math"/>
              </a:rPr>
              <a:t>Τ</a:t>
            </a:r>
            <a:r>
              <a:rPr sz="1800" spc="-25" dirty="0">
                <a:latin typeface="Cambria Math"/>
                <a:cs typeface="Cambria Math"/>
              </a:rPr>
              <a:t>𝟒</a:t>
            </a:r>
            <a:r>
              <a:rPr sz="1800" dirty="0">
                <a:latin typeface="Cambria Math"/>
                <a:cs typeface="Cambria Math"/>
              </a:rPr>
              <a:t>	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57973" y="4672761"/>
            <a:ext cx="330835" cy="236220"/>
          </a:xfrm>
          <a:custGeom>
            <a:avLst/>
            <a:gdLst/>
            <a:ahLst/>
            <a:cxnLst/>
            <a:rect l="l" t="t" r="r" b="b"/>
            <a:pathLst>
              <a:path w="330834" h="236220">
                <a:moveTo>
                  <a:pt x="255460" y="0"/>
                </a:moveTo>
                <a:lnTo>
                  <a:pt x="252158" y="9575"/>
                </a:lnTo>
                <a:lnTo>
                  <a:pt x="265779" y="15495"/>
                </a:lnTo>
                <a:lnTo>
                  <a:pt x="277494" y="23691"/>
                </a:lnTo>
                <a:lnTo>
                  <a:pt x="301305" y="61689"/>
                </a:lnTo>
                <a:lnTo>
                  <a:pt x="309181" y="116687"/>
                </a:lnTo>
                <a:lnTo>
                  <a:pt x="308302" y="137485"/>
                </a:lnTo>
                <a:lnTo>
                  <a:pt x="295211" y="188391"/>
                </a:lnTo>
                <a:lnTo>
                  <a:pt x="265868" y="220226"/>
                </a:lnTo>
                <a:lnTo>
                  <a:pt x="252412" y="226174"/>
                </a:lnTo>
                <a:lnTo>
                  <a:pt x="255460" y="235750"/>
                </a:lnTo>
                <a:lnTo>
                  <a:pt x="300501" y="208984"/>
                </a:lnTo>
                <a:lnTo>
                  <a:pt x="325786" y="159585"/>
                </a:lnTo>
                <a:lnTo>
                  <a:pt x="330644" y="117932"/>
                </a:lnTo>
                <a:lnTo>
                  <a:pt x="329444" y="96575"/>
                </a:lnTo>
                <a:lnTo>
                  <a:pt x="329430" y="96320"/>
                </a:lnTo>
                <a:lnTo>
                  <a:pt x="319714" y="58015"/>
                </a:lnTo>
                <a:lnTo>
                  <a:pt x="287527" y="15114"/>
                </a:lnTo>
                <a:lnTo>
                  <a:pt x="272530" y="6169"/>
                </a:lnTo>
                <a:lnTo>
                  <a:pt x="255460" y="0"/>
                </a:lnTo>
                <a:close/>
              </a:path>
              <a:path w="330834" h="236220">
                <a:moveTo>
                  <a:pt x="75183" y="0"/>
                </a:moveTo>
                <a:lnTo>
                  <a:pt x="30221" y="26833"/>
                </a:lnTo>
                <a:lnTo>
                  <a:pt x="4859" y="76347"/>
                </a:lnTo>
                <a:lnTo>
                  <a:pt x="69" y="116687"/>
                </a:lnTo>
                <a:lnTo>
                  <a:pt x="0" y="117932"/>
                </a:lnTo>
                <a:lnTo>
                  <a:pt x="4848" y="159585"/>
                </a:lnTo>
                <a:lnTo>
                  <a:pt x="30146" y="208984"/>
                </a:lnTo>
                <a:lnTo>
                  <a:pt x="75183" y="235750"/>
                </a:lnTo>
                <a:lnTo>
                  <a:pt x="78168" y="226174"/>
                </a:lnTo>
                <a:lnTo>
                  <a:pt x="64735" y="220226"/>
                </a:lnTo>
                <a:lnTo>
                  <a:pt x="53144" y="211945"/>
                </a:lnTo>
                <a:lnTo>
                  <a:pt x="29366" y="173337"/>
                </a:lnTo>
                <a:lnTo>
                  <a:pt x="21553" y="117932"/>
                </a:lnTo>
                <a:lnTo>
                  <a:pt x="21501" y="116687"/>
                </a:lnTo>
                <a:lnTo>
                  <a:pt x="22375" y="96575"/>
                </a:lnTo>
                <a:lnTo>
                  <a:pt x="35483" y="46913"/>
                </a:lnTo>
                <a:lnTo>
                  <a:pt x="64944" y="15495"/>
                </a:lnTo>
                <a:lnTo>
                  <a:pt x="78536" y="9575"/>
                </a:lnTo>
                <a:lnTo>
                  <a:pt x="75183" y="0"/>
                </a:lnTo>
                <a:close/>
              </a:path>
            </a:pathLst>
          </a:custGeom>
          <a:solidFill>
            <a:srgbClr val="83696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839114" y="3550275"/>
            <a:ext cx="6776720" cy="137795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Cambria Math"/>
                <a:cs typeface="Cambria Math"/>
              </a:rPr>
              <a:t>𝒕𝒉𝒆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spc="-35" dirty="0">
                <a:latin typeface="Cambria Math"/>
                <a:cs typeface="Cambria Math"/>
              </a:rPr>
              <a:t>𝒇𝒖𝒏𝒄𝒕𝒊𝒐𝒏</a:t>
            </a:r>
            <a:r>
              <a:rPr sz="2000" b="1" i="1" spc="-35" dirty="0">
                <a:latin typeface="Georgia"/>
                <a:cs typeface="Georgia"/>
              </a:rPr>
              <a:t>f(n)</a:t>
            </a:r>
            <a:r>
              <a:rPr sz="2000" b="1" i="1" spc="-80" dirty="0">
                <a:latin typeface="Georgia"/>
                <a:cs typeface="Georgia"/>
              </a:rPr>
              <a:t> </a:t>
            </a:r>
            <a:r>
              <a:rPr sz="2000" spc="-75" dirty="0">
                <a:latin typeface="Cambria Math"/>
                <a:cs typeface="Cambria Math"/>
              </a:rPr>
              <a:t>ⅈ𝐬</a:t>
            </a:r>
            <a:r>
              <a:rPr sz="2000" dirty="0">
                <a:latin typeface="Cambria Math"/>
                <a:cs typeface="Cambria Math"/>
              </a:rPr>
              <a:t> 𝐥𝐚𝐫𝐠𝐞𝐫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𝐭𝐡𝐚𝐧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𝐧</a:t>
            </a:r>
            <a:r>
              <a:rPr sz="2175" baseline="28735" dirty="0">
                <a:latin typeface="Cambria Math"/>
                <a:cs typeface="Cambria Math"/>
              </a:rPr>
              <a:t>𝐥𝐨𝐠</a:t>
            </a:r>
            <a:r>
              <a:rPr sz="1800" baseline="20833" dirty="0">
                <a:latin typeface="Cambria Math"/>
                <a:cs typeface="Cambria Math"/>
              </a:rPr>
              <a:t>𝐛</a:t>
            </a:r>
            <a:r>
              <a:rPr sz="1800" spc="179" baseline="20833" dirty="0">
                <a:latin typeface="Cambria Math"/>
                <a:cs typeface="Cambria Math"/>
              </a:rPr>
              <a:t> </a:t>
            </a:r>
            <a:r>
              <a:rPr sz="2175" spc="-75" baseline="28735" dirty="0">
                <a:latin typeface="Cambria Math"/>
                <a:cs typeface="Cambria Math"/>
              </a:rPr>
              <a:t>𝐚</a:t>
            </a:r>
            <a:endParaRPr sz="2175" baseline="28735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Cambria Math"/>
                <a:cs typeface="Cambria Math"/>
              </a:rPr>
              <a:t>𝒔𝒐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𝒘𝒆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𝒄𝒂𝒏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𝒂𝒑𝒑𝒍𝒚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𝒄𝒂𝒔𝒆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𝟑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𝒂𝒏𝒅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𝒄𝒐𝒏𝒄𝒍𝒖𝒅𝒆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𝒕𝒉𝒂𝒕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𝒔𝒐𝒍𝒖𝒕𝒊𝒐𝒏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𝒊𝒔</a:t>
            </a:r>
            <a:endParaRPr sz="20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  <a:tabLst>
                <a:tab pos="642620" algn="l"/>
              </a:tabLst>
            </a:pPr>
            <a:r>
              <a:rPr sz="2000" dirty="0">
                <a:latin typeface="Cambria Math"/>
                <a:cs typeface="Cambria Math"/>
              </a:rPr>
              <a:t>𝑻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𝒏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𝛉𝒇(𝒏)</a:t>
            </a:r>
            <a:r>
              <a:rPr sz="2000" spc="100" dirty="0">
                <a:latin typeface="Cambria Math"/>
                <a:cs typeface="Cambria Math"/>
              </a:rPr>
              <a:t> </a:t>
            </a:r>
            <a:r>
              <a:rPr sz="1800" b="1" i="1" dirty="0">
                <a:latin typeface="Georgia"/>
                <a:cs typeface="Georgia"/>
              </a:rPr>
              <a:t>=</a:t>
            </a:r>
            <a:r>
              <a:rPr sz="1800" b="1" i="1" spc="100" dirty="0">
                <a:latin typeface="Georgia"/>
                <a:cs typeface="Georgia"/>
              </a:rPr>
              <a:t> </a:t>
            </a:r>
            <a:r>
              <a:rPr sz="1800" dirty="0">
                <a:latin typeface="Cambria Math"/>
                <a:cs typeface="Cambria Math"/>
              </a:rPr>
              <a:t>𝒏</a:t>
            </a:r>
            <a:r>
              <a:rPr sz="1800" spc="-10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𝐥𝐠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𝒏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904"/>
            <a:ext cx="9067800" cy="5110596"/>
          </a:xfrm>
          <a:prstGeom prst="rect">
            <a:avLst/>
          </a:prstGeom>
        </p:spPr>
      </p:pic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1113235" y="514351"/>
            <a:ext cx="7040166" cy="685799"/>
          </a:xfrm>
        </p:spPr>
        <p:txBody>
          <a:bodyPr>
            <a:normAutofit fontScale="90000"/>
          </a:bodyPr>
          <a:lstStyle/>
          <a:p>
            <a:r>
              <a:rPr lang="en-US" sz="3200" b="1" i="1" dirty="0">
                <a:latin typeface="Georgia"/>
                <a:cs typeface="Georgia"/>
              </a:rPr>
              <a:t>Complexity</a:t>
            </a:r>
            <a:r>
              <a:rPr lang="en-US" sz="3200" b="1" i="1" spc="135" dirty="0">
                <a:latin typeface="Georgia"/>
                <a:cs typeface="Georgia"/>
              </a:rPr>
              <a:t> </a:t>
            </a:r>
            <a:r>
              <a:rPr lang="en-US" sz="3200" b="1" i="1" spc="-20" dirty="0">
                <a:latin typeface="Georgia"/>
                <a:cs typeface="Georgia"/>
              </a:rPr>
              <a:t>class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5800" y="1428750"/>
            <a:ext cx="8305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i="1" u="sng" dirty="0">
                <a:latin typeface="Georgia" panose="02040502050405020303" pitchFamily="18" charset="0"/>
              </a:rPr>
              <a:t>Types of Complexity Classes</a:t>
            </a:r>
            <a:endParaRPr lang="en-US" b="1" i="1" dirty="0">
              <a:latin typeface="Georgia" panose="02040502050405020303" pitchFamily="18" charset="0"/>
            </a:endParaRPr>
          </a:p>
          <a:p>
            <a:pPr rtl="0" fontAlgn="base"/>
            <a:r>
              <a:rPr lang="en-US" dirty="0"/>
              <a:t>Complexity classes are useful in </a:t>
            </a:r>
            <a:r>
              <a:rPr lang="en-US" dirty="0" smtClean="0"/>
              <a:t>organizing </a:t>
            </a:r>
            <a:r>
              <a:rPr lang="en-US" dirty="0"/>
              <a:t>similar types of problems.</a:t>
            </a:r>
            <a:r>
              <a:rPr lang="en-US" dirty="0" smtClean="0"/>
              <a:t>:</a:t>
            </a:r>
          </a:p>
          <a:p>
            <a:pPr rtl="0" fontAlgn="base"/>
            <a:endParaRPr lang="en-US" dirty="0"/>
          </a:p>
          <a:p>
            <a:pPr rtl="0" fontAlgn="base"/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i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P Class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i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NP Class</a:t>
            </a:r>
            <a:endParaRPr lang="en-US" b="1" i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i="1" dirty="0">
                <a:solidFill>
                  <a:srgbClr val="FF0000"/>
                </a:solidFill>
                <a:latin typeface="Georgia" panose="02040502050405020303" pitchFamily="18" charset="0"/>
              </a:rPr>
              <a:t>NP-hard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i="1" dirty="0">
                <a:solidFill>
                  <a:srgbClr val="FF0000"/>
                </a:solidFill>
                <a:latin typeface="Georgia" panose="02040502050405020303" pitchFamily="18" charset="0"/>
              </a:rPr>
              <a:t>NP-complete</a:t>
            </a:r>
          </a:p>
          <a:p>
            <a:endParaRPr lang="en-US" dirty="0"/>
          </a:p>
        </p:txBody>
      </p:sp>
      <p:pic>
        <p:nvPicPr>
          <p:cNvPr id="2050" name="Picture 2" descr="Light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8"/>
          <a:stretch/>
        </p:blipFill>
        <p:spPr bwMode="auto">
          <a:xfrm>
            <a:off x="3429000" y="2343150"/>
            <a:ext cx="5181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973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905"/>
            <a:ext cx="9144000" cy="5143500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143001" y="266419"/>
            <a:ext cx="7238999" cy="552731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P Class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2000" y="1428750"/>
            <a:ext cx="8305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Georgia" panose="02040502050405020303" pitchFamily="18" charset="0"/>
              </a:rPr>
              <a:t>The P in the P class stands for </a:t>
            </a:r>
            <a:r>
              <a:rPr lang="en-US" b="1" i="1" dirty="0">
                <a:latin typeface="Georgia" panose="02040502050405020303" pitchFamily="18" charset="0"/>
              </a:rPr>
              <a:t>Polynomial Time.</a:t>
            </a:r>
            <a:r>
              <a:rPr lang="en-US" i="1" dirty="0">
                <a:latin typeface="Georgia" panose="02040502050405020303" pitchFamily="18" charset="0"/>
              </a:rPr>
              <a:t> </a:t>
            </a:r>
            <a:endParaRPr lang="en-US" i="1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Georgia" panose="02040502050405020303" pitchFamily="18" charset="0"/>
              </a:rPr>
              <a:t>It </a:t>
            </a:r>
            <a:r>
              <a:rPr lang="en-US" i="1" dirty="0">
                <a:latin typeface="Georgia" panose="02040502050405020303" pitchFamily="18" charset="0"/>
              </a:rPr>
              <a:t>is the collection of decision problems(problems with a “yes” or “no” answer) that can be solved by a deterministic machine in polynomial time. </a:t>
            </a:r>
            <a:endParaRPr lang="en-US" i="1" dirty="0" smtClean="0">
              <a:latin typeface="Georgia" panose="02040502050405020303" pitchFamily="18" charset="0"/>
            </a:endParaRPr>
          </a:p>
          <a:p>
            <a:endParaRPr lang="en-US" i="1" dirty="0"/>
          </a:p>
          <a:p>
            <a:pPr rtl="0" fontAlgn="base"/>
            <a:r>
              <a:rPr lang="en-US" b="1" dirty="0"/>
              <a:t>Features: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i="1" dirty="0">
                <a:latin typeface="Georgia" panose="02040502050405020303" pitchFamily="18" charset="0"/>
              </a:rPr>
              <a:t>The solution to P problems is easy to find.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i="1" dirty="0">
                <a:latin typeface="Georgia" panose="02040502050405020303" pitchFamily="18" charset="0"/>
              </a:rPr>
              <a:t>P is often a class of computational problems that are solvable and </a:t>
            </a:r>
            <a:r>
              <a:rPr lang="en-US" b="1" i="1" dirty="0" smtClean="0">
                <a:latin typeface="Georgia" panose="02040502050405020303" pitchFamily="18" charset="0"/>
              </a:rPr>
              <a:t>tractable.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i="1" dirty="0" smtClean="0">
                <a:latin typeface="Georgia" panose="02040502050405020303" pitchFamily="18" charset="0"/>
              </a:rPr>
              <a:t>Tractable </a:t>
            </a:r>
            <a:r>
              <a:rPr lang="en-US" b="1" i="1" dirty="0">
                <a:latin typeface="Georgia" panose="02040502050405020303" pitchFamily="18" charset="0"/>
              </a:rPr>
              <a:t>means that the problems can be solved in theory as well as in </a:t>
            </a:r>
            <a:r>
              <a:rPr lang="en-US" b="1" i="1" dirty="0" smtClean="0">
                <a:latin typeface="Georgia" panose="02040502050405020303" pitchFamily="18" charset="0"/>
              </a:rPr>
              <a:t>practice.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i="1" dirty="0" smtClean="0">
                <a:latin typeface="Georgia" panose="02040502050405020303" pitchFamily="18" charset="0"/>
              </a:rPr>
              <a:t>But </a:t>
            </a:r>
            <a:r>
              <a:rPr lang="en-US" b="1" i="1" dirty="0">
                <a:latin typeface="Georgia" panose="02040502050405020303" pitchFamily="18" charset="0"/>
              </a:rPr>
              <a:t>the problems that can be solved in theory but not in practice are known as intractable.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276350"/>
            <a:ext cx="7514035" cy="1314449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AOA (Analysis of Algorithm)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983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905"/>
            <a:ext cx="9144000" cy="5143500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143000" y="438150"/>
            <a:ext cx="7238999" cy="552731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 smtClean="0"/>
              <a:t>NP </a:t>
            </a:r>
            <a:r>
              <a:rPr lang="en-US" b="1" u="sng" dirty="0"/>
              <a:t>Class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3399" y="1375902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i="1" dirty="0">
                <a:latin typeface="Georgia" panose="02040502050405020303" pitchFamily="18" charset="0"/>
              </a:rPr>
              <a:t>The NP in NP class stands for </a:t>
            </a:r>
            <a:r>
              <a:rPr lang="en-US" b="1" i="1" dirty="0">
                <a:latin typeface="Georgia" panose="02040502050405020303" pitchFamily="18" charset="0"/>
              </a:rPr>
              <a:t>Non-deterministic Polynomial Time</a:t>
            </a:r>
            <a:r>
              <a:rPr lang="en-US" i="1" dirty="0">
                <a:latin typeface="Georgia" panose="02040502050405020303" pitchFamily="18" charset="0"/>
              </a:rPr>
              <a:t>. </a:t>
            </a:r>
            <a:endParaRPr lang="en-US" i="1" dirty="0" smtClean="0">
              <a:latin typeface="Georgia" panose="02040502050405020303" pitchFamily="18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Georgia" panose="02040502050405020303" pitchFamily="18" charset="0"/>
              </a:rPr>
              <a:t>It </a:t>
            </a:r>
            <a:r>
              <a:rPr lang="en-US" i="1" dirty="0">
                <a:latin typeface="Georgia" panose="02040502050405020303" pitchFamily="18" charset="0"/>
              </a:rPr>
              <a:t>is the collection of decision problems that can be solved by a non-deterministic machine in polynomial time.</a:t>
            </a:r>
            <a:r>
              <a:rPr lang="en-US" dirty="0"/>
              <a:t> </a:t>
            </a:r>
          </a:p>
          <a:p>
            <a:pPr rtl="0" fontAlgn="base"/>
            <a:r>
              <a:rPr lang="en-US" b="1" dirty="0"/>
              <a:t>Features: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i="1" dirty="0">
                <a:latin typeface="Georgia" panose="02040502050405020303" pitchFamily="18" charset="0"/>
              </a:rPr>
              <a:t>The solutions of the NP class are hard to find since they are being solved by a non-deterministic machine but the solutions are easy to verify.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i="1" dirty="0">
                <a:latin typeface="Georgia" panose="02040502050405020303" pitchFamily="18" charset="0"/>
              </a:rPr>
              <a:t>Problems of NP can be verified by a Turing machine in polynomial time. </a:t>
            </a:r>
          </a:p>
        </p:txBody>
      </p:sp>
    </p:spTree>
    <p:extLst>
      <p:ext uri="{BB962C8B-B14F-4D97-AF65-F5344CB8AC3E}">
        <p14:creationId xmlns:p14="http://schemas.microsoft.com/office/powerpoint/2010/main" val="1894660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905"/>
            <a:ext cx="9144000" cy="5143500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142999" y="285750"/>
            <a:ext cx="7238999" cy="552731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 smtClean="0"/>
              <a:t>NP-Hard </a:t>
            </a:r>
            <a:r>
              <a:rPr lang="en-US" b="1" u="sng" dirty="0"/>
              <a:t>Class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3399" y="1375902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i="1" dirty="0">
                <a:latin typeface="Georgia" panose="02040502050405020303" pitchFamily="18" charset="0"/>
              </a:rPr>
              <a:t>An NP-hard problem is at least as hard as the hardest problem in NP and it is a class of problems such that every problem in NP reduces to NP-hard</a:t>
            </a:r>
            <a:r>
              <a:rPr lang="en-US" i="1" dirty="0" smtClean="0">
                <a:latin typeface="Georgia" panose="02040502050405020303" pitchFamily="18" charset="0"/>
              </a:rPr>
              <a:t>.</a:t>
            </a:r>
          </a:p>
          <a:p>
            <a:pPr rtl="0" fontAlgn="base"/>
            <a:endParaRPr lang="en-US" dirty="0"/>
          </a:p>
          <a:p>
            <a:pPr rtl="0" fontAlgn="base"/>
            <a:r>
              <a:rPr lang="en-US" b="1" dirty="0"/>
              <a:t>Features:</a:t>
            </a:r>
            <a:endParaRPr lang="en-US" dirty="0"/>
          </a:p>
          <a:p>
            <a:pPr fontAlgn="base"/>
            <a:r>
              <a:rPr lang="en-US" b="1" i="1" dirty="0">
                <a:latin typeface="Georgia" panose="02040502050405020303" pitchFamily="18" charset="0"/>
              </a:rPr>
              <a:t>All NP-hard problems are not in NP.</a:t>
            </a:r>
          </a:p>
          <a:p>
            <a:pPr fontAlgn="base"/>
            <a:r>
              <a:rPr lang="en-US" b="1" i="1" dirty="0">
                <a:latin typeface="Georgia" panose="02040502050405020303" pitchFamily="18" charset="0"/>
              </a:rPr>
              <a:t>It takes a long time to check them. This means if a solution for an NP-hard problem is given then it takes a long time to check whether it is right or not.</a:t>
            </a:r>
          </a:p>
          <a:p>
            <a:pPr fontAlgn="base"/>
            <a:r>
              <a:rPr lang="en-US" b="1" i="1" dirty="0">
                <a:latin typeface="Georgia" panose="02040502050405020303" pitchFamily="18" charset="0"/>
              </a:rPr>
              <a:t>A problem A is in NP-hard if, for every problem L in NP, there exists a polynomial-time reduction from L to A.</a:t>
            </a:r>
          </a:p>
        </p:txBody>
      </p:sp>
    </p:spTree>
    <p:extLst>
      <p:ext uri="{BB962C8B-B14F-4D97-AF65-F5344CB8AC3E}">
        <p14:creationId xmlns:p14="http://schemas.microsoft.com/office/powerpoint/2010/main" val="276468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3335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98" y="761111"/>
              <a:ext cx="2442775" cy="65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5511" y="217931"/>
              <a:ext cx="1618488" cy="46695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1650" y="514350"/>
            <a:ext cx="7074612" cy="1982594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lvl="1">
              <a:lnSpc>
                <a:spcPct val="100000"/>
              </a:lnSpc>
              <a:spcBef>
                <a:spcPts val="860"/>
              </a:spcBef>
              <a:buSzPct val="120000"/>
              <a:tabLst>
                <a:tab pos="462915" algn="l"/>
              </a:tabLst>
            </a:pPr>
            <a:r>
              <a:rPr lang="en-US" sz="2000" b="1" i="1" spc="-10" dirty="0" smtClean="0">
                <a:solidFill>
                  <a:srgbClr val="FF0000"/>
                </a:solidFill>
                <a:latin typeface="Georgia"/>
                <a:cs typeface="Georgia"/>
              </a:rPr>
              <a:t>1.2 </a:t>
            </a:r>
            <a:endParaRPr sz="2000" dirty="0">
              <a:latin typeface="Georgia"/>
              <a:cs typeface="Georgia"/>
            </a:endParaRPr>
          </a:p>
          <a:p>
            <a:pPr marL="328930" lvl="2" indent="-316230">
              <a:lnSpc>
                <a:spcPct val="100000"/>
              </a:lnSpc>
              <a:spcBef>
                <a:spcPts val="640"/>
              </a:spcBef>
              <a:buSzPct val="97500"/>
              <a:buFont typeface="Wingdings"/>
              <a:buChar char=""/>
              <a:tabLst>
                <a:tab pos="328930" algn="l"/>
              </a:tabLst>
            </a:pPr>
            <a:r>
              <a:rPr lang="en-US" sz="2000" b="1" i="1" dirty="0" smtClean="0">
                <a:solidFill>
                  <a:srgbClr val="FF0000"/>
                </a:solidFill>
                <a:latin typeface="Georgia"/>
                <a:cs typeface="Georgia"/>
              </a:rPr>
              <a:t>Analyzing time and space complexity of Iterative algorithm-</a:t>
            </a:r>
            <a:endParaRPr sz="2000" dirty="0">
              <a:latin typeface="Georgia"/>
              <a:cs typeface="Georgia"/>
            </a:endParaRPr>
          </a:p>
          <a:p>
            <a:pPr marL="786765" lvl="3" indent="-381000">
              <a:lnSpc>
                <a:spcPct val="100000"/>
              </a:lnSpc>
              <a:spcBef>
                <a:spcPts val="1045"/>
              </a:spcBef>
              <a:buSzPct val="97500"/>
              <a:buFont typeface="Wingdings"/>
              <a:buChar char=""/>
              <a:tabLst>
                <a:tab pos="786765" algn="l"/>
              </a:tabLst>
            </a:pPr>
            <a:r>
              <a:rPr lang="en-US" sz="2000" b="1" i="1" dirty="0" smtClean="0">
                <a:solidFill>
                  <a:srgbClr val="FF0000"/>
                </a:solidFill>
                <a:latin typeface="Georgia"/>
                <a:cs typeface="Georgia"/>
              </a:rPr>
              <a:t>Insertion Sort</a:t>
            </a:r>
            <a:endParaRPr sz="2000" dirty="0">
              <a:latin typeface="Georgia"/>
              <a:cs typeface="Georgia"/>
            </a:endParaRPr>
          </a:p>
          <a:p>
            <a:pPr marL="786765" lvl="3" indent="-381000">
              <a:lnSpc>
                <a:spcPct val="100000"/>
              </a:lnSpc>
              <a:spcBef>
                <a:spcPts val="960"/>
              </a:spcBef>
              <a:buSzPct val="97500"/>
              <a:buFont typeface="Wingdings"/>
              <a:buChar char=""/>
              <a:tabLst>
                <a:tab pos="786765" algn="l"/>
              </a:tabLst>
            </a:pPr>
            <a:r>
              <a:rPr lang="en-US" sz="2000" b="1" i="1" dirty="0" smtClean="0">
                <a:solidFill>
                  <a:srgbClr val="FF0000"/>
                </a:solidFill>
                <a:latin typeface="Georgia"/>
                <a:cs typeface="Georgia"/>
              </a:rPr>
              <a:t>Selection Sort</a:t>
            </a:r>
            <a:endParaRPr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82407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905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3235" y="397887"/>
            <a:ext cx="65829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300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335" dirty="0">
                <a:solidFill>
                  <a:srgbClr val="BE9000"/>
                </a:solidFill>
              </a:rPr>
              <a:t> </a:t>
            </a:r>
            <a:r>
              <a:rPr spc="50" dirty="0">
                <a:solidFill>
                  <a:srgbClr val="BE9000"/>
                </a:solidFill>
              </a:rPr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34538" y="1641601"/>
            <a:ext cx="3242945" cy="1297940"/>
            <a:chOff x="3034538" y="1641601"/>
            <a:chExt cx="3242945" cy="1297940"/>
          </a:xfrm>
        </p:grpSpPr>
        <p:sp>
          <p:nvSpPr>
            <p:cNvPr id="5" name="object 5"/>
            <p:cNvSpPr/>
            <p:nvPr/>
          </p:nvSpPr>
          <p:spPr>
            <a:xfrm>
              <a:off x="3047238" y="1654301"/>
              <a:ext cx="2153285" cy="512445"/>
            </a:xfrm>
            <a:custGeom>
              <a:avLst/>
              <a:gdLst/>
              <a:ahLst/>
              <a:cxnLst/>
              <a:rect l="l" t="t" r="r" b="b"/>
              <a:pathLst>
                <a:path w="2153285" h="512444">
                  <a:moveTo>
                    <a:pt x="1080515" y="0"/>
                  </a:moveTo>
                  <a:lnTo>
                    <a:pt x="1080515" y="347853"/>
                  </a:lnTo>
                  <a:lnTo>
                    <a:pt x="2153031" y="347853"/>
                  </a:lnTo>
                  <a:lnTo>
                    <a:pt x="2153031" y="510413"/>
                  </a:lnTo>
                </a:path>
                <a:path w="2153285" h="512444">
                  <a:moveTo>
                    <a:pt x="1072514" y="1524"/>
                  </a:moveTo>
                  <a:lnTo>
                    <a:pt x="1072514" y="349377"/>
                  </a:lnTo>
                  <a:lnTo>
                    <a:pt x="0" y="349377"/>
                  </a:lnTo>
                  <a:lnTo>
                    <a:pt x="0" y="511937"/>
                  </a:lnTo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315205" y="21861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1695323" y="0"/>
                  </a:moveTo>
                  <a:lnTo>
                    <a:pt x="58801" y="0"/>
                  </a:lnTo>
                  <a:lnTo>
                    <a:pt x="35897" y="4615"/>
                  </a:lnTo>
                  <a:lnTo>
                    <a:pt x="17208" y="17208"/>
                  </a:lnTo>
                  <a:lnTo>
                    <a:pt x="4615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4615" y="552366"/>
                  </a:lnTo>
                  <a:lnTo>
                    <a:pt x="17208" y="571055"/>
                  </a:lnTo>
                  <a:lnTo>
                    <a:pt x="35897" y="583648"/>
                  </a:lnTo>
                  <a:lnTo>
                    <a:pt x="58801" y="588264"/>
                  </a:lnTo>
                  <a:lnTo>
                    <a:pt x="1695323" y="588264"/>
                  </a:lnTo>
                  <a:lnTo>
                    <a:pt x="1718226" y="583648"/>
                  </a:lnTo>
                  <a:lnTo>
                    <a:pt x="1736915" y="571055"/>
                  </a:lnTo>
                  <a:lnTo>
                    <a:pt x="1749508" y="552366"/>
                  </a:lnTo>
                  <a:lnTo>
                    <a:pt x="1754124" y="529463"/>
                  </a:lnTo>
                  <a:lnTo>
                    <a:pt x="1754124" y="58801"/>
                  </a:lnTo>
                  <a:lnTo>
                    <a:pt x="1749508" y="35897"/>
                  </a:lnTo>
                  <a:lnTo>
                    <a:pt x="1736915" y="17208"/>
                  </a:lnTo>
                  <a:lnTo>
                    <a:pt x="1718226" y="4615"/>
                  </a:lnTo>
                  <a:lnTo>
                    <a:pt x="169532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315205" y="21861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0" y="58801"/>
                  </a:moveTo>
                  <a:lnTo>
                    <a:pt x="4615" y="35897"/>
                  </a:lnTo>
                  <a:lnTo>
                    <a:pt x="17208" y="17208"/>
                  </a:lnTo>
                  <a:lnTo>
                    <a:pt x="35897" y="4615"/>
                  </a:lnTo>
                  <a:lnTo>
                    <a:pt x="58801" y="0"/>
                  </a:lnTo>
                  <a:lnTo>
                    <a:pt x="1695323" y="0"/>
                  </a:lnTo>
                  <a:lnTo>
                    <a:pt x="1718226" y="4615"/>
                  </a:lnTo>
                  <a:lnTo>
                    <a:pt x="1736915" y="17208"/>
                  </a:lnTo>
                  <a:lnTo>
                    <a:pt x="1749508" y="35897"/>
                  </a:lnTo>
                  <a:lnTo>
                    <a:pt x="1754124" y="58801"/>
                  </a:lnTo>
                  <a:lnTo>
                    <a:pt x="1754124" y="529463"/>
                  </a:lnTo>
                  <a:lnTo>
                    <a:pt x="1749508" y="552366"/>
                  </a:lnTo>
                  <a:lnTo>
                    <a:pt x="1736915" y="571055"/>
                  </a:lnTo>
                  <a:lnTo>
                    <a:pt x="1718226" y="583648"/>
                  </a:lnTo>
                  <a:lnTo>
                    <a:pt x="1695323" y="588264"/>
                  </a:lnTo>
                  <a:lnTo>
                    <a:pt x="58801" y="588264"/>
                  </a:lnTo>
                  <a:lnTo>
                    <a:pt x="35897" y="583648"/>
                  </a:lnTo>
                  <a:lnTo>
                    <a:pt x="17208" y="571055"/>
                  </a:lnTo>
                  <a:lnTo>
                    <a:pt x="4615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510277" y="23385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1642745" y="0"/>
                  </a:moveTo>
                  <a:lnTo>
                    <a:pt x="111379" y="0"/>
                  </a:lnTo>
                  <a:lnTo>
                    <a:pt x="68044" y="4615"/>
                  </a:lnTo>
                  <a:lnTo>
                    <a:pt x="32638" y="17208"/>
                  </a:lnTo>
                  <a:lnTo>
                    <a:pt x="8759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8759" y="552366"/>
                  </a:lnTo>
                  <a:lnTo>
                    <a:pt x="32638" y="571055"/>
                  </a:lnTo>
                  <a:lnTo>
                    <a:pt x="68044" y="583648"/>
                  </a:lnTo>
                  <a:lnTo>
                    <a:pt x="111379" y="588264"/>
                  </a:lnTo>
                  <a:lnTo>
                    <a:pt x="1642745" y="588264"/>
                  </a:lnTo>
                  <a:lnTo>
                    <a:pt x="1686079" y="583648"/>
                  </a:lnTo>
                  <a:lnTo>
                    <a:pt x="1721485" y="571055"/>
                  </a:lnTo>
                  <a:lnTo>
                    <a:pt x="1745364" y="552366"/>
                  </a:lnTo>
                  <a:lnTo>
                    <a:pt x="1754124" y="529463"/>
                  </a:lnTo>
                  <a:lnTo>
                    <a:pt x="1754124" y="58801"/>
                  </a:lnTo>
                  <a:lnTo>
                    <a:pt x="1745364" y="35897"/>
                  </a:lnTo>
                  <a:lnTo>
                    <a:pt x="1721484" y="17208"/>
                  </a:lnTo>
                  <a:lnTo>
                    <a:pt x="1686079" y="4615"/>
                  </a:lnTo>
                  <a:lnTo>
                    <a:pt x="164274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510277" y="23385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0" y="58801"/>
                  </a:moveTo>
                  <a:lnTo>
                    <a:pt x="8759" y="35897"/>
                  </a:lnTo>
                  <a:lnTo>
                    <a:pt x="32638" y="17208"/>
                  </a:lnTo>
                  <a:lnTo>
                    <a:pt x="68044" y="4615"/>
                  </a:lnTo>
                  <a:lnTo>
                    <a:pt x="111379" y="0"/>
                  </a:lnTo>
                  <a:lnTo>
                    <a:pt x="1642745" y="0"/>
                  </a:lnTo>
                  <a:lnTo>
                    <a:pt x="1686079" y="4615"/>
                  </a:lnTo>
                  <a:lnTo>
                    <a:pt x="1721484" y="17208"/>
                  </a:lnTo>
                  <a:lnTo>
                    <a:pt x="1745364" y="35897"/>
                  </a:lnTo>
                  <a:lnTo>
                    <a:pt x="1754124" y="58801"/>
                  </a:lnTo>
                  <a:lnTo>
                    <a:pt x="1754124" y="529463"/>
                  </a:lnTo>
                  <a:lnTo>
                    <a:pt x="1745364" y="552366"/>
                  </a:lnTo>
                  <a:lnTo>
                    <a:pt x="1721485" y="571055"/>
                  </a:lnTo>
                  <a:lnTo>
                    <a:pt x="1686079" y="583648"/>
                  </a:lnTo>
                  <a:lnTo>
                    <a:pt x="1642745" y="588264"/>
                  </a:lnTo>
                  <a:lnTo>
                    <a:pt x="111379" y="588264"/>
                  </a:lnTo>
                  <a:lnTo>
                    <a:pt x="68044" y="583648"/>
                  </a:lnTo>
                  <a:lnTo>
                    <a:pt x="32638" y="571055"/>
                  </a:lnTo>
                  <a:lnTo>
                    <a:pt x="8759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97348" y="2426970"/>
            <a:ext cx="13766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10" dirty="0">
                <a:latin typeface="Georgia"/>
                <a:cs typeface="Georgia"/>
              </a:rPr>
              <a:t>Recursive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29610" y="846074"/>
            <a:ext cx="1974850" cy="937260"/>
            <a:chOff x="3229610" y="846074"/>
            <a:chExt cx="1974850" cy="937260"/>
          </a:xfrm>
        </p:grpSpPr>
        <p:sp>
          <p:nvSpPr>
            <p:cNvPr id="12" name="object 12"/>
            <p:cNvSpPr/>
            <p:nvPr/>
          </p:nvSpPr>
          <p:spPr>
            <a:xfrm>
              <a:off x="3242310" y="858774"/>
              <a:ext cx="1754505" cy="759460"/>
            </a:xfrm>
            <a:custGeom>
              <a:avLst/>
              <a:gdLst/>
              <a:ahLst/>
              <a:cxnLst/>
              <a:rect l="l" t="t" r="r" b="b"/>
              <a:pathLst>
                <a:path w="1754504" h="759460">
                  <a:moveTo>
                    <a:pt x="1678177" y="0"/>
                  </a:moveTo>
                  <a:lnTo>
                    <a:pt x="75945" y="0"/>
                  </a:lnTo>
                  <a:lnTo>
                    <a:pt x="46398" y="5972"/>
                  </a:lnTo>
                  <a:lnTo>
                    <a:pt x="22256" y="22256"/>
                  </a:lnTo>
                  <a:lnTo>
                    <a:pt x="5972" y="46398"/>
                  </a:lnTo>
                  <a:lnTo>
                    <a:pt x="0" y="75946"/>
                  </a:lnTo>
                  <a:lnTo>
                    <a:pt x="0" y="683005"/>
                  </a:lnTo>
                  <a:lnTo>
                    <a:pt x="5972" y="712553"/>
                  </a:lnTo>
                  <a:lnTo>
                    <a:pt x="22256" y="736695"/>
                  </a:lnTo>
                  <a:lnTo>
                    <a:pt x="46398" y="752979"/>
                  </a:lnTo>
                  <a:lnTo>
                    <a:pt x="75945" y="758951"/>
                  </a:lnTo>
                  <a:lnTo>
                    <a:pt x="1678177" y="758951"/>
                  </a:lnTo>
                  <a:lnTo>
                    <a:pt x="1707725" y="752979"/>
                  </a:lnTo>
                  <a:lnTo>
                    <a:pt x="1731867" y="736695"/>
                  </a:lnTo>
                  <a:lnTo>
                    <a:pt x="1748151" y="712553"/>
                  </a:lnTo>
                  <a:lnTo>
                    <a:pt x="1754124" y="683005"/>
                  </a:lnTo>
                  <a:lnTo>
                    <a:pt x="1754124" y="75946"/>
                  </a:lnTo>
                  <a:lnTo>
                    <a:pt x="1748151" y="46398"/>
                  </a:lnTo>
                  <a:lnTo>
                    <a:pt x="1731867" y="22256"/>
                  </a:lnTo>
                  <a:lnTo>
                    <a:pt x="1707725" y="5972"/>
                  </a:lnTo>
                  <a:lnTo>
                    <a:pt x="16781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2310" y="858774"/>
              <a:ext cx="1754505" cy="759460"/>
            </a:xfrm>
            <a:custGeom>
              <a:avLst/>
              <a:gdLst/>
              <a:ahLst/>
              <a:cxnLst/>
              <a:rect l="l" t="t" r="r" b="b"/>
              <a:pathLst>
                <a:path w="1754504" h="759460">
                  <a:moveTo>
                    <a:pt x="0" y="75946"/>
                  </a:moveTo>
                  <a:lnTo>
                    <a:pt x="5972" y="46398"/>
                  </a:lnTo>
                  <a:lnTo>
                    <a:pt x="22256" y="22256"/>
                  </a:lnTo>
                  <a:lnTo>
                    <a:pt x="46398" y="5972"/>
                  </a:lnTo>
                  <a:lnTo>
                    <a:pt x="75945" y="0"/>
                  </a:lnTo>
                  <a:lnTo>
                    <a:pt x="1678177" y="0"/>
                  </a:lnTo>
                  <a:lnTo>
                    <a:pt x="1707725" y="5972"/>
                  </a:lnTo>
                  <a:lnTo>
                    <a:pt x="1731867" y="22256"/>
                  </a:lnTo>
                  <a:lnTo>
                    <a:pt x="1748151" y="46398"/>
                  </a:lnTo>
                  <a:lnTo>
                    <a:pt x="1754124" y="75946"/>
                  </a:lnTo>
                  <a:lnTo>
                    <a:pt x="1754124" y="683005"/>
                  </a:lnTo>
                  <a:lnTo>
                    <a:pt x="1748151" y="712553"/>
                  </a:lnTo>
                  <a:lnTo>
                    <a:pt x="1731867" y="736695"/>
                  </a:lnTo>
                  <a:lnTo>
                    <a:pt x="1707725" y="752979"/>
                  </a:lnTo>
                  <a:lnTo>
                    <a:pt x="1678177" y="758951"/>
                  </a:lnTo>
                  <a:lnTo>
                    <a:pt x="75945" y="758951"/>
                  </a:lnTo>
                  <a:lnTo>
                    <a:pt x="46398" y="752979"/>
                  </a:lnTo>
                  <a:lnTo>
                    <a:pt x="22256" y="736695"/>
                  </a:lnTo>
                  <a:lnTo>
                    <a:pt x="5972" y="712553"/>
                  </a:lnTo>
                  <a:lnTo>
                    <a:pt x="0" y="683005"/>
                  </a:lnTo>
                  <a:lnTo>
                    <a:pt x="0" y="759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7382" y="1009650"/>
              <a:ext cx="1754505" cy="760730"/>
            </a:xfrm>
            <a:custGeom>
              <a:avLst/>
              <a:gdLst/>
              <a:ahLst/>
              <a:cxnLst/>
              <a:rect l="l" t="t" r="r" b="b"/>
              <a:pathLst>
                <a:path w="1754504" h="760730">
                  <a:moveTo>
                    <a:pt x="1642744" y="0"/>
                  </a:moveTo>
                  <a:lnTo>
                    <a:pt x="111378" y="0"/>
                  </a:lnTo>
                  <a:lnTo>
                    <a:pt x="68044" y="5974"/>
                  </a:lnTo>
                  <a:lnTo>
                    <a:pt x="32638" y="22272"/>
                  </a:lnTo>
                  <a:lnTo>
                    <a:pt x="8759" y="46452"/>
                  </a:lnTo>
                  <a:lnTo>
                    <a:pt x="0" y="76073"/>
                  </a:lnTo>
                  <a:lnTo>
                    <a:pt x="0" y="684402"/>
                  </a:lnTo>
                  <a:lnTo>
                    <a:pt x="8759" y="714023"/>
                  </a:lnTo>
                  <a:lnTo>
                    <a:pt x="32638" y="738203"/>
                  </a:lnTo>
                  <a:lnTo>
                    <a:pt x="68044" y="754501"/>
                  </a:lnTo>
                  <a:lnTo>
                    <a:pt x="111378" y="760476"/>
                  </a:lnTo>
                  <a:lnTo>
                    <a:pt x="1642744" y="760476"/>
                  </a:lnTo>
                  <a:lnTo>
                    <a:pt x="1686079" y="754501"/>
                  </a:lnTo>
                  <a:lnTo>
                    <a:pt x="1721484" y="738203"/>
                  </a:lnTo>
                  <a:lnTo>
                    <a:pt x="1745364" y="714023"/>
                  </a:lnTo>
                  <a:lnTo>
                    <a:pt x="1754123" y="684402"/>
                  </a:lnTo>
                  <a:lnTo>
                    <a:pt x="1754123" y="76073"/>
                  </a:lnTo>
                  <a:lnTo>
                    <a:pt x="1745364" y="46452"/>
                  </a:lnTo>
                  <a:lnTo>
                    <a:pt x="1721484" y="22272"/>
                  </a:lnTo>
                  <a:lnTo>
                    <a:pt x="1686079" y="5974"/>
                  </a:lnTo>
                  <a:lnTo>
                    <a:pt x="164274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437382" y="1009650"/>
              <a:ext cx="1754505" cy="760730"/>
            </a:xfrm>
            <a:custGeom>
              <a:avLst/>
              <a:gdLst/>
              <a:ahLst/>
              <a:cxnLst/>
              <a:rect l="l" t="t" r="r" b="b"/>
              <a:pathLst>
                <a:path w="1754504" h="760730">
                  <a:moveTo>
                    <a:pt x="0" y="76073"/>
                  </a:moveTo>
                  <a:lnTo>
                    <a:pt x="8759" y="46452"/>
                  </a:lnTo>
                  <a:lnTo>
                    <a:pt x="32638" y="22272"/>
                  </a:lnTo>
                  <a:lnTo>
                    <a:pt x="68044" y="5974"/>
                  </a:lnTo>
                  <a:lnTo>
                    <a:pt x="111378" y="0"/>
                  </a:lnTo>
                  <a:lnTo>
                    <a:pt x="1642744" y="0"/>
                  </a:lnTo>
                  <a:lnTo>
                    <a:pt x="1686079" y="5974"/>
                  </a:lnTo>
                  <a:lnTo>
                    <a:pt x="1721484" y="22272"/>
                  </a:lnTo>
                  <a:lnTo>
                    <a:pt x="1745364" y="46452"/>
                  </a:lnTo>
                  <a:lnTo>
                    <a:pt x="1754123" y="76073"/>
                  </a:lnTo>
                  <a:lnTo>
                    <a:pt x="1754123" y="684402"/>
                  </a:lnTo>
                  <a:lnTo>
                    <a:pt x="1745364" y="714023"/>
                  </a:lnTo>
                  <a:lnTo>
                    <a:pt x="1721484" y="738203"/>
                  </a:lnTo>
                  <a:lnTo>
                    <a:pt x="1686079" y="754501"/>
                  </a:lnTo>
                  <a:lnTo>
                    <a:pt x="1642744" y="760476"/>
                  </a:lnTo>
                  <a:lnTo>
                    <a:pt x="111378" y="760476"/>
                  </a:lnTo>
                  <a:lnTo>
                    <a:pt x="68044" y="754501"/>
                  </a:lnTo>
                  <a:lnTo>
                    <a:pt x="32638" y="738203"/>
                  </a:lnTo>
                  <a:lnTo>
                    <a:pt x="8759" y="714023"/>
                  </a:lnTo>
                  <a:lnTo>
                    <a:pt x="0" y="684402"/>
                  </a:lnTo>
                  <a:lnTo>
                    <a:pt x="0" y="76073"/>
                  </a:lnTo>
                  <a:close/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89782" y="1183894"/>
            <a:ext cx="1448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0" dirty="0">
                <a:latin typeface="Georgia"/>
                <a:cs typeface="Georgia"/>
              </a:rPr>
              <a:t>Algorithm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56714" y="2173477"/>
            <a:ext cx="1976120" cy="766445"/>
            <a:chOff x="2156714" y="2173477"/>
            <a:chExt cx="1976120" cy="766445"/>
          </a:xfrm>
        </p:grpSpPr>
        <p:sp>
          <p:nvSpPr>
            <p:cNvPr id="18" name="object 18"/>
            <p:cNvSpPr/>
            <p:nvPr/>
          </p:nvSpPr>
          <p:spPr>
            <a:xfrm>
              <a:off x="2169414" y="21861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1696847" y="0"/>
                  </a:moveTo>
                  <a:lnTo>
                    <a:pt x="58800" y="0"/>
                  </a:lnTo>
                  <a:lnTo>
                    <a:pt x="35897" y="4615"/>
                  </a:lnTo>
                  <a:lnTo>
                    <a:pt x="17208" y="17208"/>
                  </a:lnTo>
                  <a:lnTo>
                    <a:pt x="4615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4615" y="552366"/>
                  </a:lnTo>
                  <a:lnTo>
                    <a:pt x="17208" y="571055"/>
                  </a:lnTo>
                  <a:lnTo>
                    <a:pt x="35897" y="583648"/>
                  </a:lnTo>
                  <a:lnTo>
                    <a:pt x="58800" y="588264"/>
                  </a:lnTo>
                  <a:lnTo>
                    <a:pt x="1696847" y="588264"/>
                  </a:lnTo>
                  <a:lnTo>
                    <a:pt x="1719750" y="583648"/>
                  </a:lnTo>
                  <a:lnTo>
                    <a:pt x="1738439" y="571055"/>
                  </a:lnTo>
                  <a:lnTo>
                    <a:pt x="1751032" y="552366"/>
                  </a:lnTo>
                  <a:lnTo>
                    <a:pt x="1755648" y="529463"/>
                  </a:lnTo>
                  <a:lnTo>
                    <a:pt x="1755648" y="58801"/>
                  </a:lnTo>
                  <a:lnTo>
                    <a:pt x="1751032" y="35897"/>
                  </a:lnTo>
                  <a:lnTo>
                    <a:pt x="1738439" y="17208"/>
                  </a:lnTo>
                  <a:lnTo>
                    <a:pt x="1719750" y="4615"/>
                  </a:lnTo>
                  <a:lnTo>
                    <a:pt x="169684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9414" y="21861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0" y="58801"/>
                  </a:moveTo>
                  <a:lnTo>
                    <a:pt x="4615" y="35897"/>
                  </a:lnTo>
                  <a:lnTo>
                    <a:pt x="17208" y="17208"/>
                  </a:lnTo>
                  <a:lnTo>
                    <a:pt x="35897" y="4615"/>
                  </a:lnTo>
                  <a:lnTo>
                    <a:pt x="58800" y="0"/>
                  </a:lnTo>
                  <a:lnTo>
                    <a:pt x="1696847" y="0"/>
                  </a:lnTo>
                  <a:lnTo>
                    <a:pt x="1719750" y="4615"/>
                  </a:lnTo>
                  <a:lnTo>
                    <a:pt x="1738439" y="17208"/>
                  </a:lnTo>
                  <a:lnTo>
                    <a:pt x="1751032" y="35897"/>
                  </a:lnTo>
                  <a:lnTo>
                    <a:pt x="1755648" y="58801"/>
                  </a:lnTo>
                  <a:lnTo>
                    <a:pt x="1755648" y="529463"/>
                  </a:lnTo>
                  <a:lnTo>
                    <a:pt x="1751032" y="552366"/>
                  </a:lnTo>
                  <a:lnTo>
                    <a:pt x="1738439" y="571055"/>
                  </a:lnTo>
                  <a:lnTo>
                    <a:pt x="1719750" y="583648"/>
                  </a:lnTo>
                  <a:lnTo>
                    <a:pt x="1696847" y="588264"/>
                  </a:lnTo>
                  <a:lnTo>
                    <a:pt x="58800" y="588264"/>
                  </a:lnTo>
                  <a:lnTo>
                    <a:pt x="35897" y="583648"/>
                  </a:lnTo>
                  <a:lnTo>
                    <a:pt x="17208" y="571055"/>
                  </a:lnTo>
                  <a:lnTo>
                    <a:pt x="4615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4486" y="23385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1644141" y="0"/>
                  </a:moveTo>
                  <a:lnTo>
                    <a:pt x="111506" y="0"/>
                  </a:lnTo>
                  <a:lnTo>
                    <a:pt x="68097" y="4615"/>
                  </a:lnTo>
                  <a:lnTo>
                    <a:pt x="32654" y="17208"/>
                  </a:lnTo>
                  <a:lnTo>
                    <a:pt x="8761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8761" y="552366"/>
                  </a:lnTo>
                  <a:lnTo>
                    <a:pt x="32654" y="571055"/>
                  </a:lnTo>
                  <a:lnTo>
                    <a:pt x="68097" y="583648"/>
                  </a:lnTo>
                  <a:lnTo>
                    <a:pt x="111506" y="588264"/>
                  </a:lnTo>
                  <a:lnTo>
                    <a:pt x="1644141" y="588264"/>
                  </a:lnTo>
                  <a:lnTo>
                    <a:pt x="1687550" y="583648"/>
                  </a:lnTo>
                  <a:lnTo>
                    <a:pt x="1722993" y="571055"/>
                  </a:lnTo>
                  <a:lnTo>
                    <a:pt x="1746886" y="552366"/>
                  </a:lnTo>
                  <a:lnTo>
                    <a:pt x="1755648" y="529463"/>
                  </a:lnTo>
                  <a:lnTo>
                    <a:pt x="1755648" y="58801"/>
                  </a:lnTo>
                  <a:lnTo>
                    <a:pt x="1746886" y="35897"/>
                  </a:lnTo>
                  <a:lnTo>
                    <a:pt x="1722993" y="17208"/>
                  </a:lnTo>
                  <a:lnTo>
                    <a:pt x="1687550" y="4615"/>
                  </a:lnTo>
                  <a:lnTo>
                    <a:pt x="164414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4486" y="23385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0" y="58801"/>
                  </a:moveTo>
                  <a:lnTo>
                    <a:pt x="8761" y="35897"/>
                  </a:lnTo>
                  <a:lnTo>
                    <a:pt x="32654" y="17208"/>
                  </a:lnTo>
                  <a:lnTo>
                    <a:pt x="68097" y="4615"/>
                  </a:lnTo>
                  <a:lnTo>
                    <a:pt x="111506" y="0"/>
                  </a:lnTo>
                  <a:lnTo>
                    <a:pt x="1644141" y="0"/>
                  </a:lnTo>
                  <a:lnTo>
                    <a:pt x="1687550" y="4615"/>
                  </a:lnTo>
                  <a:lnTo>
                    <a:pt x="1722993" y="17208"/>
                  </a:lnTo>
                  <a:lnTo>
                    <a:pt x="1746886" y="35897"/>
                  </a:lnTo>
                  <a:lnTo>
                    <a:pt x="1755648" y="58801"/>
                  </a:lnTo>
                  <a:lnTo>
                    <a:pt x="1755648" y="529463"/>
                  </a:lnTo>
                  <a:lnTo>
                    <a:pt x="1746886" y="552366"/>
                  </a:lnTo>
                  <a:lnTo>
                    <a:pt x="1722993" y="571055"/>
                  </a:lnTo>
                  <a:lnTo>
                    <a:pt x="1687550" y="583648"/>
                  </a:lnTo>
                  <a:lnTo>
                    <a:pt x="1644141" y="588264"/>
                  </a:lnTo>
                  <a:lnTo>
                    <a:pt x="111506" y="588264"/>
                  </a:lnTo>
                  <a:lnTo>
                    <a:pt x="68097" y="583648"/>
                  </a:lnTo>
                  <a:lnTo>
                    <a:pt x="32654" y="571055"/>
                  </a:lnTo>
                  <a:lnTo>
                    <a:pt x="8761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20772" y="2426970"/>
            <a:ext cx="12376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10" dirty="0">
                <a:latin typeface="Georgia"/>
                <a:cs typeface="Georgia"/>
              </a:rPr>
              <a:t>Iterative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87829" y="3097529"/>
            <a:ext cx="2580640" cy="1477010"/>
          </a:xfrm>
          <a:custGeom>
            <a:avLst/>
            <a:gdLst/>
            <a:ahLst/>
            <a:cxnLst/>
            <a:rect l="l" t="t" r="r" b="b"/>
            <a:pathLst>
              <a:path w="2580640" h="1477010">
                <a:moveTo>
                  <a:pt x="0" y="1476756"/>
                </a:moveTo>
                <a:lnTo>
                  <a:pt x="2580132" y="1476756"/>
                </a:lnTo>
                <a:lnTo>
                  <a:pt x="2580132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ln w="28575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693797" y="3653738"/>
            <a:ext cx="13271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9141" y="3104464"/>
            <a:ext cx="2379981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spc="-25" dirty="0">
                <a:latin typeface="Georgia"/>
                <a:cs typeface="Georgia"/>
              </a:rPr>
              <a:t>A()</a:t>
            </a:r>
            <a:endParaRPr sz="1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b="1" i="1" spc="-320" dirty="0">
                <a:latin typeface="Georgia"/>
                <a:cs typeface="Georgia"/>
              </a:rPr>
              <a:t>{</a:t>
            </a:r>
            <a:endParaRPr sz="1800" dirty="0">
              <a:latin typeface="Georgia"/>
              <a:cs typeface="Georgia"/>
            </a:endParaRPr>
          </a:p>
          <a:p>
            <a:r>
              <a:rPr lang="en-US" sz="1800" dirty="0" smtClean="0">
                <a:latin typeface="Georgia"/>
                <a:cs typeface="Georgia"/>
              </a:rPr>
              <a:t> </a:t>
            </a:r>
            <a:r>
              <a:rPr lang="en-US" sz="1800" b="1" i="1" dirty="0" smtClean="0">
                <a:latin typeface="Georgia"/>
                <a:cs typeface="Georgia"/>
              </a:rPr>
              <a:t>for</a:t>
            </a:r>
            <a:r>
              <a:rPr lang="en-US" sz="1800" b="1" i="1" spc="50" dirty="0" smtClean="0">
                <a:latin typeface="Georgia"/>
                <a:cs typeface="Georgia"/>
              </a:rPr>
              <a:t> </a:t>
            </a:r>
            <a:r>
              <a:rPr lang="en-US" sz="1800" b="1" i="1" spc="-10" dirty="0" err="1" smtClean="0">
                <a:latin typeface="Georgia"/>
                <a:cs typeface="Georgia"/>
              </a:rPr>
              <a:t>i</a:t>
            </a:r>
            <a:r>
              <a:rPr lang="en-US" sz="1800" b="1" i="1" spc="-10" dirty="0" smtClean="0">
                <a:latin typeface="Georgia"/>
                <a:cs typeface="Georgia"/>
              </a:rPr>
              <a:t>=1</a:t>
            </a:r>
            <a:r>
              <a:rPr lang="en-US" sz="1800" b="1" i="1" spc="55" dirty="0" smtClean="0">
                <a:latin typeface="Georgia"/>
                <a:cs typeface="Georgia"/>
              </a:rPr>
              <a:t> </a:t>
            </a:r>
            <a:r>
              <a:rPr lang="en-US" sz="1800" b="1" i="1" dirty="0" smtClean="0">
                <a:latin typeface="Georgia"/>
                <a:cs typeface="Georgia"/>
              </a:rPr>
              <a:t>to</a:t>
            </a:r>
            <a:r>
              <a:rPr lang="en-US" sz="1800" b="1" i="1" spc="65" dirty="0" smtClean="0">
                <a:latin typeface="Georgia"/>
                <a:cs typeface="Georgia"/>
              </a:rPr>
              <a:t> </a:t>
            </a:r>
            <a:r>
              <a:rPr lang="en-US" sz="1800" b="1" i="1" spc="-50" dirty="0" smtClean="0">
                <a:latin typeface="Georgia"/>
                <a:cs typeface="Georgia"/>
              </a:rPr>
              <a:t>n </a:t>
            </a:r>
            <a:r>
              <a:rPr lang="en-US" sz="1800" b="1" i="1" spc="-10" dirty="0" smtClean="0">
                <a:latin typeface="Georgia"/>
                <a:cs typeface="Georgia"/>
              </a:rPr>
              <a:t>Max(</a:t>
            </a:r>
            <a:r>
              <a:rPr lang="en-US" sz="1800" b="1" i="1" spc="-10" dirty="0" err="1" smtClean="0">
                <a:latin typeface="Georgia"/>
                <a:cs typeface="Georgia"/>
              </a:rPr>
              <a:t>a,b</a:t>
            </a:r>
            <a:r>
              <a:rPr lang="en-US" sz="1800" b="1" i="1" spc="-10" dirty="0" smtClean="0">
                <a:latin typeface="Georgia"/>
                <a:cs typeface="Georgia"/>
              </a:rPr>
              <a:t>)</a:t>
            </a:r>
            <a:endParaRPr sz="1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b="1" i="1" spc="-320" dirty="0">
                <a:latin typeface="Georgia"/>
                <a:cs typeface="Georgia"/>
              </a:rPr>
              <a:t>}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1802" y="3073145"/>
            <a:ext cx="2580640" cy="1478280"/>
          </a:xfrm>
          <a:custGeom>
            <a:avLst/>
            <a:gdLst/>
            <a:ahLst/>
            <a:cxnLst/>
            <a:rect l="l" t="t" r="r" b="b"/>
            <a:pathLst>
              <a:path w="2580640" h="1478279">
                <a:moveTo>
                  <a:pt x="0" y="1478280"/>
                </a:moveTo>
                <a:lnTo>
                  <a:pt x="2580131" y="1478280"/>
                </a:lnTo>
                <a:lnTo>
                  <a:pt x="2580131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28575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5517769" y="3629914"/>
            <a:ext cx="8915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Georgia"/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03115" y="3081273"/>
            <a:ext cx="1466595" cy="171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latin typeface="Georgia"/>
                <a:cs typeface="Georgia"/>
              </a:rPr>
              <a:t>A(n)</a:t>
            </a:r>
            <a:endParaRPr sz="1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r>
              <a:rPr sz="1800" b="1" i="1" spc="-320" dirty="0">
                <a:latin typeface="Georgia"/>
                <a:cs typeface="Georgia"/>
              </a:rPr>
              <a:t>{</a:t>
            </a:r>
            <a:endParaRPr sz="18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b="1" i="1" dirty="0" smtClean="0">
                <a:latin typeface="Georgia"/>
                <a:cs typeface="Georgia"/>
              </a:rPr>
              <a:t>if(</a:t>
            </a:r>
            <a:r>
              <a:rPr lang="en-US" sz="1800" b="1" i="1" spc="25" dirty="0" smtClean="0">
                <a:latin typeface="Georgia"/>
                <a:cs typeface="Georgia"/>
              </a:rPr>
              <a:t> </a:t>
            </a:r>
            <a:r>
              <a:rPr lang="en-US" sz="1800" b="1" i="1" spc="-50" dirty="0" smtClean="0">
                <a:latin typeface="Georgia"/>
                <a:cs typeface="Georgia"/>
              </a:rPr>
              <a:t>)</a:t>
            </a:r>
            <a:endParaRPr lang="en-US" sz="1800" dirty="0" smtClean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r>
              <a:rPr lang="en-US" sz="1800" b="1" i="1" spc="380" dirty="0" smtClean="0">
                <a:latin typeface="Georgia"/>
                <a:cs typeface="Georgia"/>
              </a:rPr>
              <a:t>A</a:t>
            </a:r>
            <a:r>
              <a:rPr lang="en-US" sz="1800" b="1" i="1" spc="135" dirty="0" smtClean="0">
                <a:latin typeface="Georgia"/>
                <a:cs typeface="Georgia"/>
              </a:rPr>
              <a:t> </a:t>
            </a:r>
            <a:r>
              <a:rPr lang="en-US" sz="1800" b="1" i="1" spc="-45" dirty="0" smtClean="0">
                <a:latin typeface="Georgia"/>
                <a:cs typeface="Georgia"/>
              </a:rPr>
              <a:t>(n/2)</a:t>
            </a:r>
            <a:endParaRPr sz="1800" dirty="0" smtClean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800" dirty="0" smtClean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r>
              <a:rPr sz="1800" b="1" i="1" spc="-320" dirty="0" smtClean="0">
                <a:latin typeface="Georgia"/>
                <a:cs typeface="Georgia"/>
              </a:rPr>
              <a:t>}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8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3235" y="397887"/>
            <a:ext cx="64305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300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335" dirty="0">
                <a:solidFill>
                  <a:srgbClr val="BE9000"/>
                </a:solidFill>
              </a:rPr>
              <a:t> </a:t>
            </a:r>
            <a:r>
              <a:rPr spc="50" dirty="0">
                <a:solidFill>
                  <a:srgbClr val="BE9000"/>
                </a:solidFill>
              </a:rPr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034538" y="1641601"/>
            <a:ext cx="3242945" cy="1297940"/>
            <a:chOff x="3034538" y="1641601"/>
            <a:chExt cx="3242945" cy="1297940"/>
          </a:xfrm>
        </p:grpSpPr>
        <p:sp>
          <p:nvSpPr>
            <p:cNvPr id="5" name="object 5"/>
            <p:cNvSpPr/>
            <p:nvPr/>
          </p:nvSpPr>
          <p:spPr>
            <a:xfrm>
              <a:off x="3047238" y="1654301"/>
              <a:ext cx="2153285" cy="512445"/>
            </a:xfrm>
            <a:custGeom>
              <a:avLst/>
              <a:gdLst/>
              <a:ahLst/>
              <a:cxnLst/>
              <a:rect l="l" t="t" r="r" b="b"/>
              <a:pathLst>
                <a:path w="2153285" h="512444">
                  <a:moveTo>
                    <a:pt x="1080515" y="0"/>
                  </a:moveTo>
                  <a:lnTo>
                    <a:pt x="1080515" y="347853"/>
                  </a:lnTo>
                  <a:lnTo>
                    <a:pt x="2153031" y="347853"/>
                  </a:lnTo>
                  <a:lnTo>
                    <a:pt x="2153031" y="510413"/>
                  </a:lnTo>
                </a:path>
                <a:path w="2153285" h="512444">
                  <a:moveTo>
                    <a:pt x="1072514" y="1524"/>
                  </a:moveTo>
                  <a:lnTo>
                    <a:pt x="1072514" y="349377"/>
                  </a:lnTo>
                  <a:lnTo>
                    <a:pt x="0" y="349377"/>
                  </a:lnTo>
                  <a:lnTo>
                    <a:pt x="0" y="511937"/>
                  </a:lnTo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315205" y="21861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1695323" y="0"/>
                  </a:moveTo>
                  <a:lnTo>
                    <a:pt x="58801" y="0"/>
                  </a:lnTo>
                  <a:lnTo>
                    <a:pt x="35897" y="4615"/>
                  </a:lnTo>
                  <a:lnTo>
                    <a:pt x="17208" y="17208"/>
                  </a:lnTo>
                  <a:lnTo>
                    <a:pt x="4615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4615" y="552366"/>
                  </a:lnTo>
                  <a:lnTo>
                    <a:pt x="17208" y="571055"/>
                  </a:lnTo>
                  <a:lnTo>
                    <a:pt x="35897" y="583648"/>
                  </a:lnTo>
                  <a:lnTo>
                    <a:pt x="58801" y="588264"/>
                  </a:lnTo>
                  <a:lnTo>
                    <a:pt x="1695323" y="588264"/>
                  </a:lnTo>
                  <a:lnTo>
                    <a:pt x="1718226" y="583648"/>
                  </a:lnTo>
                  <a:lnTo>
                    <a:pt x="1736915" y="571055"/>
                  </a:lnTo>
                  <a:lnTo>
                    <a:pt x="1749508" y="552366"/>
                  </a:lnTo>
                  <a:lnTo>
                    <a:pt x="1754124" y="529463"/>
                  </a:lnTo>
                  <a:lnTo>
                    <a:pt x="1754124" y="58801"/>
                  </a:lnTo>
                  <a:lnTo>
                    <a:pt x="1749508" y="35897"/>
                  </a:lnTo>
                  <a:lnTo>
                    <a:pt x="1736915" y="17208"/>
                  </a:lnTo>
                  <a:lnTo>
                    <a:pt x="1718226" y="4615"/>
                  </a:lnTo>
                  <a:lnTo>
                    <a:pt x="169532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315205" y="21861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0" y="58801"/>
                  </a:moveTo>
                  <a:lnTo>
                    <a:pt x="4615" y="35897"/>
                  </a:lnTo>
                  <a:lnTo>
                    <a:pt x="17208" y="17208"/>
                  </a:lnTo>
                  <a:lnTo>
                    <a:pt x="35897" y="4615"/>
                  </a:lnTo>
                  <a:lnTo>
                    <a:pt x="58801" y="0"/>
                  </a:lnTo>
                  <a:lnTo>
                    <a:pt x="1695323" y="0"/>
                  </a:lnTo>
                  <a:lnTo>
                    <a:pt x="1718226" y="4615"/>
                  </a:lnTo>
                  <a:lnTo>
                    <a:pt x="1736915" y="17208"/>
                  </a:lnTo>
                  <a:lnTo>
                    <a:pt x="1749508" y="35897"/>
                  </a:lnTo>
                  <a:lnTo>
                    <a:pt x="1754124" y="58801"/>
                  </a:lnTo>
                  <a:lnTo>
                    <a:pt x="1754124" y="529463"/>
                  </a:lnTo>
                  <a:lnTo>
                    <a:pt x="1749508" y="552366"/>
                  </a:lnTo>
                  <a:lnTo>
                    <a:pt x="1736915" y="571055"/>
                  </a:lnTo>
                  <a:lnTo>
                    <a:pt x="1718226" y="583648"/>
                  </a:lnTo>
                  <a:lnTo>
                    <a:pt x="1695323" y="588264"/>
                  </a:lnTo>
                  <a:lnTo>
                    <a:pt x="58801" y="588264"/>
                  </a:lnTo>
                  <a:lnTo>
                    <a:pt x="35897" y="583648"/>
                  </a:lnTo>
                  <a:lnTo>
                    <a:pt x="17208" y="571055"/>
                  </a:lnTo>
                  <a:lnTo>
                    <a:pt x="4615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510277" y="23385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1642745" y="0"/>
                  </a:moveTo>
                  <a:lnTo>
                    <a:pt x="111379" y="0"/>
                  </a:lnTo>
                  <a:lnTo>
                    <a:pt x="68044" y="4615"/>
                  </a:lnTo>
                  <a:lnTo>
                    <a:pt x="32638" y="17208"/>
                  </a:lnTo>
                  <a:lnTo>
                    <a:pt x="8759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8759" y="552366"/>
                  </a:lnTo>
                  <a:lnTo>
                    <a:pt x="32638" y="571055"/>
                  </a:lnTo>
                  <a:lnTo>
                    <a:pt x="68044" y="583648"/>
                  </a:lnTo>
                  <a:lnTo>
                    <a:pt x="111379" y="588264"/>
                  </a:lnTo>
                  <a:lnTo>
                    <a:pt x="1642745" y="588264"/>
                  </a:lnTo>
                  <a:lnTo>
                    <a:pt x="1686079" y="583648"/>
                  </a:lnTo>
                  <a:lnTo>
                    <a:pt x="1721485" y="571055"/>
                  </a:lnTo>
                  <a:lnTo>
                    <a:pt x="1745364" y="552366"/>
                  </a:lnTo>
                  <a:lnTo>
                    <a:pt x="1754124" y="529463"/>
                  </a:lnTo>
                  <a:lnTo>
                    <a:pt x="1754124" y="58801"/>
                  </a:lnTo>
                  <a:lnTo>
                    <a:pt x="1745364" y="35897"/>
                  </a:lnTo>
                  <a:lnTo>
                    <a:pt x="1721484" y="17208"/>
                  </a:lnTo>
                  <a:lnTo>
                    <a:pt x="1686079" y="4615"/>
                  </a:lnTo>
                  <a:lnTo>
                    <a:pt x="164274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510277" y="2338577"/>
              <a:ext cx="1754505" cy="588645"/>
            </a:xfrm>
            <a:custGeom>
              <a:avLst/>
              <a:gdLst/>
              <a:ahLst/>
              <a:cxnLst/>
              <a:rect l="l" t="t" r="r" b="b"/>
              <a:pathLst>
                <a:path w="1754504" h="588644">
                  <a:moveTo>
                    <a:pt x="0" y="58801"/>
                  </a:moveTo>
                  <a:lnTo>
                    <a:pt x="8759" y="35897"/>
                  </a:lnTo>
                  <a:lnTo>
                    <a:pt x="32638" y="17208"/>
                  </a:lnTo>
                  <a:lnTo>
                    <a:pt x="68044" y="4615"/>
                  </a:lnTo>
                  <a:lnTo>
                    <a:pt x="111379" y="0"/>
                  </a:lnTo>
                  <a:lnTo>
                    <a:pt x="1642745" y="0"/>
                  </a:lnTo>
                  <a:lnTo>
                    <a:pt x="1686079" y="4615"/>
                  </a:lnTo>
                  <a:lnTo>
                    <a:pt x="1721484" y="17208"/>
                  </a:lnTo>
                  <a:lnTo>
                    <a:pt x="1745364" y="35897"/>
                  </a:lnTo>
                  <a:lnTo>
                    <a:pt x="1754124" y="58801"/>
                  </a:lnTo>
                  <a:lnTo>
                    <a:pt x="1754124" y="529463"/>
                  </a:lnTo>
                  <a:lnTo>
                    <a:pt x="1745364" y="552366"/>
                  </a:lnTo>
                  <a:lnTo>
                    <a:pt x="1721485" y="571055"/>
                  </a:lnTo>
                  <a:lnTo>
                    <a:pt x="1686079" y="583648"/>
                  </a:lnTo>
                  <a:lnTo>
                    <a:pt x="1642745" y="588264"/>
                  </a:lnTo>
                  <a:lnTo>
                    <a:pt x="111379" y="588264"/>
                  </a:lnTo>
                  <a:lnTo>
                    <a:pt x="68044" y="583648"/>
                  </a:lnTo>
                  <a:lnTo>
                    <a:pt x="32638" y="571055"/>
                  </a:lnTo>
                  <a:lnTo>
                    <a:pt x="8759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97348" y="2426970"/>
            <a:ext cx="13766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10" dirty="0">
                <a:latin typeface="Georgia"/>
                <a:cs typeface="Georgia"/>
              </a:rPr>
              <a:t>Recursive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29610" y="846074"/>
            <a:ext cx="1974850" cy="937260"/>
            <a:chOff x="3229610" y="846074"/>
            <a:chExt cx="1974850" cy="937260"/>
          </a:xfrm>
        </p:grpSpPr>
        <p:sp>
          <p:nvSpPr>
            <p:cNvPr id="12" name="object 12"/>
            <p:cNvSpPr/>
            <p:nvPr/>
          </p:nvSpPr>
          <p:spPr>
            <a:xfrm>
              <a:off x="3242310" y="858774"/>
              <a:ext cx="1754505" cy="759460"/>
            </a:xfrm>
            <a:custGeom>
              <a:avLst/>
              <a:gdLst/>
              <a:ahLst/>
              <a:cxnLst/>
              <a:rect l="l" t="t" r="r" b="b"/>
              <a:pathLst>
                <a:path w="1754504" h="759460">
                  <a:moveTo>
                    <a:pt x="1678177" y="0"/>
                  </a:moveTo>
                  <a:lnTo>
                    <a:pt x="75945" y="0"/>
                  </a:lnTo>
                  <a:lnTo>
                    <a:pt x="46398" y="5972"/>
                  </a:lnTo>
                  <a:lnTo>
                    <a:pt x="22256" y="22256"/>
                  </a:lnTo>
                  <a:lnTo>
                    <a:pt x="5972" y="46398"/>
                  </a:lnTo>
                  <a:lnTo>
                    <a:pt x="0" y="75946"/>
                  </a:lnTo>
                  <a:lnTo>
                    <a:pt x="0" y="683005"/>
                  </a:lnTo>
                  <a:lnTo>
                    <a:pt x="5972" y="712553"/>
                  </a:lnTo>
                  <a:lnTo>
                    <a:pt x="22256" y="736695"/>
                  </a:lnTo>
                  <a:lnTo>
                    <a:pt x="46398" y="752979"/>
                  </a:lnTo>
                  <a:lnTo>
                    <a:pt x="75945" y="758951"/>
                  </a:lnTo>
                  <a:lnTo>
                    <a:pt x="1678177" y="758951"/>
                  </a:lnTo>
                  <a:lnTo>
                    <a:pt x="1707725" y="752979"/>
                  </a:lnTo>
                  <a:lnTo>
                    <a:pt x="1731867" y="736695"/>
                  </a:lnTo>
                  <a:lnTo>
                    <a:pt x="1748151" y="712553"/>
                  </a:lnTo>
                  <a:lnTo>
                    <a:pt x="1754124" y="683005"/>
                  </a:lnTo>
                  <a:lnTo>
                    <a:pt x="1754124" y="75946"/>
                  </a:lnTo>
                  <a:lnTo>
                    <a:pt x="1748151" y="46398"/>
                  </a:lnTo>
                  <a:lnTo>
                    <a:pt x="1731867" y="22256"/>
                  </a:lnTo>
                  <a:lnTo>
                    <a:pt x="1707725" y="5972"/>
                  </a:lnTo>
                  <a:lnTo>
                    <a:pt x="16781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2310" y="858774"/>
              <a:ext cx="1754505" cy="759460"/>
            </a:xfrm>
            <a:custGeom>
              <a:avLst/>
              <a:gdLst/>
              <a:ahLst/>
              <a:cxnLst/>
              <a:rect l="l" t="t" r="r" b="b"/>
              <a:pathLst>
                <a:path w="1754504" h="759460">
                  <a:moveTo>
                    <a:pt x="0" y="75946"/>
                  </a:moveTo>
                  <a:lnTo>
                    <a:pt x="5972" y="46398"/>
                  </a:lnTo>
                  <a:lnTo>
                    <a:pt x="22256" y="22256"/>
                  </a:lnTo>
                  <a:lnTo>
                    <a:pt x="46398" y="5972"/>
                  </a:lnTo>
                  <a:lnTo>
                    <a:pt x="75945" y="0"/>
                  </a:lnTo>
                  <a:lnTo>
                    <a:pt x="1678177" y="0"/>
                  </a:lnTo>
                  <a:lnTo>
                    <a:pt x="1707725" y="5972"/>
                  </a:lnTo>
                  <a:lnTo>
                    <a:pt x="1731867" y="22256"/>
                  </a:lnTo>
                  <a:lnTo>
                    <a:pt x="1748151" y="46398"/>
                  </a:lnTo>
                  <a:lnTo>
                    <a:pt x="1754124" y="75946"/>
                  </a:lnTo>
                  <a:lnTo>
                    <a:pt x="1754124" y="683005"/>
                  </a:lnTo>
                  <a:lnTo>
                    <a:pt x="1748151" y="712553"/>
                  </a:lnTo>
                  <a:lnTo>
                    <a:pt x="1731867" y="736695"/>
                  </a:lnTo>
                  <a:lnTo>
                    <a:pt x="1707725" y="752979"/>
                  </a:lnTo>
                  <a:lnTo>
                    <a:pt x="1678177" y="758951"/>
                  </a:lnTo>
                  <a:lnTo>
                    <a:pt x="75945" y="758951"/>
                  </a:lnTo>
                  <a:lnTo>
                    <a:pt x="46398" y="752979"/>
                  </a:lnTo>
                  <a:lnTo>
                    <a:pt x="22256" y="736695"/>
                  </a:lnTo>
                  <a:lnTo>
                    <a:pt x="5972" y="712553"/>
                  </a:lnTo>
                  <a:lnTo>
                    <a:pt x="0" y="683005"/>
                  </a:lnTo>
                  <a:lnTo>
                    <a:pt x="0" y="759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7382" y="1009650"/>
              <a:ext cx="1754505" cy="760730"/>
            </a:xfrm>
            <a:custGeom>
              <a:avLst/>
              <a:gdLst/>
              <a:ahLst/>
              <a:cxnLst/>
              <a:rect l="l" t="t" r="r" b="b"/>
              <a:pathLst>
                <a:path w="1754504" h="760730">
                  <a:moveTo>
                    <a:pt x="1642744" y="0"/>
                  </a:moveTo>
                  <a:lnTo>
                    <a:pt x="111378" y="0"/>
                  </a:lnTo>
                  <a:lnTo>
                    <a:pt x="68044" y="5974"/>
                  </a:lnTo>
                  <a:lnTo>
                    <a:pt x="32638" y="22272"/>
                  </a:lnTo>
                  <a:lnTo>
                    <a:pt x="8759" y="46452"/>
                  </a:lnTo>
                  <a:lnTo>
                    <a:pt x="0" y="76073"/>
                  </a:lnTo>
                  <a:lnTo>
                    <a:pt x="0" y="684402"/>
                  </a:lnTo>
                  <a:lnTo>
                    <a:pt x="8759" y="714023"/>
                  </a:lnTo>
                  <a:lnTo>
                    <a:pt x="32638" y="738203"/>
                  </a:lnTo>
                  <a:lnTo>
                    <a:pt x="68044" y="754501"/>
                  </a:lnTo>
                  <a:lnTo>
                    <a:pt x="111378" y="760476"/>
                  </a:lnTo>
                  <a:lnTo>
                    <a:pt x="1642744" y="760476"/>
                  </a:lnTo>
                  <a:lnTo>
                    <a:pt x="1686079" y="754501"/>
                  </a:lnTo>
                  <a:lnTo>
                    <a:pt x="1721484" y="738203"/>
                  </a:lnTo>
                  <a:lnTo>
                    <a:pt x="1745364" y="714023"/>
                  </a:lnTo>
                  <a:lnTo>
                    <a:pt x="1754123" y="684402"/>
                  </a:lnTo>
                  <a:lnTo>
                    <a:pt x="1754123" y="76073"/>
                  </a:lnTo>
                  <a:lnTo>
                    <a:pt x="1745364" y="46452"/>
                  </a:lnTo>
                  <a:lnTo>
                    <a:pt x="1721484" y="22272"/>
                  </a:lnTo>
                  <a:lnTo>
                    <a:pt x="1686079" y="5974"/>
                  </a:lnTo>
                  <a:lnTo>
                    <a:pt x="164274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437382" y="1009650"/>
              <a:ext cx="1754505" cy="760730"/>
            </a:xfrm>
            <a:custGeom>
              <a:avLst/>
              <a:gdLst/>
              <a:ahLst/>
              <a:cxnLst/>
              <a:rect l="l" t="t" r="r" b="b"/>
              <a:pathLst>
                <a:path w="1754504" h="760730">
                  <a:moveTo>
                    <a:pt x="0" y="76073"/>
                  </a:moveTo>
                  <a:lnTo>
                    <a:pt x="8759" y="46452"/>
                  </a:lnTo>
                  <a:lnTo>
                    <a:pt x="32638" y="22272"/>
                  </a:lnTo>
                  <a:lnTo>
                    <a:pt x="68044" y="5974"/>
                  </a:lnTo>
                  <a:lnTo>
                    <a:pt x="111378" y="0"/>
                  </a:lnTo>
                  <a:lnTo>
                    <a:pt x="1642744" y="0"/>
                  </a:lnTo>
                  <a:lnTo>
                    <a:pt x="1686079" y="5974"/>
                  </a:lnTo>
                  <a:lnTo>
                    <a:pt x="1721484" y="22272"/>
                  </a:lnTo>
                  <a:lnTo>
                    <a:pt x="1745364" y="46452"/>
                  </a:lnTo>
                  <a:lnTo>
                    <a:pt x="1754123" y="76073"/>
                  </a:lnTo>
                  <a:lnTo>
                    <a:pt x="1754123" y="684402"/>
                  </a:lnTo>
                  <a:lnTo>
                    <a:pt x="1745364" y="714023"/>
                  </a:lnTo>
                  <a:lnTo>
                    <a:pt x="1721484" y="738203"/>
                  </a:lnTo>
                  <a:lnTo>
                    <a:pt x="1686079" y="754501"/>
                  </a:lnTo>
                  <a:lnTo>
                    <a:pt x="1642744" y="760476"/>
                  </a:lnTo>
                  <a:lnTo>
                    <a:pt x="111378" y="760476"/>
                  </a:lnTo>
                  <a:lnTo>
                    <a:pt x="68044" y="754501"/>
                  </a:lnTo>
                  <a:lnTo>
                    <a:pt x="32638" y="738203"/>
                  </a:lnTo>
                  <a:lnTo>
                    <a:pt x="8759" y="714023"/>
                  </a:lnTo>
                  <a:lnTo>
                    <a:pt x="0" y="684402"/>
                  </a:lnTo>
                  <a:lnTo>
                    <a:pt x="0" y="76073"/>
                  </a:lnTo>
                  <a:close/>
                </a:path>
              </a:pathLst>
            </a:custGeom>
            <a:ln w="254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89782" y="1183894"/>
            <a:ext cx="1448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10" dirty="0">
                <a:latin typeface="Georgia"/>
                <a:cs typeface="Georgia"/>
              </a:rPr>
              <a:t>Algorithm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56714" y="2173477"/>
            <a:ext cx="1976120" cy="766445"/>
            <a:chOff x="2156714" y="2173477"/>
            <a:chExt cx="1976120" cy="766445"/>
          </a:xfrm>
        </p:grpSpPr>
        <p:sp>
          <p:nvSpPr>
            <p:cNvPr id="18" name="object 18"/>
            <p:cNvSpPr/>
            <p:nvPr/>
          </p:nvSpPr>
          <p:spPr>
            <a:xfrm>
              <a:off x="2169414" y="21861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1696847" y="0"/>
                  </a:moveTo>
                  <a:lnTo>
                    <a:pt x="58800" y="0"/>
                  </a:lnTo>
                  <a:lnTo>
                    <a:pt x="35897" y="4615"/>
                  </a:lnTo>
                  <a:lnTo>
                    <a:pt x="17208" y="17208"/>
                  </a:lnTo>
                  <a:lnTo>
                    <a:pt x="4615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4615" y="552366"/>
                  </a:lnTo>
                  <a:lnTo>
                    <a:pt x="17208" y="571055"/>
                  </a:lnTo>
                  <a:lnTo>
                    <a:pt x="35897" y="583648"/>
                  </a:lnTo>
                  <a:lnTo>
                    <a:pt x="58800" y="588264"/>
                  </a:lnTo>
                  <a:lnTo>
                    <a:pt x="1696847" y="588264"/>
                  </a:lnTo>
                  <a:lnTo>
                    <a:pt x="1719750" y="583648"/>
                  </a:lnTo>
                  <a:lnTo>
                    <a:pt x="1738439" y="571055"/>
                  </a:lnTo>
                  <a:lnTo>
                    <a:pt x="1751032" y="552366"/>
                  </a:lnTo>
                  <a:lnTo>
                    <a:pt x="1755648" y="529463"/>
                  </a:lnTo>
                  <a:lnTo>
                    <a:pt x="1755648" y="58801"/>
                  </a:lnTo>
                  <a:lnTo>
                    <a:pt x="1751032" y="35897"/>
                  </a:lnTo>
                  <a:lnTo>
                    <a:pt x="1738439" y="17208"/>
                  </a:lnTo>
                  <a:lnTo>
                    <a:pt x="1719750" y="4615"/>
                  </a:lnTo>
                  <a:lnTo>
                    <a:pt x="169684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9414" y="21861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0" y="58801"/>
                  </a:moveTo>
                  <a:lnTo>
                    <a:pt x="4615" y="35897"/>
                  </a:lnTo>
                  <a:lnTo>
                    <a:pt x="17208" y="17208"/>
                  </a:lnTo>
                  <a:lnTo>
                    <a:pt x="35897" y="4615"/>
                  </a:lnTo>
                  <a:lnTo>
                    <a:pt x="58800" y="0"/>
                  </a:lnTo>
                  <a:lnTo>
                    <a:pt x="1696847" y="0"/>
                  </a:lnTo>
                  <a:lnTo>
                    <a:pt x="1719750" y="4615"/>
                  </a:lnTo>
                  <a:lnTo>
                    <a:pt x="1738439" y="17208"/>
                  </a:lnTo>
                  <a:lnTo>
                    <a:pt x="1751032" y="35897"/>
                  </a:lnTo>
                  <a:lnTo>
                    <a:pt x="1755648" y="58801"/>
                  </a:lnTo>
                  <a:lnTo>
                    <a:pt x="1755648" y="529463"/>
                  </a:lnTo>
                  <a:lnTo>
                    <a:pt x="1751032" y="552366"/>
                  </a:lnTo>
                  <a:lnTo>
                    <a:pt x="1738439" y="571055"/>
                  </a:lnTo>
                  <a:lnTo>
                    <a:pt x="1719750" y="583648"/>
                  </a:lnTo>
                  <a:lnTo>
                    <a:pt x="1696847" y="588264"/>
                  </a:lnTo>
                  <a:lnTo>
                    <a:pt x="58800" y="588264"/>
                  </a:lnTo>
                  <a:lnTo>
                    <a:pt x="35897" y="583648"/>
                  </a:lnTo>
                  <a:lnTo>
                    <a:pt x="17208" y="571055"/>
                  </a:lnTo>
                  <a:lnTo>
                    <a:pt x="4615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4486" y="23385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1644141" y="0"/>
                  </a:moveTo>
                  <a:lnTo>
                    <a:pt x="111506" y="0"/>
                  </a:lnTo>
                  <a:lnTo>
                    <a:pt x="68097" y="4615"/>
                  </a:lnTo>
                  <a:lnTo>
                    <a:pt x="32654" y="17208"/>
                  </a:lnTo>
                  <a:lnTo>
                    <a:pt x="8761" y="35897"/>
                  </a:lnTo>
                  <a:lnTo>
                    <a:pt x="0" y="58801"/>
                  </a:lnTo>
                  <a:lnTo>
                    <a:pt x="0" y="529463"/>
                  </a:lnTo>
                  <a:lnTo>
                    <a:pt x="8761" y="552366"/>
                  </a:lnTo>
                  <a:lnTo>
                    <a:pt x="32654" y="571055"/>
                  </a:lnTo>
                  <a:lnTo>
                    <a:pt x="68097" y="583648"/>
                  </a:lnTo>
                  <a:lnTo>
                    <a:pt x="111506" y="588264"/>
                  </a:lnTo>
                  <a:lnTo>
                    <a:pt x="1644141" y="588264"/>
                  </a:lnTo>
                  <a:lnTo>
                    <a:pt x="1687550" y="583648"/>
                  </a:lnTo>
                  <a:lnTo>
                    <a:pt x="1722993" y="571055"/>
                  </a:lnTo>
                  <a:lnTo>
                    <a:pt x="1746886" y="552366"/>
                  </a:lnTo>
                  <a:lnTo>
                    <a:pt x="1755648" y="529463"/>
                  </a:lnTo>
                  <a:lnTo>
                    <a:pt x="1755648" y="58801"/>
                  </a:lnTo>
                  <a:lnTo>
                    <a:pt x="1746886" y="35897"/>
                  </a:lnTo>
                  <a:lnTo>
                    <a:pt x="1722993" y="17208"/>
                  </a:lnTo>
                  <a:lnTo>
                    <a:pt x="1687550" y="4615"/>
                  </a:lnTo>
                  <a:lnTo>
                    <a:pt x="164414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4486" y="2338577"/>
              <a:ext cx="1755775" cy="588645"/>
            </a:xfrm>
            <a:custGeom>
              <a:avLst/>
              <a:gdLst/>
              <a:ahLst/>
              <a:cxnLst/>
              <a:rect l="l" t="t" r="r" b="b"/>
              <a:pathLst>
                <a:path w="1755775" h="588644">
                  <a:moveTo>
                    <a:pt x="0" y="58801"/>
                  </a:moveTo>
                  <a:lnTo>
                    <a:pt x="8761" y="35897"/>
                  </a:lnTo>
                  <a:lnTo>
                    <a:pt x="32654" y="17208"/>
                  </a:lnTo>
                  <a:lnTo>
                    <a:pt x="68097" y="4615"/>
                  </a:lnTo>
                  <a:lnTo>
                    <a:pt x="111506" y="0"/>
                  </a:lnTo>
                  <a:lnTo>
                    <a:pt x="1644141" y="0"/>
                  </a:lnTo>
                  <a:lnTo>
                    <a:pt x="1687550" y="4615"/>
                  </a:lnTo>
                  <a:lnTo>
                    <a:pt x="1722993" y="17208"/>
                  </a:lnTo>
                  <a:lnTo>
                    <a:pt x="1746886" y="35897"/>
                  </a:lnTo>
                  <a:lnTo>
                    <a:pt x="1755648" y="58801"/>
                  </a:lnTo>
                  <a:lnTo>
                    <a:pt x="1755648" y="529463"/>
                  </a:lnTo>
                  <a:lnTo>
                    <a:pt x="1746886" y="552366"/>
                  </a:lnTo>
                  <a:lnTo>
                    <a:pt x="1722993" y="571055"/>
                  </a:lnTo>
                  <a:lnTo>
                    <a:pt x="1687550" y="583648"/>
                  </a:lnTo>
                  <a:lnTo>
                    <a:pt x="1644141" y="588264"/>
                  </a:lnTo>
                  <a:lnTo>
                    <a:pt x="111506" y="588264"/>
                  </a:lnTo>
                  <a:lnTo>
                    <a:pt x="68097" y="583648"/>
                  </a:lnTo>
                  <a:lnTo>
                    <a:pt x="32654" y="571055"/>
                  </a:lnTo>
                  <a:lnTo>
                    <a:pt x="8761" y="552366"/>
                  </a:lnTo>
                  <a:lnTo>
                    <a:pt x="0" y="529463"/>
                  </a:lnTo>
                  <a:lnTo>
                    <a:pt x="0" y="58801"/>
                  </a:lnTo>
                  <a:close/>
                </a:path>
              </a:pathLst>
            </a:custGeom>
            <a:ln w="254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20772" y="2426970"/>
            <a:ext cx="12376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10" dirty="0">
                <a:latin typeface="Georgia"/>
                <a:cs typeface="Georgia"/>
              </a:rPr>
              <a:t>Iterative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7829" y="3097529"/>
            <a:ext cx="2580640" cy="646430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55"/>
              </a:spcBef>
            </a:pPr>
            <a:r>
              <a:rPr sz="1800" b="1" i="1" dirty="0">
                <a:latin typeface="Georgia"/>
                <a:cs typeface="Georgia"/>
              </a:rPr>
              <a:t>Selection</a:t>
            </a:r>
            <a:r>
              <a:rPr sz="1800" b="1" i="1" spc="-60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Sort</a:t>
            </a:r>
            <a:endParaRPr sz="1800" dirty="0">
              <a:latin typeface="Georgia"/>
              <a:cs typeface="Georgia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latin typeface="Georgia"/>
                <a:cs typeface="Georgia"/>
              </a:rPr>
              <a:t>Insertion</a:t>
            </a:r>
            <a:r>
              <a:rPr sz="1800" b="1" i="1" spc="65" dirty="0">
                <a:latin typeface="Georgia"/>
                <a:cs typeface="Georgia"/>
              </a:rPr>
              <a:t> </a:t>
            </a:r>
            <a:r>
              <a:rPr sz="1800" b="1" i="1" spc="-20" dirty="0">
                <a:latin typeface="Georgia"/>
                <a:cs typeface="Georgia"/>
              </a:rPr>
              <a:t>Sort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10278" y="3225545"/>
            <a:ext cx="2455545" cy="370840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60"/>
              </a:spcBef>
            </a:pPr>
            <a:r>
              <a:rPr sz="1800" b="1" i="1" spc="-10" dirty="0">
                <a:latin typeface="Georgia"/>
                <a:cs typeface="Georgia"/>
              </a:rPr>
              <a:t>Recurrences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3235" y="394705"/>
            <a:ext cx="6125766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0000"/>
                </a:solidFill>
              </a:rPr>
              <a:t>Analysis</a:t>
            </a:r>
            <a:r>
              <a:rPr spc="2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305" dirty="0">
                <a:solidFill>
                  <a:srgbClr val="FF0000"/>
                </a:solidFill>
              </a:rPr>
              <a:t> </a:t>
            </a:r>
            <a:r>
              <a:rPr spc="50" dirty="0">
                <a:solidFill>
                  <a:srgbClr val="FF0000"/>
                </a:solidFill>
              </a:rPr>
              <a:t>Iterative</a:t>
            </a:r>
            <a:r>
              <a:rPr spc="265" dirty="0">
                <a:solidFill>
                  <a:srgbClr val="FF0000"/>
                </a:solidFill>
              </a:rPr>
              <a:t> </a:t>
            </a:r>
            <a:r>
              <a:rPr spc="45" dirty="0">
                <a:solidFill>
                  <a:srgbClr val="FF0000"/>
                </a:solidFill>
              </a:rPr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17261" y="1534922"/>
            <a:ext cx="2419985" cy="1415415"/>
            <a:chOff x="5017261" y="1534922"/>
            <a:chExt cx="2419985" cy="1415415"/>
          </a:xfrm>
        </p:grpSpPr>
        <p:sp>
          <p:nvSpPr>
            <p:cNvPr id="5" name="object 5"/>
            <p:cNvSpPr/>
            <p:nvPr/>
          </p:nvSpPr>
          <p:spPr>
            <a:xfrm>
              <a:off x="5029961" y="1547622"/>
              <a:ext cx="2394585" cy="1390015"/>
            </a:xfrm>
            <a:custGeom>
              <a:avLst/>
              <a:gdLst/>
              <a:ahLst/>
              <a:cxnLst/>
              <a:rect l="l" t="t" r="r" b="b"/>
              <a:pathLst>
                <a:path w="2394584" h="1390014">
                  <a:moveTo>
                    <a:pt x="2162683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162683" y="1389888"/>
                  </a:lnTo>
                  <a:lnTo>
                    <a:pt x="2209349" y="1385179"/>
                  </a:lnTo>
                  <a:lnTo>
                    <a:pt x="2252811" y="1371677"/>
                  </a:lnTo>
                  <a:lnTo>
                    <a:pt x="2292138" y="1350313"/>
                  </a:lnTo>
                  <a:lnTo>
                    <a:pt x="2326401" y="1322022"/>
                  </a:lnTo>
                  <a:lnTo>
                    <a:pt x="2354670" y="1287736"/>
                  </a:lnTo>
                  <a:lnTo>
                    <a:pt x="2376013" y="1248388"/>
                  </a:lnTo>
                  <a:lnTo>
                    <a:pt x="2389501" y="1204911"/>
                  </a:lnTo>
                  <a:lnTo>
                    <a:pt x="2394204" y="1158239"/>
                  </a:lnTo>
                  <a:lnTo>
                    <a:pt x="2394204" y="231648"/>
                  </a:lnTo>
                  <a:lnTo>
                    <a:pt x="2389501" y="184976"/>
                  </a:lnTo>
                  <a:lnTo>
                    <a:pt x="2376013" y="141499"/>
                  </a:lnTo>
                  <a:lnTo>
                    <a:pt x="2354670" y="102151"/>
                  </a:lnTo>
                  <a:lnTo>
                    <a:pt x="2326401" y="67865"/>
                  </a:lnTo>
                  <a:lnTo>
                    <a:pt x="2292138" y="39574"/>
                  </a:lnTo>
                  <a:lnTo>
                    <a:pt x="2252811" y="18210"/>
                  </a:lnTo>
                  <a:lnTo>
                    <a:pt x="2209349" y="4708"/>
                  </a:lnTo>
                  <a:lnTo>
                    <a:pt x="2162683" y="0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029961" y="1547622"/>
              <a:ext cx="2394585" cy="1390015"/>
            </a:xfrm>
            <a:custGeom>
              <a:avLst/>
              <a:gdLst/>
              <a:ahLst/>
              <a:cxnLst/>
              <a:rect l="l" t="t" r="r" b="b"/>
              <a:pathLst>
                <a:path w="2394584" h="1390014">
                  <a:moveTo>
                    <a:pt x="2394204" y="231648"/>
                  </a:moveTo>
                  <a:lnTo>
                    <a:pt x="2394204" y="1158239"/>
                  </a:lnTo>
                  <a:lnTo>
                    <a:pt x="2389501" y="1204911"/>
                  </a:lnTo>
                  <a:lnTo>
                    <a:pt x="2376013" y="1248388"/>
                  </a:lnTo>
                  <a:lnTo>
                    <a:pt x="2354670" y="1287736"/>
                  </a:lnTo>
                  <a:lnTo>
                    <a:pt x="2326401" y="1322022"/>
                  </a:lnTo>
                  <a:lnTo>
                    <a:pt x="2292138" y="1350313"/>
                  </a:lnTo>
                  <a:lnTo>
                    <a:pt x="2252811" y="1371677"/>
                  </a:lnTo>
                  <a:lnTo>
                    <a:pt x="2209349" y="1385179"/>
                  </a:lnTo>
                  <a:lnTo>
                    <a:pt x="2162683" y="1389888"/>
                  </a:lnTo>
                  <a:lnTo>
                    <a:pt x="0" y="1389888"/>
                  </a:lnTo>
                  <a:lnTo>
                    <a:pt x="0" y="0"/>
                  </a:lnTo>
                  <a:lnTo>
                    <a:pt x="2162683" y="0"/>
                  </a:lnTo>
                  <a:lnTo>
                    <a:pt x="2209349" y="4708"/>
                  </a:lnTo>
                  <a:lnTo>
                    <a:pt x="2252811" y="18210"/>
                  </a:lnTo>
                  <a:lnTo>
                    <a:pt x="2292138" y="39574"/>
                  </a:lnTo>
                  <a:lnTo>
                    <a:pt x="2326401" y="67865"/>
                  </a:lnTo>
                  <a:lnTo>
                    <a:pt x="2354670" y="102151"/>
                  </a:lnTo>
                  <a:lnTo>
                    <a:pt x="2376013" y="141499"/>
                  </a:lnTo>
                  <a:lnTo>
                    <a:pt x="2389501" y="184976"/>
                  </a:lnTo>
                  <a:lnTo>
                    <a:pt x="2394204" y="231648"/>
                  </a:lnTo>
                  <a:close/>
                </a:path>
              </a:pathLst>
            </a:custGeom>
            <a:ln w="25400">
              <a:solidFill>
                <a:srgbClr val="F8D6C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99150" y="2037080"/>
            <a:ext cx="588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85" dirty="0">
                <a:latin typeface="Georgia"/>
                <a:cs typeface="Georgia"/>
              </a:rPr>
              <a:t>O(n)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6989" y="1361186"/>
            <a:ext cx="3726179" cy="1762760"/>
            <a:chOff x="1316989" y="1361186"/>
            <a:chExt cx="3726179" cy="1762760"/>
          </a:xfrm>
        </p:grpSpPr>
        <p:sp>
          <p:nvSpPr>
            <p:cNvPr id="9" name="object 9"/>
            <p:cNvSpPr/>
            <p:nvPr/>
          </p:nvSpPr>
          <p:spPr>
            <a:xfrm>
              <a:off x="1329689" y="1373886"/>
              <a:ext cx="3700779" cy="1737360"/>
            </a:xfrm>
            <a:custGeom>
              <a:avLst/>
              <a:gdLst/>
              <a:ahLst/>
              <a:cxnLst/>
              <a:rect l="l" t="t" r="r" b="b"/>
              <a:pathLst>
                <a:path w="3700779" h="1737360">
                  <a:moveTo>
                    <a:pt x="3410839" y="0"/>
                  </a:moveTo>
                  <a:lnTo>
                    <a:pt x="289432" y="0"/>
                  </a:lnTo>
                  <a:lnTo>
                    <a:pt x="242474" y="3790"/>
                  </a:lnTo>
                  <a:lnTo>
                    <a:pt x="197933" y="14764"/>
                  </a:lnTo>
                  <a:lnTo>
                    <a:pt x="156402" y="32325"/>
                  </a:lnTo>
                  <a:lnTo>
                    <a:pt x="118478" y="55875"/>
                  </a:lnTo>
                  <a:lnTo>
                    <a:pt x="84756" y="84820"/>
                  </a:lnTo>
                  <a:lnTo>
                    <a:pt x="55831" y="118561"/>
                  </a:lnTo>
                  <a:lnTo>
                    <a:pt x="32297" y="156502"/>
                  </a:lnTo>
                  <a:lnTo>
                    <a:pt x="14751" y="198046"/>
                  </a:lnTo>
                  <a:lnTo>
                    <a:pt x="3787" y="242598"/>
                  </a:lnTo>
                  <a:lnTo>
                    <a:pt x="0" y="289560"/>
                  </a:lnTo>
                  <a:lnTo>
                    <a:pt x="0" y="1447800"/>
                  </a:lnTo>
                  <a:lnTo>
                    <a:pt x="3787" y="1494761"/>
                  </a:lnTo>
                  <a:lnTo>
                    <a:pt x="14751" y="1539313"/>
                  </a:lnTo>
                  <a:lnTo>
                    <a:pt x="32297" y="1580857"/>
                  </a:lnTo>
                  <a:lnTo>
                    <a:pt x="55831" y="1618798"/>
                  </a:lnTo>
                  <a:lnTo>
                    <a:pt x="84756" y="1652539"/>
                  </a:lnTo>
                  <a:lnTo>
                    <a:pt x="118478" y="1681484"/>
                  </a:lnTo>
                  <a:lnTo>
                    <a:pt x="156402" y="1705034"/>
                  </a:lnTo>
                  <a:lnTo>
                    <a:pt x="197933" y="1722595"/>
                  </a:lnTo>
                  <a:lnTo>
                    <a:pt x="242474" y="1733569"/>
                  </a:lnTo>
                  <a:lnTo>
                    <a:pt x="289432" y="1737359"/>
                  </a:lnTo>
                  <a:lnTo>
                    <a:pt x="3410839" y="1737359"/>
                  </a:lnTo>
                  <a:lnTo>
                    <a:pt x="3457797" y="1733569"/>
                  </a:lnTo>
                  <a:lnTo>
                    <a:pt x="3502338" y="1722595"/>
                  </a:lnTo>
                  <a:lnTo>
                    <a:pt x="3543869" y="1705034"/>
                  </a:lnTo>
                  <a:lnTo>
                    <a:pt x="3581793" y="1681484"/>
                  </a:lnTo>
                  <a:lnTo>
                    <a:pt x="3615515" y="1652539"/>
                  </a:lnTo>
                  <a:lnTo>
                    <a:pt x="3644440" y="1618798"/>
                  </a:lnTo>
                  <a:lnTo>
                    <a:pt x="3667974" y="1580857"/>
                  </a:lnTo>
                  <a:lnTo>
                    <a:pt x="3685520" y="1539313"/>
                  </a:lnTo>
                  <a:lnTo>
                    <a:pt x="3696484" y="1494761"/>
                  </a:lnTo>
                  <a:lnTo>
                    <a:pt x="3700272" y="1447800"/>
                  </a:lnTo>
                  <a:lnTo>
                    <a:pt x="3700272" y="289560"/>
                  </a:lnTo>
                  <a:lnTo>
                    <a:pt x="3696484" y="242598"/>
                  </a:lnTo>
                  <a:lnTo>
                    <a:pt x="3685520" y="198046"/>
                  </a:lnTo>
                  <a:lnTo>
                    <a:pt x="3667974" y="156502"/>
                  </a:lnTo>
                  <a:lnTo>
                    <a:pt x="3644440" y="118561"/>
                  </a:lnTo>
                  <a:lnTo>
                    <a:pt x="3615515" y="84820"/>
                  </a:lnTo>
                  <a:lnTo>
                    <a:pt x="3581793" y="55875"/>
                  </a:lnTo>
                  <a:lnTo>
                    <a:pt x="3543869" y="32325"/>
                  </a:lnTo>
                  <a:lnTo>
                    <a:pt x="3502338" y="14764"/>
                  </a:lnTo>
                  <a:lnTo>
                    <a:pt x="3457797" y="3790"/>
                  </a:lnTo>
                  <a:lnTo>
                    <a:pt x="341083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689" y="1373886"/>
              <a:ext cx="3700779" cy="1737360"/>
            </a:xfrm>
            <a:custGeom>
              <a:avLst/>
              <a:gdLst/>
              <a:ahLst/>
              <a:cxnLst/>
              <a:rect l="l" t="t" r="r" b="b"/>
              <a:pathLst>
                <a:path w="3700779" h="1737360">
                  <a:moveTo>
                    <a:pt x="0" y="289560"/>
                  </a:moveTo>
                  <a:lnTo>
                    <a:pt x="3787" y="242598"/>
                  </a:lnTo>
                  <a:lnTo>
                    <a:pt x="14751" y="198046"/>
                  </a:lnTo>
                  <a:lnTo>
                    <a:pt x="32297" y="156502"/>
                  </a:lnTo>
                  <a:lnTo>
                    <a:pt x="55831" y="118561"/>
                  </a:lnTo>
                  <a:lnTo>
                    <a:pt x="84756" y="84820"/>
                  </a:lnTo>
                  <a:lnTo>
                    <a:pt x="118478" y="55875"/>
                  </a:lnTo>
                  <a:lnTo>
                    <a:pt x="156402" y="32325"/>
                  </a:lnTo>
                  <a:lnTo>
                    <a:pt x="197933" y="14764"/>
                  </a:lnTo>
                  <a:lnTo>
                    <a:pt x="242474" y="3790"/>
                  </a:lnTo>
                  <a:lnTo>
                    <a:pt x="289432" y="0"/>
                  </a:lnTo>
                  <a:lnTo>
                    <a:pt x="3410839" y="0"/>
                  </a:lnTo>
                  <a:lnTo>
                    <a:pt x="3457797" y="3790"/>
                  </a:lnTo>
                  <a:lnTo>
                    <a:pt x="3502338" y="14764"/>
                  </a:lnTo>
                  <a:lnTo>
                    <a:pt x="3543869" y="32325"/>
                  </a:lnTo>
                  <a:lnTo>
                    <a:pt x="3581793" y="55875"/>
                  </a:lnTo>
                  <a:lnTo>
                    <a:pt x="3615515" y="84820"/>
                  </a:lnTo>
                  <a:lnTo>
                    <a:pt x="3644440" y="118561"/>
                  </a:lnTo>
                  <a:lnTo>
                    <a:pt x="3667974" y="156502"/>
                  </a:lnTo>
                  <a:lnTo>
                    <a:pt x="3685520" y="198046"/>
                  </a:lnTo>
                  <a:lnTo>
                    <a:pt x="3696484" y="242598"/>
                  </a:lnTo>
                  <a:lnTo>
                    <a:pt x="3700272" y="289560"/>
                  </a:lnTo>
                  <a:lnTo>
                    <a:pt x="3700272" y="1447800"/>
                  </a:lnTo>
                  <a:lnTo>
                    <a:pt x="3696484" y="1494761"/>
                  </a:lnTo>
                  <a:lnTo>
                    <a:pt x="3685520" y="1539313"/>
                  </a:lnTo>
                  <a:lnTo>
                    <a:pt x="3667974" y="1580857"/>
                  </a:lnTo>
                  <a:lnTo>
                    <a:pt x="3644440" y="1618798"/>
                  </a:lnTo>
                  <a:lnTo>
                    <a:pt x="3615515" y="1652539"/>
                  </a:lnTo>
                  <a:lnTo>
                    <a:pt x="3581793" y="1681484"/>
                  </a:lnTo>
                  <a:lnTo>
                    <a:pt x="3543869" y="1705034"/>
                  </a:lnTo>
                  <a:lnTo>
                    <a:pt x="3502338" y="1722595"/>
                  </a:lnTo>
                  <a:lnTo>
                    <a:pt x="3457797" y="1733569"/>
                  </a:lnTo>
                  <a:lnTo>
                    <a:pt x="3410839" y="1737359"/>
                  </a:lnTo>
                  <a:lnTo>
                    <a:pt x="289432" y="1737359"/>
                  </a:lnTo>
                  <a:lnTo>
                    <a:pt x="242474" y="1733569"/>
                  </a:lnTo>
                  <a:lnTo>
                    <a:pt x="197933" y="1722595"/>
                  </a:lnTo>
                  <a:lnTo>
                    <a:pt x="156402" y="1705034"/>
                  </a:lnTo>
                  <a:lnTo>
                    <a:pt x="118478" y="1681484"/>
                  </a:lnTo>
                  <a:lnTo>
                    <a:pt x="84756" y="1652539"/>
                  </a:lnTo>
                  <a:lnTo>
                    <a:pt x="55831" y="1618798"/>
                  </a:lnTo>
                  <a:lnTo>
                    <a:pt x="32297" y="1580857"/>
                  </a:lnTo>
                  <a:lnTo>
                    <a:pt x="14751" y="1539313"/>
                  </a:lnTo>
                  <a:lnTo>
                    <a:pt x="3787" y="1494761"/>
                  </a:lnTo>
                  <a:lnTo>
                    <a:pt x="0" y="1447800"/>
                  </a:lnTo>
                  <a:lnTo>
                    <a:pt x="0" y="2895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5629" y="835533"/>
            <a:ext cx="4809490" cy="135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45" dirty="0">
                <a:latin typeface="Georgia"/>
                <a:cs typeface="Georgia"/>
              </a:rPr>
              <a:t>Iterative</a:t>
            </a:r>
            <a:r>
              <a:rPr sz="2400" b="1" i="1" spc="175" dirty="0">
                <a:latin typeface="Georgia"/>
                <a:cs typeface="Georgia"/>
              </a:rPr>
              <a:t> </a:t>
            </a:r>
            <a:r>
              <a:rPr sz="2400" b="1" i="1" spc="45" dirty="0">
                <a:latin typeface="Georgia"/>
                <a:cs typeface="Georgia"/>
              </a:rPr>
              <a:t>Algorithm</a:t>
            </a:r>
            <a:r>
              <a:rPr sz="2400" b="1" i="1" spc="190" dirty="0">
                <a:latin typeface="Georgia"/>
                <a:cs typeface="Georgia"/>
              </a:rPr>
              <a:t> </a:t>
            </a:r>
            <a:r>
              <a:rPr sz="2400" b="1" i="1" spc="-10" dirty="0">
                <a:latin typeface="Georgia"/>
                <a:cs typeface="Georgia"/>
              </a:rPr>
              <a:t>Analysis</a:t>
            </a:r>
            <a:endParaRPr sz="2400" dirty="0">
              <a:latin typeface="Georgia"/>
              <a:cs typeface="Georgia"/>
            </a:endParaRPr>
          </a:p>
          <a:p>
            <a:pPr marL="685800">
              <a:lnSpc>
                <a:spcPct val="100000"/>
              </a:lnSpc>
              <a:spcBef>
                <a:spcPts val="2685"/>
              </a:spcBef>
            </a:pP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A()</a:t>
            </a:r>
            <a:r>
              <a:rPr sz="1800" b="1" i="1" spc="1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320" dirty="0">
                <a:solidFill>
                  <a:srgbClr val="FFFFFF"/>
                </a:solidFill>
                <a:latin typeface="Georgia"/>
                <a:cs typeface="Georgia"/>
              </a:rPr>
              <a:t>{</a:t>
            </a:r>
            <a:endParaRPr sz="1800" dirty="0">
              <a:latin typeface="Georgia"/>
              <a:cs typeface="Georgia"/>
            </a:endParaRPr>
          </a:p>
          <a:p>
            <a:pPr marL="685800">
              <a:lnSpc>
                <a:spcPct val="100000"/>
              </a:lnSpc>
              <a:spcBef>
                <a:spcPts val="545"/>
              </a:spcBef>
            </a:pP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int</a:t>
            </a:r>
            <a:r>
              <a:rPr sz="1800" b="1" i="1" spc="2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25" dirty="0">
                <a:solidFill>
                  <a:srgbClr val="FFFFFF"/>
                </a:solidFill>
                <a:latin typeface="Georgia"/>
                <a:cs typeface="Georgia"/>
              </a:rPr>
              <a:t>i;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9263" y="2160270"/>
            <a:ext cx="1896110" cy="711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b="1" i="1" spc="-35" dirty="0">
                <a:solidFill>
                  <a:srgbClr val="FFFFFF"/>
                </a:solidFill>
                <a:latin typeface="Georgia"/>
                <a:cs typeface="Georgia"/>
              </a:rPr>
              <a:t>for(i=1</a:t>
            </a:r>
            <a:r>
              <a:rPr sz="1800" b="1" i="1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800" b="1" i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25" dirty="0">
                <a:solidFill>
                  <a:srgbClr val="FFFFFF"/>
                </a:solidFill>
                <a:latin typeface="Georgia"/>
                <a:cs typeface="Georgia"/>
              </a:rPr>
              <a:t>n)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b="1" i="1" spc="-40" dirty="0">
                <a:solidFill>
                  <a:srgbClr val="FFFFFF"/>
                </a:solidFill>
                <a:latin typeface="Georgia"/>
                <a:cs typeface="Georgia"/>
              </a:rPr>
              <a:t>print(“comp”);</a:t>
            </a:r>
            <a:r>
              <a:rPr sz="1800" b="1" i="1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320" dirty="0">
                <a:solidFill>
                  <a:srgbClr val="FFFFFF"/>
                </a:solidFill>
                <a:latin typeface="Georgia"/>
                <a:cs typeface="Georgia"/>
              </a:rPr>
              <a:t>}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17261" y="3429253"/>
            <a:ext cx="2419985" cy="1415415"/>
            <a:chOff x="5017261" y="3429253"/>
            <a:chExt cx="2419985" cy="1415415"/>
          </a:xfrm>
        </p:grpSpPr>
        <p:sp>
          <p:nvSpPr>
            <p:cNvPr id="14" name="object 14"/>
            <p:cNvSpPr/>
            <p:nvPr/>
          </p:nvSpPr>
          <p:spPr>
            <a:xfrm>
              <a:off x="5029961" y="3441953"/>
              <a:ext cx="2394585" cy="1390015"/>
            </a:xfrm>
            <a:custGeom>
              <a:avLst/>
              <a:gdLst/>
              <a:ahLst/>
              <a:cxnLst/>
              <a:rect l="l" t="t" r="r" b="b"/>
              <a:pathLst>
                <a:path w="2394584" h="1390014">
                  <a:moveTo>
                    <a:pt x="2162683" y="0"/>
                  </a:moveTo>
                  <a:lnTo>
                    <a:pt x="0" y="0"/>
                  </a:lnTo>
                  <a:lnTo>
                    <a:pt x="0" y="1389888"/>
                  </a:lnTo>
                  <a:lnTo>
                    <a:pt x="2162683" y="1389888"/>
                  </a:lnTo>
                  <a:lnTo>
                    <a:pt x="2209349" y="1385181"/>
                  </a:lnTo>
                  <a:lnTo>
                    <a:pt x="2252811" y="1371682"/>
                  </a:lnTo>
                  <a:lnTo>
                    <a:pt x="2292138" y="1350323"/>
                  </a:lnTo>
                  <a:lnTo>
                    <a:pt x="2326401" y="1322036"/>
                  </a:lnTo>
                  <a:lnTo>
                    <a:pt x="2354670" y="1287752"/>
                  </a:lnTo>
                  <a:lnTo>
                    <a:pt x="2376013" y="1248404"/>
                  </a:lnTo>
                  <a:lnTo>
                    <a:pt x="2389501" y="1204922"/>
                  </a:lnTo>
                  <a:lnTo>
                    <a:pt x="2394204" y="1158240"/>
                  </a:lnTo>
                  <a:lnTo>
                    <a:pt x="2394204" y="231648"/>
                  </a:lnTo>
                  <a:lnTo>
                    <a:pt x="2389501" y="184976"/>
                  </a:lnTo>
                  <a:lnTo>
                    <a:pt x="2376013" y="141499"/>
                  </a:lnTo>
                  <a:lnTo>
                    <a:pt x="2354670" y="102151"/>
                  </a:lnTo>
                  <a:lnTo>
                    <a:pt x="2326401" y="67865"/>
                  </a:lnTo>
                  <a:lnTo>
                    <a:pt x="2292138" y="39574"/>
                  </a:lnTo>
                  <a:lnTo>
                    <a:pt x="2252811" y="18210"/>
                  </a:lnTo>
                  <a:lnTo>
                    <a:pt x="2209349" y="4708"/>
                  </a:lnTo>
                  <a:lnTo>
                    <a:pt x="2162683" y="0"/>
                  </a:lnTo>
                  <a:close/>
                </a:path>
              </a:pathLst>
            </a:custGeom>
            <a:solidFill>
              <a:srgbClr val="E0E0E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029961" y="3441953"/>
              <a:ext cx="2394585" cy="1390015"/>
            </a:xfrm>
            <a:custGeom>
              <a:avLst/>
              <a:gdLst/>
              <a:ahLst/>
              <a:cxnLst/>
              <a:rect l="l" t="t" r="r" b="b"/>
              <a:pathLst>
                <a:path w="2394584" h="1390014">
                  <a:moveTo>
                    <a:pt x="2394204" y="231648"/>
                  </a:moveTo>
                  <a:lnTo>
                    <a:pt x="2394204" y="1158240"/>
                  </a:lnTo>
                  <a:lnTo>
                    <a:pt x="2389501" y="1204922"/>
                  </a:lnTo>
                  <a:lnTo>
                    <a:pt x="2376013" y="1248404"/>
                  </a:lnTo>
                  <a:lnTo>
                    <a:pt x="2354670" y="1287752"/>
                  </a:lnTo>
                  <a:lnTo>
                    <a:pt x="2326401" y="1322036"/>
                  </a:lnTo>
                  <a:lnTo>
                    <a:pt x="2292138" y="1350323"/>
                  </a:lnTo>
                  <a:lnTo>
                    <a:pt x="2252811" y="1371682"/>
                  </a:lnTo>
                  <a:lnTo>
                    <a:pt x="2209349" y="1385181"/>
                  </a:lnTo>
                  <a:lnTo>
                    <a:pt x="2162683" y="1389888"/>
                  </a:lnTo>
                  <a:lnTo>
                    <a:pt x="0" y="1389888"/>
                  </a:lnTo>
                  <a:lnTo>
                    <a:pt x="0" y="0"/>
                  </a:lnTo>
                  <a:lnTo>
                    <a:pt x="2162683" y="0"/>
                  </a:lnTo>
                  <a:lnTo>
                    <a:pt x="2209349" y="4708"/>
                  </a:lnTo>
                  <a:lnTo>
                    <a:pt x="2252811" y="18210"/>
                  </a:lnTo>
                  <a:lnTo>
                    <a:pt x="2292138" y="39574"/>
                  </a:lnTo>
                  <a:lnTo>
                    <a:pt x="2326401" y="67865"/>
                  </a:lnTo>
                  <a:lnTo>
                    <a:pt x="2354670" y="102151"/>
                  </a:lnTo>
                  <a:lnTo>
                    <a:pt x="2376013" y="141499"/>
                  </a:lnTo>
                  <a:lnTo>
                    <a:pt x="2389501" y="184976"/>
                  </a:lnTo>
                  <a:lnTo>
                    <a:pt x="2394204" y="231648"/>
                  </a:lnTo>
                  <a:close/>
                </a:path>
              </a:pathLst>
            </a:custGeom>
            <a:ln w="25400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25363" y="3932021"/>
            <a:ext cx="734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i="1" spc="-40" dirty="0">
                <a:latin typeface="Georgia"/>
                <a:cs typeface="Georgia"/>
              </a:rPr>
              <a:t>O(n</a:t>
            </a:r>
            <a:r>
              <a:rPr sz="1950" b="1" i="1" spc="-60" baseline="25641" dirty="0">
                <a:latin typeface="Georgia"/>
                <a:cs typeface="Georgia"/>
              </a:rPr>
              <a:t>2</a:t>
            </a:r>
            <a:r>
              <a:rPr sz="2000" b="1" i="1" spc="-40" dirty="0">
                <a:latin typeface="Georgia"/>
                <a:cs typeface="Georgia"/>
              </a:rPr>
              <a:t>)</a:t>
            </a:r>
            <a:endParaRPr sz="2000" dirty="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6989" y="3255517"/>
            <a:ext cx="3726179" cy="1762760"/>
            <a:chOff x="1316989" y="3255517"/>
            <a:chExt cx="3726179" cy="1762760"/>
          </a:xfrm>
        </p:grpSpPr>
        <p:sp>
          <p:nvSpPr>
            <p:cNvPr id="18" name="object 18"/>
            <p:cNvSpPr/>
            <p:nvPr/>
          </p:nvSpPr>
          <p:spPr>
            <a:xfrm>
              <a:off x="1329689" y="3268217"/>
              <a:ext cx="3700779" cy="1737360"/>
            </a:xfrm>
            <a:custGeom>
              <a:avLst/>
              <a:gdLst/>
              <a:ahLst/>
              <a:cxnLst/>
              <a:rect l="l" t="t" r="r" b="b"/>
              <a:pathLst>
                <a:path w="3700779" h="1737360">
                  <a:moveTo>
                    <a:pt x="3410839" y="0"/>
                  </a:moveTo>
                  <a:lnTo>
                    <a:pt x="289432" y="0"/>
                  </a:lnTo>
                  <a:lnTo>
                    <a:pt x="242474" y="3790"/>
                  </a:lnTo>
                  <a:lnTo>
                    <a:pt x="197933" y="14764"/>
                  </a:lnTo>
                  <a:lnTo>
                    <a:pt x="156402" y="32325"/>
                  </a:lnTo>
                  <a:lnTo>
                    <a:pt x="118478" y="55875"/>
                  </a:lnTo>
                  <a:lnTo>
                    <a:pt x="84756" y="84820"/>
                  </a:lnTo>
                  <a:lnTo>
                    <a:pt x="55831" y="118561"/>
                  </a:lnTo>
                  <a:lnTo>
                    <a:pt x="32297" y="156502"/>
                  </a:lnTo>
                  <a:lnTo>
                    <a:pt x="14751" y="198046"/>
                  </a:lnTo>
                  <a:lnTo>
                    <a:pt x="3787" y="242598"/>
                  </a:lnTo>
                  <a:lnTo>
                    <a:pt x="0" y="289559"/>
                  </a:lnTo>
                  <a:lnTo>
                    <a:pt x="0" y="1447787"/>
                  </a:lnTo>
                  <a:lnTo>
                    <a:pt x="3787" y="1494758"/>
                  </a:lnTo>
                  <a:lnTo>
                    <a:pt x="14751" y="1539316"/>
                  </a:lnTo>
                  <a:lnTo>
                    <a:pt x="32297" y="1580864"/>
                  </a:lnTo>
                  <a:lnTo>
                    <a:pt x="55831" y="1618807"/>
                  </a:lnTo>
                  <a:lnTo>
                    <a:pt x="84756" y="1652547"/>
                  </a:lnTo>
                  <a:lnTo>
                    <a:pt x="118478" y="1681490"/>
                  </a:lnTo>
                  <a:lnTo>
                    <a:pt x="156402" y="1705039"/>
                  </a:lnTo>
                  <a:lnTo>
                    <a:pt x="197933" y="1722597"/>
                  </a:lnTo>
                  <a:lnTo>
                    <a:pt x="242474" y="1733570"/>
                  </a:lnTo>
                  <a:lnTo>
                    <a:pt x="289432" y="1737359"/>
                  </a:lnTo>
                  <a:lnTo>
                    <a:pt x="3410839" y="1737359"/>
                  </a:lnTo>
                  <a:lnTo>
                    <a:pt x="3457797" y="1733570"/>
                  </a:lnTo>
                  <a:lnTo>
                    <a:pt x="3502338" y="1722597"/>
                  </a:lnTo>
                  <a:lnTo>
                    <a:pt x="3543869" y="1705039"/>
                  </a:lnTo>
                  <a:lnTo>
                    <a:pt x="3581793" y="1681490"/>
                  </a:lnTo>
                  <a:lnTo>
                    <a:pt x="3615515" y="1652547"/>
                  </a:lnTo>
                  <a:lnTo>
                    <a:pt x="3644440" y="1618807"/>
                  </a:lnTo>
                  <a:lnTo>
                    <a:pt x="3667974" y="1580864"/>
                  </a:lnTo>
                  <a:lnTo>
                    <a:pt x="3685520" y="1539316"/>
                  </a:lnTo>
                  <a:lnTo>
                    <a:pt x="3696484" y="1494758"/>
                  </a:lnTo>
                  <a:lnTo>
                    <a:pt x="3700272" y="1447787"/>
                  </a:lnTo>
                  <a:lnTo>
                    <a:pt x="3700272" y="289559"/>
                  </a:lnTo>
                  <a:lnTo>
                    <a:pt x="3696484" y="242598"/>
                  </a:lnTo>
                  <a:lnTo>
                    <a:pt x="3685520" y="198046"/>
                  </a:lnTo>
                  <a:lnTo>
                    <a:pt x="3667974" y="156502"/>
                  </a:lnTo>
                  <a:lnTo>
                    <a:pt x="3644440" y="118561"/>
                  </a:lnTo>
                  <a:lnTo>
                    <a:pt x="3615515" y="84820"/>
                  </a:lnTo>
                  <a:lnTo>
                    <a:pt x="3581793" y="55875"/>
                  </a:lnTo>
                  <a:lnTo>
                    <a:pt x="3543869" y="32325"/>
                  </a:lnTo>
                  <a:lnTo>
                    <a:pt x="3502338" y="14764"/>
                  </a:lnTo>
                  <a:lnTo>
                    <a:pt x="3457797" y="3790"/>
                  </a:lnTo>
                  <a:lnTo>
                    <a:pt x="341083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9689" y="3268217"/>
              <a:ext cx="3700779" cy="1737360"/>
            </a:xfrm>
            <a:custGeom>
              <a:avLst/>
              <a:gdLst/>
              <a:ahLst/>
              <a:cxnLst/>
              <a:rect l="l" t="t" r="r" b="b"/>
              <a:pathLst>
                <a:path w="3700779" h="1737360">
                  <a:moveTo>
                    <a:pt x="0" y="289559"/>
                  </a:moveTo>
                  <a:lnTo>
                    <a:pt x="3787" y="242598"/>
                  </a:lnTo>
                  <a:lnTo>
                    <a:pt x="14751" y="198046"/>
                  </a:lnTo>
                  <a:lnTo>
                    <a:pt x="32297" y="156502"/>
                  </a:lnTo>
                  <a:lnTo>
                    <a:pt x="55831" y="118561"/>
                  </a:lnTo>
                  <a:lnTo>
                    <a:pt x="84756" y="84820"/>
                  </a:lnTo>
                  <a:lnTo>
                    <a:pt x="118478" y="55875"/>
                  </a:lnTo>
                  <a:lnTo>
                    <a:pt x="156402" y="32325"/>
                  </a:lnTo>
                  <a:lnTo>
                    <a:pt x="197933" y="14764"/>
                  </a:lnTo>
                  <a:lnTo>
                    <a:pt x="242474" y="3790"/>
                  </a:lnTo>
                  <a:lnTo>
                    <a:pt x="289432" y="0"/>
                  </a:lnTo>
                  <a:lnTo>
                    <a:pt x="3410839" y="0"/>
                  </a:lnTo>
                  <a:lnTo>
                    <a:pt x="3457797" y="3790"/>
                  </a:lnTo>
                  <a:lnTo>
                    <a:pt x="3502338" y="14764"/>
                  </a:lnTo>
                  <a:lnTo>
                    <a:pt x="3543869" y="32325"/>
                  </a:lnTo>
                  <a:lnTo>
                    <a:pt x="3581793" y="55875"/>
                  </a:lnTo>
                  <a:lnTo>
                    <a:pt x="3615515" y="84820"/>
                  </a:lnTo>
                  <a:lnTo>
                    <a:pt x="3644440" y="118561"/>
                  </a:lnTo>
                  <a:lnTo>
                    <a:pt x="3667974" y="156502"/>
                  </a:lnTo>
                  <a:lnTo>
                    <a:pt x="3685520" y="198046"/>
                  </a:lnTo>
                  <a:lnTo>
                    <a:pt x="3696484" y="242598"/>
                  </a:lnTo>
                  <a:lnTo>
                    <a:pt x="3700272" y="289559"/>
                  </a:lnTo>
                  <a:lnTo>
                    <a:pt x="3700272" y="1447787"/>
                  </a:lnTo>
                  <a:lnTo>
                    <a:pt x="3696484" y="1494758"/>
                  </a:lnTo>
                  <a:lnTo>
                    <a:pt x="3685520" y="1539316"/>
                  </a:lnTo>
                  <a:lnTo>
                    <a:pt x="3667974" y="1580864"/>
                  </a:lnTo>
                  <a:lnTo>
                    <a:pt x="3644440" y="1618807"/>
                  </a:lnTo>
                  <a:lnTo>
                    <a:pt x="3615515" y="1652547"/>
                  </a:lnTo>
                  <a:lnTo>
                    <a:pt x="3581793" y="1681490"/>
                  </a:lnTo>
                  <a:lnTo>
                    <a:pt x="3543869" y="1705039"/>
                  </a:lnTo>
                  <a:lnTo>
                    <a:pt x="3502338" y="1722597"/>
                  </a:lnTo>
                  <a:lnTo>
                    <a:pt x="3457797" y="1733570"/>
                  </a:lnTo>
                  <a:lnTo>
                    <a:pt x="3410839" y="1737359"/>
                  </a:lnTo>
                  <a:lnTo>
                    <a:pt x="289432" y="1737359"/>
                  </a:lnTo>
                  <a:lnTo>
                    <a:pt x="242474" y="1733570"/>
                  </a:lnTo>
                  <a:lnTo>
                    <a:pt x="197933" y="1722597"/>
                  </a:lnTo>
                  <a:lnTo>
                    <a:pt x="156402" y="1705039"/>
                  </a:lnTo>
                  <a:lnTo>
                    <a:pt x="118478" y="1681490"/>
                  </a:lnTo>
                  <a:lnTo>
                    <a:pt x="84756" y="1652547"/>
                  </a:lnTo>
                  <a:lnTo>
                    <a:pt x="55831" y="1618807"/>
                  </a:lnTo>
                  <a:lnTo>
                    <a:pt x="32297" y="1580864"/>
                  </a:lnTo>
                  <a:lnTo>
                    <a:pt x="14751" y="1539316"/>
                  </a:lnTo>
                  <a:lnTo>
                    <a:pt x="3787" y="1494758"/>
                  </a:lnTo>
                  <a:lnTo>
                    <a:pt x="0" y="1447787"/>
                  </a:lnTo>
                  <a:lnTo>
                    <a:pt x="0" y="2895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69263" y="3197874"/>
            <a:ext cx="2125980" cy="17399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A()</a:t>
            </a:r>
            <a:r>
              <a:rPr sz="1800" b="1" i="1" spc="1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320" dirty="0">
                <a:solidFill>
                  <a:srgbClr val="FFFFFF"/>
                </a:solidFill>
                <a:latin typeface="Georgia"/>
                <a:cs typeface="Georgia"/>
              </a:rPr>
              <a:t>{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b="1" i="1" dirty="0" err="1">
                <a:solidFill>
                  <a:srgbClr val="FFFFFF"/>
                </a:solidFill>
                <a:latin typeface="Georgia"/>
                <a:cs typeface="Georgia"/>
              </a:rPr>
              <a:t>int</a:t>
            </a:r>
            <a:r>
              <a:rPr sz="1800" b="1" i="1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US" b="1" i="1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800" b="1" i="1" dirty="0" smtClean="0">
                <a:solidFill>
                  <a:srgbClr val="FFFFFF"/>
                </a:solidFill>
                <a:latin typeface="Georgia"/>
                <a:cs typeface="Georgia"/>
              </a:rPr>
              <a:t>,</a:t>
            </a:r>
            <a:r>
              <a:rPr sz="1800" b="1" i="1" spc="160" dirty="0" smtClean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60" dirty="0">
                <a:solidFill>
                  <a:srgbClr val="FFFFFF"/>
                </a:solidFill>
                <a:latin typeface="Georgia"/>
                <a:cs typeface="Georgia"/>
              </a:rPr>
              <a:t>j</a:t>
            </a:r>
            <a:endParaRPr sz="1800" dirty="0">
              <a:latin typeface="Georgia"/>
              <a:cs typeface="Georgia"/>
            </a:endParaRPr>
          </a:p>
          <a:p>
            <a:pPr marL="166370" marR="485775" indent="-154305">
              <a:lnSpc>
                <a:spcPct val="125000"/>
              </a:lnSpc>
              <a:spcBef>
                <a:spcPts val="5"/>
              </a:spcBef>
            </a:pPr>
            <a:r>
              <a:rPr sz="1800" b="1" i="1" spc="-35" dirty="0">
                <a:solidFill>
                  <a:srgbClr val="FFFFFF"/>
                </a:solidFill>
                <a:latin typeface="Georgia"/>
                <a:cs typeface="Georgia"/>
              </a:rPr>
              <a:t>for(i=1</a:t>
            </a:r>
            <a:r>
              <a:rPr sz="1800" b="1" i="1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800" b="1" i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25" dirty="0">
                <a:solidFill>
                  <a:srgbClr val="FFFFFF"/>
                </a:solidFill>
                <a:latin typeface="Georgia"/>
                <a:cs typeface="Georgia"/>
              </a:rPr>
              <a:t>n) </a:t>
            </a: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800" b="1" i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80" dirty="0">
                <a:solidFill>
                  <a:srgbClr val="FFFFFF"/>
                </a:solidFill>
                <a:latin typeface="Georgia"/>
                <a:cs typeface="Georgia"/>
              </a:rPr>
              <a:t>(j=1</a:t>
            </a:r>
            <a:r>
              <a:rPr sz="1800" b="1" i="1" spc="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800" b="1" i="1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65" dirty="0">
                <a:solidFill>
                  <a:srgbClr val="FFFFFF"/>
                </a:solidFill>
                <a:latin typeface="Georgia"/>
                <a:cs typeface="Georgia"/>
              </a:rPr>
              <a:t>n)</a:t>
            </a:r>
            <a:endParaRPr sz="1800" dirty="0">
              <a:latin typeface="Georgia"/>
              <a:cs typeface="Georgia"/>
            </a:endParaRPr>
          </a:p>
          <a:p>
            <a:pPr marL="241300">
              <a:lnSpc>
                <a:spcPct val="100000"/>
              </a:lnSpc>
              <a:spcBef>
                <a:spcPts val="540"/>
              </a:spcBef>
            </a:pPr>
            <a:r>
              <a:rPr sz="1800" b="1" i="1" spc="-40" dirty="0">
                <a:solidFill>
                  <a:srgbClr val="FFFFFF"/>
                </a:solidFill>
                <a:latin typeface="Georgia"/>
                <a:cs typeface="Georgia"/>
              </a:rPr>
              <a:t>print(“comp”);</a:t>
            </a:r>
            <a:r>
              <a:rPr sz="1800" b="1" i="1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b="1" i="1" spc="-320" dirty="0">
                <a:solidFill>
                  <a:srgbClr val="FFFFFF"/>
                </a:solidFill>
                <a:latin typeface="Georgia"/>
                <a:cs typeface="Georgia"/>
              </a:rPr>
              <a:t>}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85750"/>
            <a:ext cx="5797296" cy="6290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BE9000"/>
                </a:solidFill>
              </a:rPr>
              <a:t>Analysis</a:t>
            </a:r>
            <a:r>
              <a:rPr lang="en-US" spc="185" dirty="0">
                <a:solidFill>
                  <a:srgbClr val="BE9000"/>
                </a:solidFill>
              </a:rPr>
              <a:t> </a:t>
            </a:r>
            <a:r>
              <a:rPr lang="en-US" dirty="0">
                <a:solidFill>
                  <a:srgbClr val="BE9000"/>
                </a:solidFill>
              </a:rPr>
              <a:t>of</a:t>
            </a:r>
            <a:r>
              <a:rPr lang="en-US" spc="215" dirty="0">
                <a:solidFill>
                  <a:srgbClr val="BE9000"/>
                </a:solidFill>
              </a:rPr>
              <a:t> </a:t>
            </a:r>
            <a:r>
              <a:rPr lang="en-US" spc="-10" dirty="0">
                <a:solidFill>
                  <a:srgbClr val="BE9000"/>
                </a:solidFill>
              </a:rPr>
              <a:t>Selection</a:t>
            </a:r>
            <a:r>
              <a:rPr lang="en-US" spc="180" dirty="0">
                <a:solidFill>
                  <a:srgbClr val="BE9000"/>
                </a:solidFill>
              </a:rPr>
              <a:t> </a:t>
            </a:r>
            <a:r>
              <a:rPr lang="en-US" spc="-20" dirty="0">
                <a:solidFill>
                  <a:srgbClr val="BE9000"/>
                </a:solidFill>
              </a:rPr>
              <a:t>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839200" cy="2800071"/>
          </a:xfrm>
        </p:spPr>
        <p:txBody>
          <a:bodyPr>
            <a:noAutofit/>
          </a:bodyPr>
          <a:lstStyle/>
          <a:p>
            <a:pPr fontAlgn="base"/>
            <a:r>
              <a:rPr lang="en-US" sz="1600" b="1" dirty="0">
                <a:latin typeface="Georgia" panose="02040502050405020303" pitchFamily="18" charset="0"/>
              </a:rPr>
              <a:t>Selection Sort is a comparison-based sorting algorithm. It sorts an array by repeatedly selecting the smallest (or largest) element from the unsorted portion and swapping it with the first unsorted element. </a:t>
            </a:r>
            <a:endParaRPr lang="en-US" sz="1600" b="1" dirty="0" smtClean="0">
              <a:latin typeface="Georgia" panose="02040502050405020303" pitchFamily="18" charset="0"/>
            </a:endParaRPr>
          </a:p>
          <a:p>
            <a:pPr fontAlgn="base"/>
            <a:r>
              <a:rPr lang="en-US" sz="1600" b="1" dirty="0" smtClean="0">
                <a:latin typeface="Georgia" panose="02040502050405020303" pitchFamily="18" charset="0"/>
              </a:rPr>
              <a:t>This </a:t>
            </a:r>
            <a:r>
              <a:rPr lang="en-US" sz="1600" b="1" dirty="0">
                <a:latin typeface="Georgia" panose="02040502050405020303" pitchFamily="18" charset="0"/>
              </a:rPr>
              <a:t>process continues until the entire array is sorted.</a:t>
            </a:r>
          </a:p>
          <a:p>
            <a:pPr fontAlgn="base"/>
            <a:r>
              <a:rPr lang="en-US" sz="1600" b="1" dirty="0">
                <a:latin typeface="Georgia" panose="02040502050405020303" pitchFamily="18" charset="0"/>
              </a:rPr>
              <a:t>First we find the smallest element and swap it with the first element. This way we get the smallest element at its correct position.</a:t>
            </a:r>
          </a:p>
          <a:p>
            <a:pPr fontAlgn="base"/>
            <a:r>
              <a:rPr lang="en-US" sz="1600" b="1" dirty="0">
                <a:latin typeface="Georgia" panose="02040502050405020303" pitchFamily="18" charset="0"/>
              </a:rPr>
              <a:t>Then we find the smallest among remaining elements (or second smallest) and swap it with the second element.</a:t>
            </a:r>
          </a:p>
          <a:p>
            <a:pPr fontAlgn="base"/>
            <a:r>
              <a:rPr lang="en-US" sz="1600" b="1" dirty="0">
                <a:latin typeface="Georgia" panose="02040502050405020303" pitchFamily="18" charset="0"/>
              </a:rPr>
              <a:t>We keep doing this until we get all elements moved to correct position.</a:t>
            </a:r>
          </a:p>
          <a:p>
            <a:endParaRPr lang="en-US" sz="16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633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93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0558" y="145302"/>
            <a:ext cx="5797296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14400" y="1428750"/>
            <a:ext cx="6556248" cy="37907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0" indent="0">
              <a:lnSpc>
                <a:spcPct val="100000"/>
              </a:lnSpc>
              <a:buNone/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12700" marR="1880870" indent="0">
              <a:lnSpc>
                <a:spcPct val="100000"/>
              </a:lnSpc>
              <a:buNone/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lang="en-US" sz="1800" b="1" dirty="0">
                <a:latin typeface="Georgia" panose="02040502050405020303" pitchFamily="18" charset="0"/>
              </a:rPr>
              <a:t>0</a:t>
            </a:r>
            <a:r>
              <a:rPr sz="1800" b="1" spc="95" dirty="0" smtClean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222250" indent="0">
              <a:lnSpc>
                <a:spcPct val="100000"/>
              </a:lnSpc>
              <a:buNone/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374650" indent="0">
              <a:lnSpc>
                <a:spcPct val="100000"/>
              </a:lnSpc>
              <a:buNone/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d</a:t>
            </a:r>
            <a:r>
              <a:rPr lang="en-US" sz="1800" b="1" spc="-25" dirty="0" smtClean="0">
                <a:latin typeface="Georgia" panose="02040502050405020303" pitchFamily="18" charset="0"/>
              </a:rPr>
              <a:t>o</a:t>
            </a:r>
            <a:endParaRPr sz="1800" b="1" spc="-25" dirty="0">
              <a:latin typeface="Georgia" panose="02040502050405020303" pitchFamily="18" charset="0"/>
            </a:endParaRPr>
          </a:p>
          <a:p>
            <a:pPr marL="546100" marR="23545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 smtClean="0">
                <a:latin typeface="Georgia" panose="02040502050405020303" pitchFamily="18" charset="0"/>
              </a:rPr>
              <a:t>j</a:t>
            </a:r>
            <a:r>
              <a:rPr lang="en-US" sz="1800" b="1" spc="-130" dirty="0" smtClean="0">
                <a:latin typeface="Georgia" panose="02040502050405020303" pitchFamily="18" charset="0"/>
              </a:rPr>
              <a:t>  </a:t>
            </a:r>
            <a:r>
              <a:rPr sz="1800" b="1" spc="-130" dirty="0" smtClean="0">
                <a:latin typeface="Georgia" panose="02040502050405020303" pitchFamily="18" charset="0"/>
              </a:rPr>
              <a:t>;</a:t>
            </a:r>
            <a:r>
              <a:rPr lang="en-US" sz="1800" b="1" spc="-130" dirty="0" smtClean="0">
                <a:latin typeface="Georgia" panose="02040502050405020303" pitchFamily="18" charset="0"/>
              </a:rPr>
              <a:t>   </a:t>
            </a:r>
            <a:r>
              <a:rPr sz="1800" b="1" spc="-130" dirty="0" smtClean="0">
                <a:latin typeface="Georgia" panose="02040502050405020303" pitchFamily="18" charset="0"/>
              </a:rPr>
              <a:t> </a:t>
            </a:r>
            <a:endParaRPr lang="en-US" sz="1800" b="1" spc="-130" dirty="0" smtClean="0">
              <a:latin typeface="Georgia" panose="02040502050405020303" pitchFamily="18" charset="0"/>
            </a:endParaRPr>
          </a:p>
          <a:p>
            <a:pPr marL="546100" marR="2354580" indent="0">
              <a:lnSpc>
                <a:spcPct val="100000"/>
              </a:lnSpc>
              <a:spcBef>
                <a:spcPts val="5"/>
              </a:spcBef>
              <a:buNone/>
            </a:pPr>
            <a:r>
              <a:rPr sz="1800" b="1" dirty="0" smtClean="0">
                <a:latin typeface="Georgia" panose="02040502050405020303" pitchFamily="18" charset="0"/>
              </a:rPr>
              <a:t>end</a:t>
            </a:r>
            <a:r>
              <a:rPr sz="1800" b="1" spc="130" dirty="0" smtClean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147320" indent="0">
              <a:lnSpc>
                <a:spcPct val="100000"/>
              </a:lnSpc>
              <a:buNone/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147320" indent="0">
              <a:lnSpc>
                <a:spcPct val="100000"/>
              </a:lnSpc>
              <a:buNone/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0" indent="0">
              <a:lnSpc>
                <a:spcPct val="100000"/>
              </a:lnSpc>
              <a:buNone/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79693" y="1574706"/>
            <a:ext cx="1290955" cy="370840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1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9176" y="133350"/>
            <a:ext cx="5565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1143000" y="1125754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solidFill>
                  <a:srgbClr val="FF0000"/>
                </a:solidFill>
                <a:latin typeface="Georgia" panose="02040502050405020303" pitchFamily="18" charset="0"/>
              </a:rPr>
              <a:t>A</a:t>
            </a:r>
            <a:r>
              <a:rPr sz="18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is</a:t>
            </a:r>
            <a:r>
              <a:rPr sz="18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an</a:t>
            </a:r>
            <a:r>
              <a:rPr sz="1800" b="1" spc="1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array</a:t>
            </a:r>
            <a:r>
              <a:rPr sz="18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of</a:t>
            </a:r>
            <a:r>
              <a:rPr sz="1800" b="1" spc="1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size</a:t>
            </a:r>
            <a:r>
              <a:rPr sz="1800" b="1" spc="13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lang="en-US" sz="1800" b="1" dirty="0">
                <a:latin typeface="Georgia" panose="02040502050405020303" pitchFamily="18" charset="0"/>
              </a:rPr>
              <a:t>0</a:t>
            </a:r>
            <a:r>
              <a:rPr sz="1800" b="1" spc="95" dirty="0" smtClean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63681"/>
              </p:ext>
            </p:extLst>
          </p:nvPr>
        </p:nvGraphicFramePr>
        <p:xfrm>
          <a:off x="4877182" y="1662146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315002"/>
            <a:ext cx="57180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85800" y="1140034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smtClean="0">
                <a:latin typeface="Georgia" panose="02040502050405020303" pitchFamily="18" charset="0"/>
              </a:rPr>
              <a:t>Algorithm</a:t>
            </a:r>
            <a:r>
              <a:rPr sz="1800" b="1" spc="26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SELECTION</a:t>
            </a:r>
            <a:r>
              <a:rPr sz="1800" b="1" spc="23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SORT</a:t>
            </a:r>
            <a:r>
              <a:rPr sz="1800" b="1" spc="250" dirty="0" smtClean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 smtClean="0">
                <a:latin typeface="Georgia" panose="02040502050405020303" pitchFamily="18" charset="0"/>
              </a:rPr>
              <a:t>//</a:t>
            </a:r>
            <a:r>
              <a:rPr sz="1800" b="1" spc="150" dirty="0" smtClean="0">
                <a:latin typeface="Georgia" panose="02040502050405020303" pitchFamily="18" charset="0"/>
              </a:rPr>
              <a:t> </a:t>
            </a:r>
            <a:r>
              <a:rPr sz="1800" b="1" spc="380" dirty="0" smtClean="0">
                <a:latin typeface="Georgia" panose="02040502050405020303" pitchFamily="18" charset="0"/>
              </a:rPr>
              <a:t>A</a:t>
            </a:r>
            <a:r>
              <a:rPr sz="1800" b="1" spc="16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is</a:t>
            </a:r>
            <a:r>
              <a:rPr sz="1800" b="1" spc="15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an</a:t>
            </a:r>
            <a:r>
              <a:rPr sz="1800" b="1" spc="15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array</a:t>
            </a:r>
            <a:r>
              <a:rPr sz="1800" b="1" spc="13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of</a:t>
            </a:r>
            <a:r>
              <a:rPr sz="1800" b="1" spc="16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size</a:t>
            </a:r>
            <a:r>
              <a:rPr sz="1800" b="1" spc="135" dirty="0" smtClean="0">
                <a:latin typeface="Georgia" panose="02040502050405020303" pitchFamily="18" charset="0"/>
              </a:rPr>
              <a:t> </a:t>
            </a:r>
            <a:r>
              <a:rPr sz="1800" b="1" spc="-50" dirty="0" smtClean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 smtClean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800" b="1" spc="65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 err="1" smtClean="0">
                <a:solidFill>
                  <a:srgbClr val="FF0000"/>
                </a:solidFill>
                <a:latin typeface="Georgia" panose="02040502050405020303" pitchFamily="18" charset="0"/>
              </a:rPr>
              <a:t>i</a:t>
            </a:r>
            <a:r>
              <a:rPr sz="1800" b="1" spc="90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70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0</a:t>
            </a:r>
            <a:r>
              <a:rPr sz="1800" b="1" spc="95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800" b="1" spc="75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800" b="1" spc="85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-</a:t>
            </a:r>
            <a:r>
              <a:rPr sz="1800" b="1" spc="80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1</a:t>
            </a:r>
            <a:r>
              <a:rPr sz="1800" b="1" spc="95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55" dirty="0" smtClean="0">
                <a:solidFill>
                  <a:srgbClr val="FF0000"/>
                </a:solidFill>
                <a:latin typeface="Georgia" panose="02040502050405020303" pitchFamily="18" charset="0"/>
              </a:rPr>
              <a:t>do </a:t>
            </a:r>
            <a:r>
              <a:rPr sz="1800" b="1" dirty="0" smtClean="0">
                <a:latin typeface="Georgia" panose="02040502050405020303" pitchFamily="18" charset="0"/>
              </a:rPr>
              <a:t>min</a:t>
            </a:r>
            <a:r>
              <a:rPr sz="1800" b="1" spc="10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=</a:t>
            </a:r>
            <a:r>
              <a:rPr sz="1800" b="1" spc="120" dirty="0" smtClean="0">
                <a:latin typeface="Georgia" panose="02040502050405020303" pitchFamily="18" charset="0"/>
              </a:rPr>
              <a:t> </a:t>
            </a:r>
            <a:r>
              <a:rPr sz="1800" b="1" spc="-50" dirty="0" err="1" smtClean="0">
                <a:latin typeface="Georgia" panose="02040502050405020303" pitchFamily="18" charset="0"/>
              </a:rPr>
              <a:t>i</a:t>
            </a:r>
            <a:endParaRPr sz="1800" b="1" spc="-50" dirty="0" smtClean="0">
              <a:latin typeface="Georgia" panose="02040502050405020303" pitchFamily="18" charset="0"/>
            </a:endParaRPr>
          </a:p>
          <a:p>
            <a:pPr marL="393700">
              <a:lnSpc>
                <a:spcPct val="100000"/>
              </a:lnSpc>
            </a:pPr>
            <a:r>
              <a:rPr sz="1800" b="1" dirty="0" smtClean="0">
                <a:latin typeface="Georgia" panose="02040502050405020303" pitchFamily="18" charset="0"/>
              </a:rPr>
              <a:t>for</a:t>
            </a:r>
            <a:r>
              <a:rPr sz="1800" b="1" spc="5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j</a:t>
            </a:r>
            <a:r>
              <a:rPr sz="1800" b="1" spc="8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=</a:t>
            </a:r>
            <a:r>
              <a:rPr sz="1800" b="1" spc="75" dirty="0" smtClean="0">
                <a:latin typeface="Georgia" panose="02040502050405020303" pitchFamily="18" charset="0"/>
              </a:rPr>
              <a:t> </a:t>
            </a:r>
            <a:r>
              <a:rPr sz="1800" b="1" spc="-10" dirty="0" smtClean="0">
                <a:latin typeface="Georgia" panose="02040502050405020303" pitchFamily="18" charset="0"/>
              </a:rPr>
              <a:t>i+1</a:t>
            </a:r>
            <a:r>
              <a:rPr sz="1800" b="1" spc="6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to</a:t>
            </a:r>
            <a:r>
              <a:rPr sz="1800" b="1" spc="7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n</a:t>
            </a:r>
            <a:r>
              <a:rPr sz="1800" b="1" spc="70" dirty="0" smtClean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 smtClean="0">
                <a:latin typeface="Georgia" panose="02040502050405020303" pitchFamily="18" charset="0"/>
              </a:rPr>
              <a:t>if</a:t>
            </a:r>
            <a:r>
              <a:rPr sz="1800" b="1" spc="15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A[j]</a:t>
            </a:r>
            <a:r>
              <a:rPr sz="1800" b="1" spc="12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&lt;</a:t>
            </a:r>
            <a:r>
              <a:rPr sz="1800" b="1" spc="160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A[min]</a:t>
            </a:r>
            <a:r>
              <a:rPr sz="1800" b="1" spc="125" dirty="0" smtClean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 smtClean="0">
                <a:latin typeface="Georgia" panose="02040502050405020303" pitchFamily="18" charset="0"/>
              </a:rPr>
              <a:t>min</a:t>
            </a:r>
            <a:r>
              <a:rPr sz="1800" b="1" spc="9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=</a:t>
            </a:r>
            <a:r>
              <a:rPr sz="1800" b="1" spc="114" dirty="0" smtClean="0">
                <a:latin typeface="Georgia" panose="02040502050405020303" pitchFamily="18" charset="0"/>
              </a:rPr>
              <a:t> </a:t>
            </a:r>
            <a:r>
              <a:rPr sz="1800" b="1" spc="-130" dirty="0" smtClean="0">
                <a:latin typeface="Georgia" panose="02040502050405020303" pitchFamily="18" charset="0"/>
              </a:rPr>
              <a:t>j; </a:t>
            </a:r>
            <a:r>
              <a:rPr sz="1800" b="1" dirty="0" smtClean="0">
                <a:latin typeface="Georgia" panose="02040502050405020303" pitchFamily="18" charset="0"/>
              </a:rPr>
              <a:t>end</a:t>
            </a:r>
            <a:r>
              <a:rPr sz="1800" b="1" spc="130" dirty="0" smtClean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 smtClean="0">
                <a:latin typeface="Georgia" panose="02040502050405020303" pitchFamily="18" charset="0"/>
              </a:rPr>
              <a:t>end</a:t>
            </a:r>
            <a:r>
              <a:rPr sz="1800" b="1" spc="125" dirty="0" smtClean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 smtClean="0">
                <a:latin typeface="Georgia" panose="02040502050405020303" pitchFamily="18" charset="0"/>
              </a:rPr>
              <a:t>swap</a:t>
            </a:r>
            <a:r>
              <a:rPr sz="1800" b="1" spc="15" dirty="0" smtClean="0">
                <a:latin typeface="Georgia" panose="02040502050405020303" pitchFamily="18" charset="0"/>
              </a:rPr>
              <a:t> </a:t>
            </a:r>
            <a:r>
              <a:rPr sz="1800" b="1" dirty="0" smtClean="0">
                <a:latin typeface="Georgia" panose="02040502050405020303" pitchFamily="18" charset="0"/>
              </a:rPr>
              <a:t>(A[min],</a:t>
            </a:r>
            <a:r>
              <a:rPr sz="1800" b="1" spc="20" dirty="0" smtClean="0">
                <a:latin typeface="Georgia" panose="02040502050405020303" pitchFamily="18" charset="0"/>
              </a:rPr>
              <a:t> </a:t>
            </a:r>
            <a:r>
              <a:rPr sz="1800" b="1" spc="-10" dirty="0" smtClean="0">
                <a:latin typeface="Georgia" panose="02040502050405020303" pitchFamily="18" charset="0"/>
              </a:rPr>
              <a:t>A[</a:t>
            </a:r>
            <a:r>
              <a:rPr sz="1800" b="1" spc="-10" dirty="0" err="1" smtClean="0">
                <a:latin typeface="Georgia" panose="02040502050405020303" pitchFamily="18" charset="0"/>
              </a:rPr>
              <a:t>i</a:t>
            </a:r>
            <a:r>
              <a:rPr sz="1800" b="1" spc="-10" dirty="0" smtClean="0">
                <a:latin typeface="Georgia" panose="02040502050405020303" pitchFamily="18" charset="0"/>
              </a:rPr>
              <a:t>]);</a:t>
            </a:r>
          </a:p>
          <a:p>
            <a:pPr marL="12700">
              <a:lnSpc>
                <a:spcPct val="100000"/>
              </a:lnSpc>
            </a:pPr>
            <a:r>
              <a:rPr sz="1800" b="1" dirty="0" smtClean="0">
                <a:latin typeface="Georgia" panose="02040502050405020303" pitchFamily="18" charset="0"/>
              </a:rPr>
              <a:t>end</a:t>
            </a:r>
            <a:r>
              <a:rPr sz="1800" b="1" spc="130" dirty="0" smtClean="0">
                <a:latin typeface="Georgia" panose="02040502050405020303" pitchFamily="18" charset="0"/>
              </a:rPr>
              <a:t> </a:t>
            </a:r>
            <a:r>
              <a:rPr sz="1800" b="1" spc="-25" dirty="0" smtClean="0">
                <a:latin typeface="Georgia" panose="02040502050405020303" pitchFamily="18" charset="0"/>
              </a:rPr>
              <a:t>for</a:t>
            </a:r>
            <a:endParaRPr sz="1800" b="1" spc="-25" dirty="0">
              <a:latin typeface="Georgia" panose="020405020504050203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5626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3435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69577"/>
              </p:ext>
            </p:extLst>
          </p:nvPr>
        </p:nvGraphicFramePr>
        <p:xfrm>
          <a:off x="4953000" y="880109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350"/>
            <a:ext cx="8839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2068" y="315002"/>
            <a:ext cx="55656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2000" y="1408506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min</a:t>
            </a:r>
            <a:r>
              <a:rPr sz="1600" b="1" spc="10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1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352" y="272656"/>
            <a:ext cx="5489448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82249" y="968747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76374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846445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44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442031"/>
            <a:ext cx="5791200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62584" y="1276545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 smtClean="0">
                <a:latin typeface="Georgia" panose="02040502050405020303" pitchFamily="18" charset="0"/>
              </a:rPr>
              <a:t>Algorithm</a:t>
            </a:r>
            <a:r>
              <a:rPr sz="1600" b="1" spc="260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SELECTION</a:t>
            </a:r>
            <a:r>
              <a:rPr sz="1600" b="1" spc="235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SORT</a:t>
            </a:r>
            <a:r>
              <a:rPr sz="1600" b="1" spc="250" dirty="0" smtClean="0">
                <a:latin typeface="Georgia" panose="02040502050405020303" pitchFamily="18" charset="0"/>
              </a:rPr>
              <a:t> </a:t>
            </a:r>
            <a:r>
              <a:rPr sz="1600" b="1" spc="-25" dirty="0" smtClean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 smtClean="0">
                <a:latin typeface="Georgia" panose="02040502050405020303" pitchFamily="18" charset="0"/>
              </a:rPr>
              <a:t>//</a:t>
            </a:r>
            <a:r>
              <a:rPr sz="1600" b="1" spc="150" dirty="0" smtClean="0">
                <a:latin typeface="Georgia" panose="02040502050405020303" pitchFamily="18" charset="0"/>
              </a:rPr>
              <a:t> </a:t>
            </a:r>
            <a:r>
              <a:rPr sz="1600" b="1" spc="380" dirty="0" smtClean="0">
                <a:latin typeface="Georgia" panose="02040502050405020303" pitchFamily="18" charset="0"/>
              </a:rPr>
              <a:t>A</a:t>
            </a:r>
            <a:r>
              <a:rPr sz="1600" b="1" spc="160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is</a:t>
            </a:r>
            <a:r>
              <a:rPr sz="1600" b="1" spc="150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an</a:t>
            </a:r>
            <a:r>
              <a:rPr sz="1600" b="1" spc="155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array</a:t>
            </a:r>
            <a:r>
              <a:rPr sz="1600" b="1" spc="130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of</a:t>
            </a:r>
            <a:r>
              <a:rPr sz="1600" b="1" spc="165" dirty="0" smtClean="0">
                <a:latin typeface="Georgia" panose="02040502050405020303" pitchFamily="18" charset="0"/>
              </a:rPr>
              <a:t> </a:t>
            </a:r>
            <a:r>
              <a:rPr sz="1600" b="1" dirty="0" smtClean="0">
                <a:latin typeface="Georgia" panose="02040502050405020303" pitchFamily="18" charset="0"/>
              </a:rPr>
              <a:t>size</a:t>
            </a:r>
            <a:r>
              <a:rPr sz="1600" b="1" spc="135" dirty="0" smtClean="0">
                <a:latin typeface="Georgia" panose="02040502050405020303" pitchFamily="18" charset="0"/>
              </a:rPr>
              <a:t> </a:t>
            </a:r>
            <a:r>
              <a:rPr sz="1600" b="1" spc="-50" dirty="0" smtClean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72183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4820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861684" y="1985518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9779" y="1661922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35"/>
              </a:spcBef>
            </a:pPr>
            <a:r>
              <a:rPr sz="2000" b="1" i="1" spc="-105" dirty="0">
                <a:latin typeface="Georgia"/>
                <a:cs typeface="Georgia"/>
              </a:rPr>
              <a:t>33</a:t>
            </a:r>
            <a:r>
              <a:rPr sz="2000" b="1" i="1" spc="-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1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99723" y="1752633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8005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673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21577" y="1975866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1967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04050" y="1613405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lang="en-US" sz="1800" b="1" dirty="0">
                <a:latin typeface="Georgia" panose="02040502050405020303" pitchFamily="18" charset="0"/>
              </a:rPr>
              <a:t>0</a:t>
            </a:r>
            <a:r>
              <a:rPr sz="1800" b="1" spc="95" dirty="0" smtClean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8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8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8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8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76374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499605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98335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199" y="95250"/>
                </a:moveTo>
                <a:lnTo>
                  <a:pt x="38099" y="95250"/>
                </a:lnTo>
                <a:lnTo>
                  <a:pt x="38099" y="319405"/>
                </a:lnTo>
                <a:lnTo>
                  <a:pt x="76199" y="319405"/>
                </a:lnTo>
                <a:lnTo>
                  <a:pt x="76199" y="95250"/>
                </a:lnTo>
                <a:close/>
              </a:path>
              <a:path w="114300" h="319405">
                <a:moveTo>
                  <a:pt x="57149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099" y="95250"/>
                </a:lnTo>
                <a:lnTo>
                  <a:pt x="104774" y="95250"/>
                </a:lnTo>
                <a:lnTo>
                  <a:pt x="57149" y="0"/>
                </a:lnTo>
                <a:close/>
              </a:path>
              <a:path w="114300" h="319405">
                <a:moveTo>
                  <a:pt x="104774" y="95250"/>
                </a:moveTo>
                <a:lnTo>
                  <a:pt x="76199" y="95250"/>
                </a:lnTo>
                <a:lnTo>
                  <a:pt x="76199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27</a:t>
            </a:r>
            <a:r>
              <a:rPr sz="2000" b="1" i="1" spc="-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1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2000" y="116966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58485" y="1976374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57215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69657" y="1967560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67371" y="164515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63676" y="880660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66486" y="1972183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4835" y="164820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36638" y="1962099"/>
            <a:ext cx="10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5368" y="1639061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10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=0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75258" y="560096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lang="en-US" sz="1800" b="1" dirty="0">
                <a:latin typeface="Georgia" panose="02040502050405020303" pitchFamily="18" charset="0"/>
              </a:rPr>
              <a:t>0</a:t>
            </a:r>
            <a:r>
              <a:rPr sz="1800" b="1" spc="95" dirty="0" smtClean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min</a:t>
            </a:r>
            <a:r>
              <a:rPr sz="18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114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130" dirty="0">
                <a:solidFill>
                  <a:srgbClr val="FF0000"/>
                </a:solidFill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50354" y="1952625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49083" y="162991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10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77391" y="713984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50354" y="1952625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49083" y="162991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10</a:t>
            </a:r>
            <a:r>
              <a:rPr sz="2000" b="1" i="1" spc="-4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3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09002" y="704206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lang="en-US" sz="1800" b="1" dirty="0">
                <a:latin typeface="Georgia" panose="02040502050405020303" pitchFamily="18" charset="0"/>
              </a:rPr>
              <a:t>0</a:t>
            </a:r>
            <a:r>
              <a:rPr sz="1800" b="1" spc="95" dirty="0" smtClean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8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8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8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8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8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925181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23276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133350"/>
            <a:ext cx="7514035" cy="38099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COURSE OUTCOMES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590550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Rounded MT Bold" panose="020F0704030504030204" pitchFamily="34" charset="0"/>
              </a:rPr>
              <a:t>CO1- Apply algorithmic fundamentals to perceive various algorithmic approaches.</a:t>
            </a:r>
          </a:p>
          <a:p>
            <a:endParaRPr lang="en-US" b="1" dirty="0" smtClean="0">
              <a:latin typeface="Arial Rounded MT Bold" panose="020F0704030504030204" pitchFamily="34" charset="0"/>
            </a:endParaRPr>
          </a:p>
          <a:p>
            <a:r>
              <a:rPr lang="en-US" b="1" dirty="0" smtClean="0">
                <a:latin typeface="Arial Rounded MT Bold" panose="020F0704030504030204" pitchFamily="34" charset="0"/>
              </a:rPr>
              <a:t>CO2- Apply various algorithm approaches to solve the </a:t>
            </a:r>
            <a:r>
              <a:rPr lang="en-US" b="1" dirty="0" smtClean="0">
                <a:latin typeface="Algerian" panose="04020705040A02060702" pitchFamily="82" charset="0"/>
              </a:rPr>
              <a:t>classical problems</a:t>
            </a:r>
            <a:r>
              <a:rPr lang="en-US" b="1" dirty="0" smtClean="0">
                <a:latin typeface="Arial Rounded MT Bold" panose="020F0704030504030204" pitchFamily="34" charset="0"/>
              </a:rPr>
              <a:t>.</a:t>
            </a:r>
          </a:p>
          <a:p>
            <a:endParaRPr lang="en-US" b="1" dirty="0" smtClean="0">
              <a:latin typeface="Arial Rounded MT Bold" panose="020F0704030504030204" pitchFamily="34" charset="0"/>
            </a:endParaRPr>
          </a:p>
          <a:p>
            <a:r>
              <a:rPr lang="en-US" b="1" dirty="0" smtClean="0">
                <a:latin typeface="Arial Rounded MT Bold" panose="020F0704030504030204" pitchFamily="34" charset="0"/>
              </a:rPr>
              <a:t>CO3- Analyze the complexity of </a:t>
            </a:r>
            <a:r>
              <a:rPr lang="en-US" b="1" dirty="0" smtClean="0">
                <a:latin typeface="Algerian" panose="04020705040A02060702" pitchFamily="82" charset="0"/>
              </a:rPr>
              <a:t>Divide and Conquer &amp; Iterative </a:t>
            </a:r>
            <a:r>
              <a:rPr lang="en-US" b="1" dirty="0">
                <a:latin typeface="Algerian" panose="04020705040A02060702" pitchFamily="82" charset="0"/>
              </a:rPr>
              <a:t>S</a:t>
            </a:r>
            <a:r>
              <a:rPr lang="en-US" b="1" dirty="0" smtClean="0">
                <a:latin typeface="Algerian" panose="04020705040A02060702" pitchFamily="82" charset="0"/>
              </a:rPr>
              <a:t>trategies</a:t>
            </a:r>
            <a:r>
              <a:rPr lang="en-US" b="1" dirty="0" smtClean="0">
                <a:latin typeface="Arial Rounded MT Bold" panose="020F0704030504030204" pitchFamily="34" charset="0"/>
              </a:rPr>
              <a:t>.</a:t>
            </a:r>
          </a:p>
          <a:p>
            <a:endParaRPr lang="en-US" b="1" dirty="0" smtClean="0">
              <a:latin typeface="Arial Rounded MT Bold" panose="020F0704030504030204" pitchFamily="34" charset="0"/>
            </a:endParaRPr>
          </a:p>
          <a:p>
            <a:r>
              <a:rPr lang="en-US" b="1" dirty="0" smtClean="0">
                <a:latin typeface="Arial Rounded MT Bold" panose="020F0704030504030204" pitchFamily="34" charset="0"/>
              </a:rPr>
              <a:t>CO4- Analyze the complexity of </a:t>
            </a:r>
            <a:r>
              <a:rPr lang="en-US" b="1" dirty="0" smtClean="0">
                <a:latin typeface="Algerian" panose="04020705040A02060702" pitchFamily="82" charset="0"/>
              </a:rPr>
              <a:t>Greedy and Dynamic Programming</a:t>
            </a:r>
            <a:r>
              <a:rPr lang="en-US" b="1" dirty="0" smtClean="0">
                <a:latin typeface="Arial Rounded MT Bold" panose="020F0704030504030204" pitchFamily="34" charset="0"/>
              </a:rPr>
              <a:t> Strategies.</a:t>
            </a:r>
          </a:p>
          <a:p>
            <a:endParaRPr lang="en-US" b="1" dirty="0" smtClean="0">
              <a:latin typeface="Arial Rounded MT Bold" panose="020F0704030504030204" pitchFamily="34" charset="0"/>
            </a:endParaRPr>
          </a:p>
          <a:p>
            <a:r>
              <a:rPr lang="en-US" b="1" dirty="0" smtClean="0">
                <a:latin typeface="Arial Rounded MT Bold" panose="020F0704030504030204" pitchFamily="34" charset="0"/>
              </a:rPr>
              <a:t>CO5- Analyze the complexity of </a:t>
            </a:r>
            <a:r>
              <a:rPr lang="en-US" b="1" dirty="0" smtClean="0">
                <a:latin typeface="Algerian" panose="04020705040A02060702" pitchFamily="82" charset="0"/>
              </a:rPr>
              <a:t>Backtracking &amp; Branch and Bound Strategies.</a:t>
            </a:r>
          </a:p>
          <a:p>
            <a:endParaRPr lang="en-US" b="1" dirty="0" smtClean="0">
              <a:latin typeface="Arial Rounded MT Bold" panose="020F0704030504030204" pitchFamily="34" charset="0"/>
            </a:endParaRPr>
          </a:p>
          <a:p>
            <a:r>
              <a:rPr lang="en-US" b="1" dirty="0" smtClean="0">
                <a:latin typeface="Arial Rounded MT Bold" panose="020F0704030504030204" pitchFamily="34" charset="0"/>
              </a:rPr>
              <a:t>CO6- Compare the approaches for various algorithms.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80097" y="548566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925181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23276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135"/>
              </a:spcBef>
            </a:pPr>
            <a:r>
              <a:rPr sz="2000" b="1" i="1" spc="-40" dirty="0">
                <a:latin typeface="Georgia"/>
                <a:cs typeface="Georgia"/>
              </a:rPr>
              <a:t>35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10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35254" y="548566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lang="en-US" sz="1600" b="1" dirty="0">
                <a:latin typeface="Georgia" panose="02040502050405020303" pitchFamily="18" charset="0"/>
              </a:rPr>
              <a:t>0</a:t>
            </a:r>
            <a:r>
              <a:rPr sz="1600" b="1" spc="95" dirty="0" smtClean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9357" y="1986152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7071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60126" y="713984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19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2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10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62584" y="76834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76656" y="76834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swap</a:t>
            </a:r>
            <a:r>
              <a:rPr sz="1600" b="1" spc="1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(A[min],</a:t>
            </a:r>
            <a:r>
              <a:rPr sz="1600" b="1" spc="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62584" y="879460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swap</a:t>
            </a:r>
            <a:r>
              <a:rPr sz="1600" b="1" spc="1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(A[min],</a:t>
            </a:r>
            <a:r>
              <a:rPr sz="1600" b="1" spc="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0132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9115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7504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0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14400" y="814859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8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i</a:t>
            </a:r>
            <a:r>
              <a:rPr sz="1800" b="1" spc="9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1</a:t>
            </a:r>
            <a:r>
              <a:rPr sz="18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8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800" b="1" spc="8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-</a:t>
            </a:r>
            <a:r>
              <a:rPr sz="18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1</a:t>
            </a:r>
            <a:r>
              <a:rPr sz="18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55" dirty="0">
                <a:solidFill>
                  <a:srgbClr val="FF0000"/>
                </a:solidFill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2000" y="666750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min</a:t>
            </a:r>
            <a:r>
              <a:rPr sz="1600" b="1" spc="10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1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=1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7207" y="742950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8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8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8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8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8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6513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3868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=1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94164" y="880660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6513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3868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=1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27</a:t>
            </a:r>
            <a:r>
              <a:rPr sz="2000" b="1" i="1" spc="-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1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43000" y="2367002"/>
            <a:ext cx="6743700" cy="123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00000"/>
                </a:solidFill>
              </a:rPr>
              <a:t>Chapter-</a:t>
            </a:r>
            <a:r>
              <a:rPr sz="3600" spc="-80" dirty="0">
                <a:solidFill>
                  <a:srgbClr val="000000"/>
                </a:solidFill>
              </a:rPr>
              <a:t>1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760526" y="906780"/>
            <a:ext cx="5076825" cy="1371600"/>
            <a:chOff x="760526" y="906780"/>
            <a:chExt cx="5076825" cy="1371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526" y="906780"/>
              <a:ext cx="1555953" cy="59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0653" y="2232787"/>
              <a:ext cx="5076190" cy="45720"/>
            </a:xfrm>
            <a:custGeom>
              <a:avLst/>
              <a:gdLst/>
              <a:ahLst/>
              <a:cxnLst/>
              <a:rect l="l" t="t" r="r" b="b"/>
              <a:pathLst>
                <a:path w="5076190" h="45719">
                  <a:moveTo>
                    <a:pt x="4852492" y="41020"/>
                  </a:moveTo>
                  <a:lnTo>
                    <a:pt x="4749241" y="41020"/>
                  </a:lnTo>
                  <a:lnTo>
                    <a:pt x="4800803" y="42544"/>
                  </a:lnTo>
                  <a:lnTo>
                    <a:pt x="4817948" y="45593"/>
                  </a:lnTo>
                  <a:lnTo>
                    <a:pt x="4852492" y="42544"/>
                  </a:lnTo>
                  <a:lnTo>
                    <a:pt x="4852492" y="41020"/>
                  </a:lnTo>
                  <a:close/>
                </a:path>
                <a:path w="5076190" h="45719">
                  <a:moveTo>
                    <a:pt x="5058994" y="41020"/>
                  </a:moveTo>
                  <a:lnTo>
                    <a:pt x="4972888" y="41020"/>
                  </a:lnTo>
                  <a:lnTo>
                    <a:pt x="4990160" y="45593"/>
                  </a:lnTo>
                  <a:lnTo>
                    <a:pt x="5024450" y="44068"/>
                  </a:lnTo>
                  <a:lnTo>
                    <a:pt x="5047564" y="44068"/>
                  </a:lnTo>
                  <a:lnTo>
                    <a:pt x="5058994" y="41020"/>
                  </a:lnTo>
                  <a:close/>
                </a:path>
                <a:path w="5076190" h="45719">
                  <a:moveTo>
                    <a:pt x="5047564" y="44068"/>
                  </a:moveTo>
                  <a:lnTo>
                    <a:pt x="5024450" y="44068"/>
                  </a:lnTo>
                  <a:lnTo>
                    <a:pt x="5041849" y="45593"/>
                  </a:lnTo>
                  <a:lnTo>
                    <a:pt x="5047564" y="44068"/>
                  </a:lnTo>
                  <a:close/>
                </a:path>
                <a:path w="5076190" h="45719">
                  <a:moveTo>
                    <a:pt x="4645990" y="39497"/>
                  </a:moveTo>
                  <a:lnTo>
                    <a:pt x="4611446" y="39497"/>
                  </a:lnTo>
                  <a:lnTo>
                    <a:pt x="4611446" y="41020"/>
                  </a:lnTo>
                  <a:lnTo>
                    <a:pt x="4628591" y="44068"/>
                  </a:lnTo>
                  <a:lnTo>
                    <a:pt x="4628591" y="41020"/>
                  </a:lnTo>
                  <a:lnTo>
                    <a:pt x="4645990" y="39497"/>
                  </a:lnTo>
                  <a:close/>
                </a:path>
                <a:path w="5076190" h="45719">
                  <a:moveTo>
                    <a:pt x="4711210" y="38100"/>
                  </a:moveTo>
                  <a:lnTo>
                    <a:pt x="4680280" y="38100"/>
                  </a:lnTo>
                  <a:lnTo>
                    <a:pt x="4697552" y="44068"/>
                  </a:lnTo>
                  <a:lnTo>
                    <a:pt x="4711210" y="38100"/>
                  </a:lnTo>
                  <a:close/>
                </a:path>
                <a:path w="5076190" h="45719">
                  <a:moveTo>
                    <a:pt x="5068995" y="36575"/>
                  </a:moveTo>
                  <a:lnTo>
                    <a:pt x="4714697" y="36575"/>
                  </a:lnTo>
                  <a:lnTo>
                    <a:pt x="4732096" y="39497"/>
                  </a:lnTo>
                  <a:lnTo>
                    <a:pt x="4732096" y="44068"/>
                  </a:lnTo>
                  <a:lnTo>
                    <a:pt x="4766386" y="42544"/>
                  </a:lnTo>
                  <a:lnTo>
                    <a:pt x="4749241" y="41020"/>
                  </a:lnTo>
                  <a:lnTo>
                    <a:pt x="5058994" y="41020"/>
                  </a:lnTo>
                  <a:lnTo>
                    <a:pt x="5068995" y="36575"/>
                  </a:lnTo>
                  <a:close/>
                </a:path>
                <a:path w="5076190" h="45719">
                  <a:moveTo>
                    <a:pt x="4972888" y="41020"/>
                  </a:moveTo>
                  <a:lnTo>
                    <a:pt x="4904054" y="41020"/>
                  </a:lnTo>
                  <a:lnTo>
                    <a:pt x="4938598" y="42544"/>
                  </a:lnTo>
                  <a:lnTo>
                    <a:pt x="4955743" y="44068"/>
                  </a:lnTo>
                  <a:lnTo>
                    <a:pt x="4955743" y="42544"/>
                  </a:lnTo>
                  <a:lnTo>
                    <a:pt x="4972888" y="41020"/>
                  </a:lnTo>
                  <a:close/>
                </a:path>
                <a:path w="5076190" h="45719">
                  <a:moveTo>
                    <a:pt x="4611446" y="39497"/>
                  </a:moveTo>
                  <a:lnTo>
                    <a:pt x="4559884" y="39497"/>
                  </a:lnTo>
                  <a:lnTo>
                    <a:pt x="4594301" y="42544"/>
                  </a:lnTo>
                  <a:lnTo>
                    <a:pt x="4594301" y="41020"/>
                  </a:lnTo>
                  <a:lnTo>
                    <a:pt x="4611446" y="39497"/>
                  </a:lnTo>
                  <a:close/>
                </a:path>
                <a:path w="5076190" h="45719">
                  <a:moveTo>
                    <a:pt x="5076139" y="31876"/>
                  </a:moveTo>
                  <a:lnTo>
                    <a:pt x="4491177" y="31876"/>
                  </a:lnTo>
                  <a:lnTo>
                    <a:pt x="4508322" y="33400"/>
                  </a:lnTo>
                  <a:lnTo>
                    <a:pt x="4508322" y="36575"/>
                  </a:lnTo>
                  <a:lnTo>
                    <a:pt x="4525467" y="39497"/>
                  </a:lnTo>
                  <a:lnTo>
                    <a:pt x="4645990" y="39497"/>
                  </a:lnTo>
                  <a:lnTo>
                    <a:pt x="4663135" y="41020"/>
                  </a:lnTo>
                  <a:lnTo>
                    <a:pt x="4663135" y="42544"/>
                  </a:lnTo>
                  <a:lnTo>
                    <a:pt x="4680280" y="38100"/>
                  </a:lnTo>
                  <a:lnTo>
                    <a:pt x="4711210" y="38100"/>
                  </a:lnTo>
                  <a:lnTo>
                    <a:pt x="4714697" y="36575"/>
                  </a:lnTo>
                  <a:lnTo>
                    <a:pt x="5068995" y="36575"/>
                  </a:lnTo>
                  <a:lnTo>
                    <a:pt x="5076139" y="33400"/>
                  </a:lnTo>
                  <a:lnTo>
                    <a:pt x="5076139" y="31876"/>
                  </a:lnTo>
                  <a:close/>
                </a:path>
                <a:path w="5076190" h="45719">
                  <a:moveTo>
                    <a:pt x="4457319" y="36575"/>
                  </a:moveTo>
                  <a:lnTo>
                    <a:pt x="4405071" y="36575"/>
                  </a:lnTo>
                  <a:lnTo>
                    <a:pt x="4422216" y="39497"/>
                  </a:lnTo>
                  <a:lnTo>
                    <a:pt x="4439488" y="41020"/>
                  </a:lnTo>
                  <a:lnTo>
                    <a:pt x="4473778" y="41020"/>
                  </a:lnTo>
                  <a:lnTo>
                    <a:pt x="4473778" y="38100"/>
                  </a:lnTo>
                  <a:lnTo>
                    <a:pt x="4457319" y="36575"/>
                  </a:lnTo>
                  <a:close/>
                </a:path>
                <a:path w="5076190" h="45719">
                  <a:moveTo>
                    <a:pt x="4439488" y="33400"/>
                  </a:moveTo>
                  <a:lnTo>
                    <a:pt x="4026484" y="33400"/>
                  </a:lnTo>
                  <a:lnTo>
                    <a:pt x="4026484" y="34925"/>
                  </a:lnTo>
                  <a:lnTo>
                    <a:pt x="4301820" y="34925"/>
                  </a:lnTo>
                  <a:lnTo>
                    <a:pt x="4318965" y="38100"/>
                  </a:lnTo>
                  <a:lnTo>
                    <a:pt x="4318965" y="36575"/>
                  </a:lnTo>
                  <a:lnTo>
                    <a:pt x="4457319" y="36575"/>
                  </a:lnTo>
                  <a:lnTo>
                    <a:pt x="4439488" y="34925"/>
                  </a:lnTo>
                  <a:lnTo>
                    <a:pt x="4439488" y="33400"/>
                  </a:lnTo>
                  <a:close/>
                </a:path>
                <a:path w="5076190" h="45719">
                  <a:moveTo>
                    <a:pt x="4284675" y="34925"/>
                  </a:moveTo>
                  <a:lnTo>
                    <a:pt x="4060774" y="34925"/>
                  </a:lnTo>
                  <a:lnTo>
                    <a:pt x="4112463" y="36575"/>
                  </a:lnTo>
                  <a:lnTo>
                    <a:pt x="4301820" y="36575"/>
                  </a:lnTo>
                  <a:lnTo>
                    <a:pt x="4284675" y="34925"/>
                  </a:lnTo>
                  <a:close/>
                </a:path>
                <a:path w="5076190" h="45719">
                  <a:moveTo>
                    <a:pt x="5058994" y="25781"/>
                  </a:moveTo>
                  <a:lnTo>
                    <a:pt x="5024450" y="27431"/>
                  </a:lnTo>
                  <a:lnTo>
                    <a:pt x="5007305" y="30353"/>
                  </a:lnTo>
                  <a:lnTo>
                    <a:pt x="3888816" y="30353"/>
                  </a:lnTo>
                  <a:lnTo>
                    <a:pt x="3905961" y="33400"/>
                  </a:lnTo>
                  <a:lnTo>
                    <a:pt x="4473778" y="33400"/>
                  </a:lnTo>
                  <a:lnTo>
                    <a:pt x="4491177" y="36575"/>
                  </a:lnTo>
                  <a:lnTo>
                    <a:pt x="4491177" y="31876"/>
                  </a:lnTo>
                  <a:lnTo>
                    <a:pt x="5076139" y="31876"/>
                  </a:lnTo>
                  <a:lnTo>
                    <a:pt x="5076139" y="28956"/>
                  </a:lnTo>
                  <a:lnTo>
                    <a:pt x="5058994" y="25781"/>
                  </a:lnTo>
                  <a:close/>
                </a:path>
                <a:path w="5076190" h="45719">
                  <a:moveTo>
                    <a:pt x="3673368" y="28956"/>
                  </a:moveTo>
                  <a:lnTo>
                    <a:pt x="3596208" y="28956"/>
                  </a:lnTo>
                  <a:lnTo>
                    <a:pt x="3630752" y="33400"/>
                  </a:lnTo>
                  <a:lnTo>
                    <a:pt x="3665169" y="30353"/>
                  </a:lnTo>
                  <a:lnTo>
                    <a:pt x="3673368" y="28956"/>
                  </a:lnTo>
                  <a:close/>
                </a:path>
                <a:path w="5076190" h="45719">
                  <a:moveTo>
                    <a:pt x="4628591" y="22732"/>
                  </a:moveTo>
                  <a:lnTo>
                    <a:pt x="4491177" y="22732"/>
                  </a:lnTo>
                  <a:lnTo>
                    <a:pt x="4422216" y="24256"/>
                  </a:lnTo>
                  <a:lnTo>
                    <a:pt x="3062935" y="24256"/>
                  </a:lnTo>
                  <a:lnTo>
                    <a:pt x="3131642" y="28956"/>
                  </a:lnTo>
                  <a:lnTo>
                    <a:pt x="3234893" y="31876"/>
                  </a:lnTo>
                  <a:lnTo>
                    <a:pt x="3269437" y="30353"/>
                  </a:lnTo>
                  <a:lnTo>
                    <a:pt x="3286582" y="28956"/>
                  </a:lnTo>
                  <a:lnTo>
                    <a:pt x="3286582" y="27431"/>
                  </a:lnTo>
                  <a:lnTo>
                    <a:pt x="3303727" y="25781"/>
                  </a:lnTo>
                  <a:lnTo>
                    <a:pt x="4800803" y="25781"/>
                  </a:lnTo>
                  <a:lnTo>
                    <a:pt x="4749241" y="24256"/>
                  </a:lnTo>
                  <a:lnTo>
                    <a:pt x="4628591" y="22732"/>
                  </a:lnTo>
                  <a:close/>
                </a:path>
                <a:path w="5076190" h="45719">
                  <a:moveTo>
                    <a:pt x="4800803" y="25781"/>
                  </a:moveTo>
                  <a:lnTo>
                    <a:pt x="3303727" y="25781"/>
                  </a:lnTo>
                  <a:lnTo>
                    <a:pt x="3320999" y="28956"/>
                  </a:lnTo>
                  <a:lnTo>
                    <a:pt x="3303727" y="30353"/>
                  </a:lnTo>
                  <a:lnTo>
                    <a:pt x="3458540" y="30353"/>
                  </a:lnTo>
                  <a:lnTo>
                    <a:pt x="3475812" y="31876"/>
                  </a:lnTo>
                  <a:lnTo>
                    <a:pt x="3475812" y="28956"/>
                  </a:lnTo>
                  <a:lnTo>
                    <a:pt x="3673368" y="28956"/>
                  </a:lnTo>
                  <a:lnTo>
                    <a:pt x="3682314" y="27431"/>
                  </a:lnTo>
                  <a:lnTo>
                    <a:pt x="4835347" y="27431"/>
                  </a:lnTo>
                  <a:lnTo>
                    <a:pt x="4800803" y="25781"/>
                  </a:lnTo>
                  <a:close/>
                </a:path>
                <a:path w="5076190" h="45719">
                  <a:moveTo>
                    <a:pt x="3579063" y="28956"/>
                  </a:moveTo>
                  <a:lnTo>
                    <a:pt x="3561918" y="28956"/>
                  </a:lnTo>
                  <a:lnTo>
                    <a:pt x="3561918" y="31876"/>
                  </a:lnTo>
                  <a:lnTo>
                    <a:pt x="3579063" y="28956"/>
                  </a:lnTo>
                  <a:close/>
                </a:path>
                <a:path w="5076190" h="45719">
                  <a:moveTo>
                    <a:pt x="3596208" y="28956"/>
                  </a:moveTo>
                  <a:lnTo>
                    <a:pt x="3579063" y="28956"/>
                  </a:lnTo>
                  <a:lnTo>
                    <a:pt x="3596208" y="31876"/>
                  </a:lnTo>
                  <a:lnTo>
                    <a:pt x="3596208" y="28956"/>
                  </a:lnTo>
                  <a:close/>
                </a:path>
                <a:path w="5076190" h="45719">
                  <a:moveTo>
                    <a:pt x="3871671" y="30353"/>
                  </a:moveTo>
                  <a:lnTo>
                    <a:pt x="3716858" y="30353"/>
                  </a:lnTo>
                  <a:lnTo>
                    <a:pt x="3768420" y="31876"/>
                  </a:lnTo>
                  <a:lnTo>
                    <a:pt x="3871671" y="30353"/>
                  </a:lnTo>
                  <a:close/>
                </a:path>
                <a:path w="5076190" h="45719">
                  <a:moveTo>
                    <a:pt x="3527501" y="28956"/>
                  </a:moveTo>
                  <a:lnTo>
                    <a:pt x="3475812" y="28956"/>
                  </a:lnTo>
                  <a:lnTo>
                    <a:pt x="3510356" y="30353"/>
                  </a:lnTo>
                  <a:lnTo>
                    <a:pt x="3527501" y="28956"/>
                  </a:lnTo>
                  <a:close/>
                </a:path>
                <a:path w="5076190" h="45719">
                  <a:moveTo>
                    <a:pt x="4835347" y="25781"/>
                  </a:moveTo>
                  <a:lnTo>
                    <a:pt x="4835347" y="27431"/>
                  </a:lnTo>
                  <a:lnTo>
                    <a:pt x="3682314" y="27431"/>
                  </a:lnTo>
                  <a:lnTo>
                    <a:pt x="3699459" y="30353"/>
                  </a:lnTo>
                  <a:lnTo>
                    <a:pt x="5007305" y="30353"/>
                  </a:lnTo>
                  <a:lnTo>
                    <a:pt x="4972888" y="28956"/>
                  </a:lnTo>
                  <a:lnTo>
                    <a:pt x="4938598" y="28956"/>
                  </a:lnTo>
                  <a:lnTo>
                    <a:pt x="4835347" y="25781"/>
                  </a:lnTo>
                  <a:close/>
                </a:path>
                <a:path w="5076190" h="45719">
                  <a:moveTo>
                    <a:pt x="2959684" y="22732"/>
                  </a:moveTo>
                  <a:lnTo>
                    <a:pt x="2254072" y="22732"/>
                  </a:lnTo>
                  <a:lnTo>
                    <a:pt x="2271217" y="24256"/>
                  </a:lnTo>
                  <a:lnTo>
                    <a:pt x="2322906" y="27431"/>
                  </a:lnTo>
                  <a:lnTo>
                    <a:pt x="2374468" y="28956"/>
                  </a:lnTo>
                  <a:lnTo>
                    <a:pt x="2443429" y="28956"/>
                  </a:lnTo>
                  <a:lnTo>
                    <a:pt x="2667076" y="24256"/>
                  </a:lnTo>
                  <a:lnTo>
                    <a:pt x="2925203" y="24256"/>
                  </a:lnTo>
                  <a:lnTo>
                    <a:pt x="2959684" y="22732"/>
                  </a:lnTo>
                  <a:close/>
                </a:path>
                <a:path w="5076190" h="45719">
                  <a:moveTo>
                    <a:pt x="2254072" y="24256"/>
                  </a:moveTo>
                  <a:lnTo>
                    <a:pt x="2081987" y="24256"/>
                  </a:lnTo>
                  <a:lnTo>
                    <a:pt x="2254072" y="27431"/>
                  </a:lnTo>
                  <a:lnTo>
                    <a:pt x="2254072" y="24256"/>
                  </a:lnTo>
                  <a:close/>
                </a:path>
                <a:path w="5076190" h="45719">
                  <a:moveTo>
                    <a:pt x="2770327" y="24256"/>
                  </a:moveTo>
                  <a:lnTo>
                    <a:pt x="2718765" y="24256"/>
                  </a:lnTo>
                  <a:lnTo>
                    <a:pt x="2770327" y="27431"/>
                  </a:lnTo>
                  <a:lnTo>
                    <a:pt x="2770327" y="24256"/>
                  </a:lnTo>
                  <a:close/>
                </a:path>
                <a:path w="5076190" h="45719">
                  <a:moveTo>
                    <a:pt x="2925203" y="24256"/>
                  </a:moveTo>
                  <a:lnTo>
                    <a:pt x="2770327" y="24256"/>
                  </a:lnTo>
                  <a:lnTo>
                    <a:pt x="2804871" y="27431"/>
                  </a:lnTo>
                  <a:lnTo>
                    <a:pt x="2890723" y="25781"/>
                  </a:lnTo>
                  <a:lnTo>
                    <a:pt x="2925203" y="24256"/>
                  </a:lnTo>
                  <a:close/>
                </a:path>
                <a:path w="5076190" h="45719">
                  <a:moveTo>
                    <a:pt x="4387926" y="19812"/>
                  </a:moveTo>
                  <a:lnTo>
                    <a:pt x="4387926" y="22732"/>
                  </a:lnTo>
                  <a:lnTo>
                    <a:pt x="2959684" y="22732"/>
                  </a:lnTo>
                  <a:lnTo>
                    <a:pt x="2976829" y="25781"/>
                  </a:lnTo>
                  <a:lnTo>
                    <a:pt x="3011246" y="27431"/>
                  </a:lnTo>
                  <a:lnTo>
                    <a:pt x="3045536" y="27431"/>
                  </a:lnTo>
                  <a:lnTo>
                    <a:pt x="3062935" y="24256"/>
                  </a:lnTo>
                  <a:lnTo>
                    <a:pt x="4422216" y="24256"/>
                  </a:lnTo>
                  <a:lnTo>
                    <a:pt x="4405071" y="21209"/>
                  </a:lnTo>
                  <a:lnTo>
                    <a:pt x="4387926" y="19812"/>
                  </a:lnTo>
                  <a:close/>
                </a:path>
                <a:path w="5076190" h="45719">
                  <a:moveTo>
                    <a:pt x="1600276" y="21209"/>
                  </a:moveTo>
                  <a:lnTo>
                    <a:pt x="1583131" y="21209"/>
                  </a:lnTo>
                  <a:lnTo>
                    <a:pt x="1651838" y="25781"/>
                  </a:lnTo>
                  <a:lnTo>
                    <a:pt x="1600276" y="21209"/>
                  </a:lnTo>
                  <a:close/>
                </a:path>
                <a:path w="5076190" h="45719">
                  <a:moveTo>
                    <a:pt x="4244252" y="21209"/>
                  </a:moveTo>
                  <a:lnTo>
                    <a:pt x="1600276" y="21209"/>
                  </a:lnTo>
                  <a:lnTo>
                    <a:pt x="1720545" y="24256"/>
                  </a:lnTo>
                  <a:lnTo>
                    <a:pt x="1823796" y="25781"/>
                  </a:lnTo>
                  <a:lnTo>
                    <a:pt x="1841195" y="25781"/>
                  </a:lnTo>
                  <a:lnTo>
                    <a:pt x="1858340" y="24256"/>
                  </a:lnTo>
                  <a:lnTo>
                    <a:pt x="2254072" y="24256"/>
                  </a:lnTo>
                  <a:lnTo>
                    <a:pt x="2254072" y="22732"/>
                  </a:lnTo>
                  <a:lnTo>
                    <a:pt x="4250131" y="22732"/>
                  </a:lnTo>
                  <a:lnTo>
                    <a:pt x="4244252" y="21209"/>
                  </a:lnTo>
                  <a:close/>
                </a:path>
                <a:path w="5076190" h="45719">
                  <a:moveTo>
                    <a:pt x="2081987" y="24256"/>
                  </a:moveTo>
                  <a:lnTo>
                    <a:pt x="2047697" y="24256"/>
                  </a:lnTo>
                  <a:lnTo>
                    <a:pt x="2064842" y="25781"/>
                  </a:lnTo>
                  <a:lnTo>
                    <a:pt x="2081987" y="25781"/>
                  </a:lnTo>
                  <a:lnTo>
                    <a:pt x="2081987" y="24256"/>
                  </a:lnTo>
                  <a:close/>
                </a:path>
                <a:path w="5076190" h="45719">
                  <a:moveTo>
                    <a:pt x="3837254" y="10541"/>
                  </a:moveTo>
                  <a:lnTo>
                    <a:pt x="3802710" y="10541"/>
                  </a:lnTo>
                  <a:lnTo>
                    <a:pt x="3768420" y="15112"/>
                  </a:lnTo>
                  <a:lnTo>
                    <a:pt x="1410919" y="15112"/>
                  </a:lnTo>
                  <a:lnTo>
                    <a:pt x="1428191" y="21209"/>
                  </a:lnTo>
                  <a:lnTo>
                    <a:pt x="1445336" y="22732"/>
                  </a:lnTo>
                  <a:lnTo>
                    <a:pt x="1514170" y="22732"/>
                  </a:lnTo>
                  <a:lnTo>
                    <a:pt x="1548587" y="24256"/>
                  </a:lnTo>
                  <a:lnTo>
                    <a:pt x="1548587" y="21209"/>
                  </a:lnTo>
                  <a:lnTo>
                    <a:pt x="4244252" y="21209"/>
                  </a:lnTo>
                  <a:lnTo>
                    <a:pt x="4238864" y="19812"/>
                  </a:lnTo>
                  <a:lnTo>
                    <a:pt x="4060774" y="19812"/>
                  </a:lnTo>
                  <a:lnTo>
                    <a:pt x="4044314" y="18287"/>
                  </a:lnTo>
                  <a:lnTo>
                    <a:pt x="4009212" y="18287"/>
                  </a:lnTo>
                  <a:lnTo>
                    <a:pt x="3977559" y="16763"/>
                  </a:lnTo>
                  <a:lnTo>
                    <a:pt x="3974922" y="16763"/>
                  </a:lnTo>
                  <a:lnTo>
                    <a:pt x="3974922" y="15112"/>
                  </a:lnTo>
                  <a:lnTo>
                    <a:pt x="3905961" y="12065"/>
                  </a:lnTo>
                  <a:lnTo>
                    <a:pt x="3871671" y="12065"/>
                  </a:lnTo>
                  <a:lnTo>
                    <a:pt x="3837254" y="10541"/>
                  </a:lnTo>
                  <a:close/>
                </a:path>
                <a:path w="5076190" h="45719">
                  <a:moveTo>
                    <a:pt x="0" y="19812"/>
                  </a:moveTo>
                  <a:lnTo>
                    <a:pt x="0" y="22732"/>
                  </a:lnTo>
                  <a:lnTo>
                    <a:pt x="68770" y="22732"/>
                  </a:lnTo>
                  <a:lnTo>
                    <a:pt x="68770" y="21209"/>
                  </a:lnTo>
                  <a:lnTo>
                    <a:pt x="17145" y="21209"/>
                  </a:lnTo>
                  <a:lnTo>
                    <a:pt x="0" y="19812"/>
                  </a:lnTo>
                  <a:close/>
                </a:path>
                <a:path w="5076190" h="45719">
                  <a:moveTo>
                    <a:pt x="154863" y="12065"/>
                  </a:moveTo>
                  <a:lnTo>
                    <a:pt x="103238" y="13588"/>
                  </a:lnTo>
                  <a:lnTo>
                    <a:pt x="120395" y="15112"/>
                  </a:lnTo>
                  <a:lnTo>
                    <a:pt x="103238" y="15112"/>
                  </a:lnTo>
                  <a:lnTo>
                    <a:pt x="172008" y="19812"/>
                  </a:lnTo>
                  <a:lnTo>
                    <a:pt x="258102" y="22732"/>
                  </a:lnTo>
                  <a:lnTo>
                    <a:pt x="275247" y="22732"/>
                  </a:lnTo>
                  <a:lnTo>
                    <a:pt x="309727" y="21209"/>
                  </a:lnTo>
                  <a:lnTo>
                    <a:pt x="326872" y="19812"/>
                  </a:lnTo>
                  <a:lnTo>
                    <a:pt x="318642" y="18287"/>
                  </a:lnTo>
                  <a:lnTo>
                    <a:pt x="189153" y="18287"/>
                  </a:lnTo>
                  <a:lnTo>
                    <a:pt x="154863" y="12065"/>
                  </a:lnTo>
                  <a:close/>
                </a:path>
                <a:path w="5076190" h="45719">
                  <a:moveTo>
                    <a:pt x="1410919" y="15112"/>
                  </a:moveTo>
                  <a:lnTo>
                    <a:pt x="1152728" y="15112"/>
                  </a:lnTo>
                  <a:lnTo>
                    <a:pt x="1152728" y="16763"/>
                  </a:lnTo>
                  <a:lnTo>
                    <a:pt x="1152042" y="16763"/>
                  </a:lnTo>
                  <a:lnTo>
                    <a:pt x="1135583" y="19812"/>
                  </a:lnTo>
                  <a:lnTo>
                    <a:pt x="1221689" y="22732"/>
                  </a:lnTo>
                  <a:lnTo>
                    <a:pt x="1238834" y="18287"/>
                  </a:lnTo>
                  <a:lnTo>
                    <a:pt x="1410919" y="18287"/>
                  </a:lnTo>
                  <a:lnTo>
                    <a:pt x="1410919" y="15112"/>
                  </a:lnTo>
                  <a:close/>
                </a:path>
                <a:path w="5076190" h="45719">
                  <a:moveTo>
                    <a:pt x="1410919" y="18287"/>
                  </a:moveTo>
                  <a:lnTo>
                    <a:pt x="1255979" y="18287"/>
                  </a:lnTo>
                  <a:lnTo>
                    <a:pt x="1307668" y="19812"/>
                  </a:lnTo>
                  <a:lnTo>
                    <a:pt x="1359230" y="22732"/>
                  </a:lnTo>
                  <a:lnTo>
                    <a:pt x="1359230" y="21209"/>
                  </a:lnTo>
                  <a:lnTo>
                    <a:pt x="1393774" y="21209"/>
                  </a:lnTo>
                  <a:lnTo>
                    <a:pt x="1393774" y="19812"/>
                  </a:lnTo>
                  <a:lnTo>
                    <a:pt x="1410919" y="18287"/>
                  </a:lnTo>
                  <a:close/>
                </a:path>
                <a:path w="5076190" h="45719">
                  <a:moveTo>
                    <a:pt x="1393774" y="21209"/>
                  </a:moveTo>
                  <a:lnTo>
                    <a:pt x="1376629" y="21209"/>
                  </a:lnTo>
                  <a:lnTo>
                    <a:pt x="1393774" y="22732"/>
                  </a:lnTo>
                  <a:lnTo>
                    <a:pt x="1393774" y="21209"/>
                  </a:lnTo>
                  <a:close/>
                </a:path>
                <a:path w="5076190" h="45719">
                  <a:moveTo>
                    <a:pt x="4354101" y="16763"/>
                  </a:moveTo>
                  <a:lnTo>
                    <a:pt x="4317531" y="16763"/>
                  </a:lnTo>
                  <a:lnTo>
                    <a:pt x="4250131" y="22732"/>
                  </a:lnTo>
                  <a:lnTo>
                    <a:pt x="4387926" y="22732"/>
                  </a:lnTo>
                  <a:lnTo>
                    <a:pt x="4354101" y="16763"/>
                  </a:lnTo>
                  <a:close/>
                </a:path>
                <a:path w="5076190" h="45719">
                  <a:moveTo>
                    <a:pt x="35669" y="16763"/>
                  </a:moveTo>
                  <a:lnTo>
                    <a:pt x="32971" y="16763"/>
                  </a:lnTo>
                  <a:lnTo>
                    <a:pt x="17145" y="18287"/>
                  </a:lnTo>
                  <a:lnTo>
                    <a:pt x="17145" y="21209"/>
                  </a:lnTo>
                  <a:lnTo>
                    <a:pt x="68770" y="21209"/>
                  </a:lnTo>
                  <a:lnTo>
                    <a:pt x="68770" y="19812"/>
                  </a:lnTo>
                  <a:lnTo>
                    <a:pt x="35669" y="16763"/>
                  </a:lnTo>
                  <a:close/>
                </a:path>
                <a:path w="5076190" h="45719">
                  <a:moveTo>
                    <a:pt x="396963" y="16763"/>
                  </a:moveTo>
                  <a:lnTo>
                    <a:pt x="312365" y="16763"/>
                  </a:lnTo>
                  <a:lnTo>
                    <a:pt x="344017" y="18287"/>
                  </a:lnTo>
                  <a:lnTo>
                    <a:pt x="361340" y="21209"/>
                  </a:lnTo>
                  <a:lnTo>
                    <a:pt x="395630" y="19812"/>
                  </a:lnTo>
                  <a:lnTo>
                    <a:pt x="412965" y="18287"/>
                  </a:lnTo>
                  <a:lnTo>
                    <a:pt x="396963" y="16763"/>
                  </a:lnTo>
                  <a:close/>
                </a:path>
                <a:path w="5076190" h="45719">
                  <a:moveTo>
                    <a:pt x="824618" y="16763"/>
                  </a:moveTo>
                  <a:lnTo>
                    <a:pt x="483552" y="16763"/>
                  </a:lnTo>
                  <a:lnTo>
                    <a:pt x="533349" y="21209"/>
                  </a:lnTo>
                  <a:lnTo>
                    <a:pt x="653745" y="18287"/>
                  </a:lnTo>
                  <a:lnTo>
                    <a:pt x="808558" y="18287"/>
                  </a:lnTo>
                  <a:lnTo>
                    <a:pt x="824618" y="16763"/>
                  </a:lnTo>
                  <a:close/>
                </a:path>
                <a:path w="5076190" h="45719">
                  <a:moveTo>
                    <a:pt x="963021" y="16763"/>
                  </a:moveTo>
                  <a:lnTo>
                    <a:pt x="827276" y="16763"/>
                  </a:lnTo>
                  <a:lnTo>
                    <a:pt x="843102" y="18287"/>
                  </a:lnTo>
                  <a:lnTo>
                    <a:pt x="877519" y="19812"/>
                  </a:lnTo>
                  <a:lnTo>
                    <a:pt x="946353" y="21209"/>
                  </a:lnTo>
                  <a:lnTo>
                    <a:pt x="963021" y="16763"/>
                  </a:lnTo>
                  <a:close/>
                </a:path>
                <a:path w="5076190" h="45719">
                  <a:moveTo>
                    <a:pt x="68770" y="15112"/>
                  </a:moveTo>
                  <a:lnTo>
                    <a:pt x="68770" y="19812"/>
                  </a:lnTo>
                  <a:lnTo>
                    <a:pt x="83540" y="17906"/>
                  </a:lnTo>
                  <a:lnTo>
                    <a:pt x="68770" y="15112"/>
                  </a:lnTo>
                  <a:close/>
                </a:path>
                <a:path w="5076190" h="45719">
                  <a:moveTo>
                    <a:pt x="292392" y="10541"/>
                  </a:moveTo>
                  <a:lnTo>
                    <a:pt x="275247" y="15112"/>
                  </a:lnTo>
                  <a:lnTo>
                    <a:pt x="447255" y="15112"/>
                  </a:lnTo>
                  <a:lnTo>
                    <a:pt x="481723" y="18287"/>
                  </a:lnTo>
                  <a:lnTo>
                    <a:pt x="481723" y="19812"/>
                  </a:lnTo>
                  <a:lnTo>
                    <a:pt x="498868" y="18287"/>
                  </a:lnTo>
                  <a:lnTo>
                    <a:pt x="483552" y="16763"/>
                  </a:lnTo>
                  <a:lnTo>
                    <a:pt x="585387" y="16763"/>
                  </a:lnTo>
                  <a:lnTo>
                    <a:pt x="567766" y="12065"/>
                  </a:lnTo>
                  <a:lnTo>
                    <a:pt x="326872" y="12065"/>
                  </a:lnTo>
                  <a:lnTo>
                    <a:pt x="292392" y="10541"/>
                  </a:lnTo>
                  <a:close/>
                </a:path>
                <a:path w="5076190" h="45719">
                  <a:moveTo>
                    <a:pt x="722706" y="18287"/>
                  </a:moveTo>
                  <a:lnTo>
                    <a:pt x="653745" y="18287"/>
                  </a:lnTo>
                  <a:lnTo>
                    <a:pt x="653745" y="19812"/>
                  </a:lnTo>
                  <a:lnTo>
                    <a:pt x="688162" y="19812"/>
                  </a:lnTo>
                  <a:lnTo>
                    <a:pt x="722706" y="18287"/>
                  </a:lnTo>
                  <a:close/>
                </a:path>
                <a:path w="5076190" h="45719">
                  <a:moveTo>
                    <a:pt x="808558" y="18287"/>
                  </a:moveTo>
                  <a:lnTo>
                    <a:pt x="722706" y="18287"/>
                  </a:lnTo>
                  <a:lnTo>
                    <a:pt x="756996" y="19812"/>
                  </a:lnTo>
                  <a:lnTo>
                    <a:pt x="808558" y="19812"/>
                  </a:lnTo>
                  <a:lnTo>
                    <a:pt x="808558" y="18287"/>
                  </a:lnTo>
                  <a:close/>
                </a:path>
                <a:path w="5076190" h="45719">
                  <a:moveTo>
                    <a:pt x="1031763" y="16763"/>
                  </a:moveTo>
                  <a:lnTo>
                    <a:pt x="1015060" y="16763"/>
                  </a:lnTo>
                  <a:lnTo>
                    <a:pt x="1015060" y="19812"/>
                  </a:lnTo>
                  <a:lnTo>
                    <a:pt x="1031763" y="16763"/>
                  </a:lnTo>
                  <a:close/>
                </a:path>
                <a:path w="5076190" h="45719">
                  <a:moveTo>
                    <a:pt x="1067440" y="16763"/>
                  </a:moveTo>
                  <a:lnTo>
                    <a:pt x="1034521" y="16763"/>
                  </a:lnTo>
                  <a:lnTo>
                    <a:pt x="1084021" y="19812"/>
                  </a:lnTo>
                  <a:lnTo>
                    <a:pt x="1067440" y="16763"/>
                  </a:lnTo>
                  <a:close/>
                </a:path>
                <a:path w="5076190" h="45719">
                  <a:moveTo>
                    <a:pt x="4095318" y="16763"/>
                  </a:moveTo>
                  <a:lnTo>
                    <a:pt x="4094632" y="16763"/>
                  </a:lnTo>
                  <a:lnTo>
                    <a:pt x="4078173" y="19812"/>
                  </a:lnTo>
                  <a:lnTo>
                    <a:pt x="4129735" y="19812"/>
                  </a:lnTo>
                  <a:lnTo>
                    <a:pt x="4095318" y="18287"/>
                  </a:lnTo>
                  <a:lnTo>
                    <a:pt x="4095318" y="16763"/>
                  </a:lnTo>
                  <a:close/>
                </a:path>
                <a:path w="5076190" h="45719">
                  <a:moveTo>
                    <a:pt x="4146880" y="12065"/>
                  </a:moveTo>
                  <a:lnTo>
                    <a:pt x="4146880" y="15112"/>
                  </a:lnTo>
                  <a:lnTo>
                    <a:pt x="4128306" y="16763"/>
                  </a:lnTo>
                  <a:lnTo>
                    <a:pt x="4178766" y="16763"/>
                  </a:lnTo>
                  <a:lnTo>
                    <a:pt x="4146880" y="18287"/>
                  </a:lnTo>
                  <a:lnTo>
                    <a:pt x="4129735" y="19812"/>
                  </a:lnTo>
                  <a:lnTo>
                    <a:pt x="4232986" y="19812"/>
                  </a:lnTo>
                  <a:lnTo>
                    <a:pt x="4215714" y="18287"/>
                  </a:lnTo>
                  <a:lnTo>
                    <a:pt x="4250131" y="18287"/>
                  </a:lnTo>
                  <a:lnTo>
                    <a:pt x="4250131" y="15112"/>
                  </a:lnTo>
                  <a:lnTo>
                    <a:pt x="4164025" y="15112"/>
                  </a:lnTo>
                  <a:lnTo>
                    <a:pt x="4146880" y="12065"/>
                  </a:lnTo>
                  <a:close/>
                </a:path>
                <a:path w="5076190" h="45719">
                  <a:moveTo>
                    <a:pt x="4232986" y="18287"/>
                  </a:moveTo>
                  <a:lnTo>
                    <a:pt x="4232986" y="19812"/>
                  </a:lnTo>
                  <a:lnTo>
                    <a:pt x="4238864" y="19812"/>
                  </a:lnTo>
                  <a:lnTo>
                    <a:pt x="4232986" y="18287"/>
                  </a:lnTo>
                  <a:close/>
                </a:path>
                <a:path w="5076190" h="45719">
                  <a:moveTo>
                    <a:pt x="85915" y="17525"/>
                  </a:moveTo>
                  <a:lnTo>
                    <a:pt x="83540" y="17906"/>
                  </a:lnTo>
                  <a:lnTo>
                    <a:pt x="85915" y="18287"/>
                  </a:lnTo>
                  <a:lnTo>
                    <a:pt x="85915" y="17525"/>
                  </a:lnTo>
                  <a:close/>
                </a:path>
                <a:path w="5076190" h="45719">
                  <a:moveTo>
                    <a:pt x="189153" y="10541"/>
                  </a:moveTo>
                  <a:lnTo>
                    <a:pt x="189153" y="18287"/>
                  </a:lnTo>
                  <a:lnTo>
                    <a:pt x="318642" y="18287"/>
                  </a:lnTo>
                  <a:lnTo>
                    <a:pt x="310413" y="16763"/>
                  </a:lnTo>
                  <a:lnTo>
                    <a:pt x="430110" y="16763"/>
                  </a:lnTo>
                  <a:lnTo>
                    <a:pt x="430110" y="15112"/>
                  </a:lnTo>
                  <a:lnTo>
                    <a:pt x="223634" y="15112"/>
                  </a:lnTo>
                  <a:lnTo>
                    <a:pt x="189153" y="10541"/>
                  </a:lnTo>
                  <a:close/>
                </a:path>
                <a:path w="5076190" h="45719">
                  <a:moveTo>
                    <a:pt x="430110" y="16763"/>
                  </a:moveTo>
                  <a:lnTo>
                    <a:pt x="414284" y="16763"/>
                  </a:lnTo>
                  <a:lnTo>
                    <a:pt x="430110" y="18287"/>
                  </a:lnTo>
                  <a:lnTo>
                    <a:pt x="430110" y="16763"/>
                  </a:lnTo>
                  <a:close/>
                </a:path>
                <a:path w="5076190" h="45719">
                  <a:moveTo>
                    <a:pt x="4027855" y="16763"/>
                  </a:moveTo>
                  <a:lnTo>
                    <a:pt x="4009212" y="16763"/>
                  </a:lnTo>
                  <a:lnTo>
                    <a:pt x="4009212" y="18287"/>
                  </a:lnTo>
                  <a:lnTo>
                    <a:pt x="4044314" y="18287"/>
                  </a:lnTo>
                  <a:lnTo>
                    <a:pt x="4027855" y="16763"/>
                  </a:lnTo>
                  <a:close/>
                </a:path>
                <a:path w="5076190" h="45719">
                  <a:moveTo>
                    <a:pt x="103238" y="15112"/>
                  </a:moveTo>
                  <a:lnTo>
                    <a:pt x="85915" y="15112"/>
                  </a:lnTo>
                  <a:lnTo>
                    <a:pt x="85915" y="17525"/>
                  </a:lnTo>
                  <a:lnTo>
                    <a:pt x="103238" y="15112"/>
                  </a:lnTo>
                  <a:close/>
                </a:path>
                <a:path w="5076190" h="45719">
                  <a:moveTo>
                    <a:pt x="567766" y="10541"/>
                  </a:moveTo>
                  <a:lnTo>
                    <a:pt x="584911" y="13588"/>
                  </a:lnTo>
                  <a:lnTo>
                    <a:pt x="584911" y="16763"/>
                  </a:lnTo>
                  <a:lnTo>
                    <a:pt x="1137011" y="16763"/>
                  </a:lnTo>
                  <a:lnTo>
                    <a:pt x="1118438" y="15112"/>
                  </a:lnTo>
                  <a:lnTo>
                    <a:pt x="3768420" y="15112"/>
                  </a:lnTo>
                  <a:lnTo>
                    <a:pt x="3754653" y="12065"/>
                  </a:lnTo>
                  <a:lnTo>
                    <a:pt x="584911" y="12065"/>
                  </a:lnTo>
                  <a:lnTo>
                    <a:pt x="567766" y="10541"/>
                  </a:lnTo>
                  <a:close/>
                </a:path>
                <a:path w="5076190" h="45719">
                  <a:moveTo>
                    <a:pt x="258102" y="12065"/>
                  </a:moveTo>
                  <a:lnTo>
                    <a:pt x="223634" y="15112"/>
                  </a:lnTo>
                  <a:lnTo>
                    <a:pt x="275247" y="15112"/>
                  </a:lnTo>
                  <a:lnTo>
                    <a:pt x="258102" y="12065"/>
                  </a:lnTo>
                  <a:close/>
                </a:path>
                <a:path w="5076190" h="45719">
                  <a:moveTo>
                    <a:pt x="447255" y="9143"/>
                  </a:moveTo>
                  <a:lnTo>
                    <a:pt x="361340" y="10541"/>
                  </a:lnTo>
                  <a:lnTo>
                    <a:pt x="326872" y="12065"/>
                  </a:lnTo>
                  <a:lnTo>
                    <a:pt x="498868" y="12065"/>
                  </a:lnTo>
                  <a:lnTo>
                    <a:pt x="464578" y="10541"/>
                  </a:lnTo>
                  <a:lnTo>
                    <a:pt x="447255" y="9143"/>
                  </a:lnTo>
                  <a:close/>
                </a:path>
                <a:path w="5076190" h="45719">
                  <a:moveTo>
                    <a:pt x="481723" y="7493"/>
                  </a:moveTo>
                  <a:lnTo>
                    <a:pt x="498868" y="12065"/>
                  </a:lnTo>
                  <a:lnTo>
                    <a:pt x="567766" y="12065"/>
                  </a:lnTo>
                  <a:lnTo>
                    <a:pt x="567766" y="10541"/>
                  </a:lnTo>
                  <a:lnTo>
                    <a:pt x="516204" y="10541"/>
                  </a:lnTo>
                  <a:lnTo>
                    <a:pt x="481723" y="7493"/>
                  </a:lnTo>
                  <a:close/>
                </a:path>
                <a:path w="5076190" h="45719">
                  <a:moveTo>
                    <a:pt x="602056" y="7493"/>
                  </a:moveTo>
                  <a:lnTo>
                    <a:pt x="584911" y="10541"/>
                  </a:lnTo>
                  <a:lnTo>
                    <a:pt x="584911" y="12065"/>
                  </a:lnTo>
                  <a:lnTo>
                    <a:pt x="1135583" y="12065"/>
                  </a:lnTo>
                  <a:lnTo>
                    <a:pt x="1131296" y="10541"/>
                  </a:lnTo>
                  <a:lnTo>
                    <a:pt x="602056" y="10541"/>
                  </a:lnTo>
                  <a:lnTo>
                    <a:pt x="602056" y="7493"/>
                  </a:lnTo>
                  <a:close/>
                </a:path>
                <a:path w="5076190" h="45719">
                  <a:moveTo>
                    <a:pt x="1170127" y="2920"/>
                  </a:moveTo>
                  <a:lnTo>
                    <a:pt x="1170127" y="4444"/>
                  </a:lnTo>
                  <a:lnTo>
                    <a:pt x="1135583" y="4444"/>
                  </a:lnTo>
                  <a:lnTo>
                    <a:pt x="1170127" y="10541"/>
                  </a:lnTo>
                  <a:lnTo>
                    <a:pt x="1135583" y="12065"/>
                  </a:lnTo>
                  <a:lnTo>
                    <a:pt x="2236800" y="12065"/>
                  </a:lnTo>
                  <a:lnTo>
                    <a:pt x="2231085" y="10541"/>
                  </a:lnTo>
                  <a:lnTo>
                    <a:pt x="1858340" y="10541"/>
                  </a:lnTo>
                  <a:lnTo>
                    <a:pt x="1858340" y="9143"/>
                  </a:lnTo>
                  <a:lnTo>
                    <a:pt x="1255979" y="9143"/>
                  </a:lnTo>
                  <a:lnTo>
                    <a:pt x="1204417" y="5968"/>
                  </a:lnTo>
                  <a:lnTo>
                    <a:pt x="1170127" y="2920"/>
                  </a:lnTo>
                  <a:close/>
                </a:path>
                <a:path w="5076190" h="45719">
                  <a:moveTo>
                    <a:pt x="2271217" y="5968"/>
                  </a:moveTo>
                  <a:lnTo>
                    <a:pt x="2254072" y="5968"/>
                  </a:lnTo>
                  <a:lnTo>
                    <a:pt x="2236800" y="7493"/>
                  </a:lnTo>
                  <a:lnTo>
                    <a:pt x="2271217" y="7493"/>
                  </a:lnTo>
                  <a:lnTo>
                    <a:pt x="2236800" y="12065"/>
                  </a:lnTo>
                  <a:lnTo>
                    <a:pt x="2340178" y="12065"/>
                  </a:lnTo>
                  <a:lnTo>
                    <a:pt x="2305761" y="7493"/>
                  </a:lnTo>
                  <a:lnTo>
                    <a:pt x="2271217" y="5968"/>
                  </a:lnTo>
                  <a:close/>
                </a:path>
                <a:path w="5076190" h="45719">
                  <a:moveTo>
                    <a:pt x="2374468" y="7493"/>
                  </a:moveTo>
                  <a:lnTo>
                    <a:pt x="2357323" y="10541"/>
                  </a:lnTo>
                  <a:lnTo>
                    <a:pt x="2340178" y="12065"/>
                  </a:lnTo>
                  <a:lnTo>
                    <a:pt x="2426157" y="12065"/>
                  </a:lnTo>
                  <a:lnTo>
                    <a:pt x="2374468" y="7493"/>
                  </a:lnTo>
                  <a:close/>
                </a:path>
                <a:path w="5076190" h="45719">
                  <a:moveTo>
                    <a:pt x="2409012" y="9143"/>
                  </a:moveTo>
                  <a:lnTo>
                    <a:pt x="2426157" y="12065"/>
                  </a:lnTo>
                  <a:lnTo>
                    <a:pt x="2460574" y="12065"/>
                  </a:lnTo>
                  <a:lnTo>
                    <a:pt x="2426157" y="10541"/>
                  </a:lnTo>
                  <a:lnTo>
                    <a:pt x="2409012" y="9143"/>
                  </a:lnTo>
                  <a:close/>
                </a:path>
                <a:path w="5076190" h="45719">
                  <a:moveTo>
                    <a:pt x="2649931" y="4444"/>
                  </a:moveTo>
                  <a:lnTo>
                    <a:pt x="2598369" y="4444"/>
                  </a:lnTo>
                  <a:lnTo>
                    <a:pt x="2477719" y="7493"/>
                  </a:lnTo>
                  <a:lnTo>
                    <a:pt x="2460574" y="9143"/>
                  </a:lnTo>
                  <a:lnTo>
                    <a:pt x="2460574" y="12065"/>
                  </a:lnTo>
                  <a:lnTo>
                    <a:pt x="3492957" y="12065"/>
                  </a:lnTo>
                  <a:lnTo>
                    <a:pt x="3492957" y="10541"/>
                  </a:lnTo>
                  <a:lnTo>
                    <a:pt x="2667076" y="10541"/>
                  </a:lnTo>
                  <a:lnTo>
                    <a:pt x="2667076" y="7493"/>
                  </a:lnTo>
                  <a:lnTo>
                    <a:pt x="2649931" y="7493"/>
                  </a:lnTo>
                  <a:lnTo>
                    <a:pt x="2649931" y="4444"/>
                  </a:lnTo>
                  <a:close/>
                </a:path>
                <a:path w="5076190" h="45719">
                  <a:moveTo>
                    <a:pt x="3579063" y="9143"/>
                  </a:moveTo>
                  <a:lnTo>
                    <a:pt x="3527501" y="10541"/>
                  </a:lnTo>
                  <a:lnTo>
                    <a:pt x="3492957" y="12065"/>
                  </a:lnTo>
                  <a:lnTo>
                    <a:pt x="3647897" y="12065"/>
                  </a:lnTo>
                  <a:lnTo>
                    <a:pt x="3630752" y="10541"/>
                  </a:lnTo>
                  <a:lnTo>
                    <a:pt x="3579063" y="9143"/>
                  </a:lnTo>
                  <a:close/>
                </a:path>
                <a:path w="5076190" h="45719">
                  <a:moveTo>
                    <a:pt x="3734003" y="7493"/>
                  </a:moveTo>
                  <a:lnTo>
                    <a:pt x="3647897" y="12065"/>
                  </a:lnTo>
                  <a:lnTo>
                    <a:pt x="3754653" y="12065"/>
                  </a:lnTo>
                  <a:lnTo>
                    <a:pt x="3734003" y="7493"/>
                  </a:lnTo>
                  <a:close/>
                </a:path>
                <a:path w="5076190" h="45719">
                  <a:moveTo>
                    <a:pt x="3888816" y="10541"/>
                  </a:moveTo>
                  <a:lnTo>
                    <a:pt x="3871671" y="12065"/>
                  </a:lnTo>
                  <a:lnTo>
                    <a:pt x="3905961" y="12065"/>
                  </a:lnTo>
                  <a:lnTo>
                    <a:pt x="3888816" y="10541"/>
                  </a:lnTo>
                  <a:close/>
                </a:path>
                <a:path w="5076190" h="45719">
                  <a:moveTo>
                    <a:pt x="498868" y="7493"/>
                  </a:moveTo>
                  <a:lnTo>
                    <a:pt x="516204" y="10541"/>
                  </a:lnTo>
                  <a:lnTo>
                    <a:pt x="567766" y="10541"/>
                  </a:lnTo>
                  <a:lnTo>
                    <a:pt x="567766" y="9143"/>
                  </a:lnTo>
                  <a:lnTo>
                    <a:pt x="533349" y="9143"/>
                  </a:lnTo>
                  <a:lnTo>
                    <a:pt x="498868" y="7493"/>
                  </a:lnTo>
                  <a:close/>
                </a:path>
                <a:path w="5076190" h="45719">
                  <a:moveTo>
                    <a:pt x="636600" y="5968"/>
                  </a:moveTo>
                  <a:lnTo>
                    <a:pt x="619455" y="9143"/>
                  </a:lnTo>
                  <a:lnTo>
                    <a:pt x="602056" y="10541"/>
                  </a:lnTo>
                  <a:lnTo>
                    <a:pt x="808558" y="10541"/>
                  </a:lnTo>
                  <a:lnTo>
                    <a:pt x="705307" y="9143"/>
                  </a:lnTo>
                  <a:lnTo>
                    <a:pt x="653745" y="9143"/>
                  </a:lnTo>
                  <a:lnTo>
                    <a:pt x="636600" y="5968"/>
                  </a:lnTo>
                  <a:close/>
                </a:path>
                <a:path w="5076190" h="45719">
                  <a:moveTo>
                    <a:pt x="1101166" y="2920"/>
                  </a:moveTo>
                  <a:lnTo>
                    <a:pt x="1084021" y="2920"/>
                  </a:lnTo>
                  <a:lnTo>
                    <a:pt x="1032459" y="7493"/>
                  </a:lnTo>
                  <a:lnTo>
                    <a:pt x="894664" y="7493"/>
                  </a:lnTo>
                  <a:lnTo>
                    <a:pt x="894664" y="9143"/>
                  </a:lnTo>
                  <a:lnTo>
                    <a:pt x="860247" y="10541"/>
                  </a:lnTo>
                  <a:lnTo>
                    <a:pt x="1131296" y="10541"/>
                  </a:lnTo>
                  <a:lnTo>
                    <a:pt x="1118438" y="5968"/>
                  </a:lnTo>
                  <a:lnTo>
                    <a:pt x="1101166" y="2920"/>
                  </a:lnTo>
                  <a:close/>
                </a:path>
                <a:path w="5076190" h="45719">
                  <a:moveTo>
                    <a:pt x="2030298" y="7493"/>
                  </a:moveTo>
                  <a:lnTo>
                    <a:pt x="1944446" y="7493"/>
                  </a:lnTo>
                  <a:lnTo>
                    <a:pt x="1858340" y="10541"/>
                  </a:lnTo>
                  <a:lnTo>
                    <a:pt x="2047697" y="10541"/>
                  </a:lnTo>
                  <a:lnTo>
                    <a:pt x="2030298" y="9143"/>
                  </a:lnTo>
                  <a:lnTo>
                    <a:pt x="2030298" y="7493"/>
                  </a:lnTo>
                  <a:close/>
                </a:path>
                <a:path w="5076190" h="45719">
                  <a:moveTo>
                    <a:pt x="2116404" y="5968"/>
                  </a:moveTo>
                  <a:lnTo>
                    <a:pt x="2081987" y="5968"/>
                  </a:lnTo>
                  <a:lnTo>
                    <a:pt x="2047697" y="10541"/>
                  </a:lnTo>
                  <a:lnTo>
                    <a:pt x="2219655" y="10541"/>
                  </a:lnTo>
                  <a:lnTo>
                    <a:pt x="2116404" y="5968"/>
                  </a:lnTo>
                  <a:close/>
                </a:path>
                <a:path w="5076190" h="45719">
                  <a:moveTo>
                    <a:pt x="2219655" y="7493"/>
                  </a:moveTo>
                  <a:lnTo>
                    <a:pt x="2219655" y="10541"/>
                  </a:lnTo>
                  <a:lnTo>
                    <a:pt x="2231085" y="10541"/>
                  </a:lnTo>
                  <a:lnTo>
                    <a:pt x="2219655" y="7493"/>
                  </a:lnTo>
                  <a:close/>
                </a:path>
                <a:path w="5076190" h="45719">
                  <a:moveTo>
                    <a:pt x="2735910" y="1397"/>
                  </a:moveTo>
                  <a:lnTo>
                    <a:pt x="2718765" y="5968"/>
                  </a:lnTo>
                  <a:lnTo>
                    <a:pt x="2701620" y="9143"/>
                  </a:lnTo>
                  <a:lnTo>
                    <a:pt x="2684221" y="10541"/>
                  </a:lnTo>
                  <a:lnTo>
                    <a:pt x="3114497" y="10541"/>
                  </a:lnTo>
                  <a:lnTo>
                    <a:pt x="3022718" y="7493"/>
                  </a:lnTo>
                  <a:lnTo>
                    <a:pt x="2856433" y="7493"/>
                  </a:lnTo>
                  <a:lnTo>
                    <a:pt x="2850675" y="5968"/>
                  </a:lnTo>
                  <a:lnTo>
                    <a:pt x="2735910" y="5968"/>
                  </a:lnTo>
                  <a:lnTo>
                    <a:pt x="2735910" y="1397"/>
                  </a:lnTo>
                  <a:close/>
                </a:path>
                <a:path w="5076190" h="45719">
                  <a:moveTo>
                    <a:pt x="3234893" y="5968"/>
                  </a:moveTo>
                  <a:lnTo>
                    <a:pt x="3148787" y="5968"/>
                  </a:lnTo>
                  <a:lnTo>
                    <a:pt x="3131642" y="7493"/>
                  </a:lnTo>
                  <a:lnTo>
                    <a:pt x="3114497" y="10541"/>
                  </a:lnTo>
                  <a:lnTo>
                    <a:pt x="3441395" y="10541"/>
                  </a:lnTo>
                  <a:lnTo>
                    <a:pt x="3406978" y="9143"/>
                  </a:lnTo>
                  <a:lnTo>
                    <a:pt x="3406978" y="7493"/>
                  </a:lnTo>
                  <a:lnTo>
                    <a:pt x="3338144" y="7493"/>
                  </a:lnTo>
                  <a:lnTo>
                    <a:pt x="3234893" y="5968"/>
                  </a:lnTo>
                  <a:close/>
                </a:path>
                <a:path w="5076190" h="45719">
                  <a:moveTo>
                    <a:pt x="3492957" y="7493"/>
                  </a:moveTo>
                  <a:lnTo>
                    <a:pt x="3458540" y="9143"/>
                  </a:lnTo>
                  <a:lnTo>
                    <a:pt x="3441395" y="10541"/>
                  </a:lnTo>
                  <a:lnTo>
                    <a:pt x="3492957" y="10541"/>
                  </a:lnTo>
                  <a:lnTo>
                    <a:pt x="3492957" y="7493"/>
                  </a:lnTo>
                  <a:close/>
                </a:path>
                <a:path w="5076190" h="45719">
                  <a:moveTo>
                    <a:pt x="1324940" y="0"/>
                  </a:moveTo>
                  <a:lnTo>
                    <a:pt x="1255979" y="9143"/>
                  </a:lnTo>
                  <a:lnTo>
                    <a:pt x="1531442" y="9143"/>
                  </a:lnTo>
                  <a:lnTo>
                    <a:pt x="1531442" y="7493"/>
                  </a:lnTo>
                  <a:lnTo>
                    <a:pt x="1462481" y="7493"/>
                  </a:lnTo>
                  <a:lnTo>
                    <a:pt x="1453908" y="5968"/>
                  </a:lnTo>
                  <a:lnTo>
                    <a:pt x="1342085" y="5968"/>
                  </a:lnTo>
                  <a:lnTo>
                    <a:pt x="1342085" y="1397"/>
                  </a:lnTo>
                  <a:lnTo>
                    <a:pt x="1324940" y="0"/>
                  </a:lnTo>
                  <a:close/>
                </a:path>
                <a:path w="5076190" h="45719">
                  <a:moveTo>
                    <a:pt x="1617421" y="1397"/>
                  </a:moveTo>
                  <a:lnTo>
                    <a:pt x="1600276" y="1397"/>
                  </a:lnTo>
                  <a:lnTo>
                    <a:pt x="1583131" y="2920"/>
                  </a:lnTo>
                  <a:lnTo>
                    <a:pt x="1583131" y="9143"/>
                  </a:lnTo>
                  <a:lnTo>
                    <a:pt x="1806651" y="9143"/>
                  </a:lnTo>
                  <a:lnTo>
                    <a:pt x="1761876" y="7493"/>
                  </a:lnTo>
                  <a:lnTo>
                    <a:pt x="1668983" y="7493"/>
                  </a:lnTo>
                  <a:lnTo>
                    <a:pt x="1651838" y="4444"/>
                  </a:lnTo>
                  <a:lnTo>
                    <a:pt x="1617421" y="1397"/>
                  </a:lnTo>
                  <a:close/>
                </a:path>
                <a:path w="5076190" h="45719">
                  <a:moveTo>
                    <a:pt x="1789506" y="4444"/>
                  </a:moveTo>
                  <a:lnTo>
                    <a:pt x="1806651" y="9143"/>
                  </a:lnTo>
                  <a:lnTo>
                    <a:pt x="1858340" y="9143"/>
                  </a:lnTo>
                  <a:lnTo>
                    <a:pt x="1823796" y="5968"/>
                  </a:lnTo>
                  <a:lnTo>
                    <a:pt x="1789506" y="4444"/>
                  </a:lnTo>
                  <a:close/>
                </a:path>
                <a:path w="5076190" h="45719">
                  <a:moveTo>
                    <a:pt x="946353" y="5968"/>
                  </a:moveTo>
                  <a:lnTo>
                    <a:pt x="877519" y="7493"/>
                  </a:lnTo>
                  <a:lnTo>
                    <a:pt x="929208" y="7493"/>
                  </a:lnTo>
                  <a:lnTo>
                    <a:pt x="946353" y="5968"/>
                  </a:lnTo>
                  <a:close/>
                </a:path>
                <a:path w="5076190" h="45719">
                  <a:moveTo>
                    <a:pt x="980770" y="2920"/>
                  </a:moveTo>
                  <a:lnTo>
                    <a:pt x="963498" y="2920"/>
                  </a:lnTo>
                  <a:lnTo>
                    <a:pt x="946353" y="4444"/>
                  </a:lnTo>
                  <a:lnTo>
                    <a:pt x="963498" y="7493"/>
                  </a:lnTo>
                  <a:lnTo>
                    <a:pt x="1032459" y="7493"/>
                  </a:lnTo>
                  <a:lnTo>
                    <a:pt x="1041031" y="5968"/>
                  </a:lnTo>
                  <a:lnTo>
                    <a:pt x="1032459" y="5968"/>
                  </a:lnTo>
                  <a:lnTo>
                    <a:pt x="997915" y="4444"/>
                  </a:lnTo>
                  <a:lnTo>
                    <a:pt x="980770" y="2920"/>
                  </a:lnTo>
                  <a:close/>
                </a:path>
                <a:path w="5076190" h="45719">
                  <a:moveTo>
                    <a:pt x="1531442" y="2920"/>
                  </a:moveTo>
                  <a:lnTo>
                    <a:pt x="1514170" y="4444"/>
                  </a:lnTo>
                  <a:lnTo>
                    <a:pt x="1462481" y="7493"/>
                  </a:lnTo>
                  <a:lnTo>
                    <a:pt x="1531442" y="7493"/>
                  </a:lnTo>
                  <a:lnTo>
                    <a:pt x="1531442" y="5968"/>
                  </a:lnTo>
                  <a:lnTo>
                    <a:pt x="1554302" y="5968"/>
                  </a:lnTo>
                  <a:lnTo>
                    <a:pt x="1531442" y="2920"/>
                  </a:lnTo>
                  <a:close/>
                </a:path>
                <a:path w="5076190" h="45719">
                  <a:moveTo>
                    <a:pt x="1554302" y="5968"/>
                  </a:moveTo>
                  <a:lnTo>
                    <a:pt x="1531442" y="5968"/>
                  </a:lnTo>
                  <a:lnTo>
                    <a:pt x="1565732" y="7493"/>
                  </a:lnTo>
                  <a:lnTo>
                    <a:pt x="1554302" y="5968"/>
                  </a:lnTo>
                  <a:close/>
                </a:path>
                <a:path w="5076190" h="45719">
                  <a:moveTo>
                    <a:pt x="1703400" y="2920"/>
                  </a:moveTo>
                  <a:lnTo>
                    <a:pt x="1686255" y="5968"/>
                  </a:lnTo>
                  <a:lnTo>
                    <a:pt x="1668983" y="7493"/>
                  </a:lnTo>
                  <a:lnTo>
                    <a:pt x="1761876" y="7493"/>
                  </a:lnTo>
                  <a:lnTo>
                    <a:pt x="1720545" y="5968"/>
                  </a:lnTo>
                  <a:lnTo>
                    <a:pt x="1703400" y="2920"/>
                  </a:lnTo>
                  <a:close/>
                </a:path>
                <a:path w="5076190" h="45719">
                  <a:moveTo>
                    <a:pt x="2907995" y="4444"/>
                  </a:moveTo>
                  <a:lnTo>
                    <a:pt x="2873578" y="5968"/>
                  </a:lnTo>
                  <a:lnTo>
                    <a:pt x="2856433" y="7493"/>
                  </a:lnTo>
                  <a:lnTo>
                    <a:pt x="3022718" y="7493"/>
                  </a:lnTo>
                  <a:lnTo>
                    <a:pt x="2976829" y="5968"/>
                  </a:lnTo>
                  <a:lnTo>
                    <a:pt x="2907995" y="4444"/>
                  </a:lnTo>
                  <a:close/>
                </a:path>
                <a:path w="5076190" h="45719">
                  <a:moveTo>
                    <a:pt x="3406978" y="5968"/>
                  </a:moveTo>
                  <a:lnTo>
                    <a:pt x="3372688" y="7493"/>
                  </a:lnTo>
                  <a:lnTo>
                    <a:pt x="3406978" y="7493"/>
                  </a:lnTo>
                  <a:lnTo>
                    <a:pt x="3406978" y="5968"/>
                  </a:lnTo>
                  <a:close/>
                </a:path>
                <a:path w="5076190" h="45719">
                  <a:moveTo>
                    <a:pt x="1049604" y="4444"/>
                  </a:moveTo>
                  <a:lnTo>
                    <a:pt x="1032459" y="5968"/>
                  </a:lnTo>
                  <a:lnTo>
                    <a:pt x="1041031" y="5968"/>
                  </a:lnTo>
                  <a:lnTo>
                    <a:pt x="1049604" y="4444"/>
                  </a:lnTo>
                  <a:close/>
                </a:path>
                <a:path w="5076190" h="45719">
                  <a:moveTo>
                    <a:pt x="1393774" y="0"/>
                  </a:moveTo>
                  <a:lnTo>
                    <a:pt x="1376629" y="0"/>
                  </a:lnTo>
                  <a:lnTo>
                    <a:pt x="1359230" y="1397"/>
                  </a:lnTo>
                  <a:lnTo>
                    <a:pt x="1376629" y="2920"/>
                  </a:lnTo>
                  <a:lnTo>
                    <a:pt x="1376629" y="4444"/>
                  </a:lnTo>
                  <a:lnTo>
                    <a:pt x="1342085" y="5968"/>
                  </a:lnTo>
                  <a:lnTo>
                    <a:pt x="1453908" y="5968"/>
                  </a:lnTo>
                  <a:lnTo>
                    <a:pt x="1436763" y="2920"/>
                  </a:lnTo>
                  <a:lnTo>
                    <a:pt x="1410919" y="2920"/>
                  </a:lnTo>
                  <a:lnTo>
                    <a:pt x="1393774" y="0"/>
                  </a:lnTo>
                  <a:close/>
                </a:path>
                <a:path w="5076190" h="45719">
                  <a:moveTo>
                    <a:pt x="1565732" y="1397"/>
                  </a:moveTo>
                  <a:lnTo>
                    <a:pt x="1548587" y="1397"/>
                  </a:lnTo>
                  <a:lnTo>
                    <a:pt x="1531442" y="2920"/>
                  </a:lnTo>
                  <a:lnTo>
                    <a:pt x="1583131" y="5968"/>
                  </a:lnTo>
                  <a:lnTo>
                    <a:pt x="1565732" y="2920"/>
                  </a:lnTo>
                  <a:lnTo>
                    <a:pt x="1565732" y="1397"/>
                  </a:lnTo>
                  <a:close/>
                </a:path>
                <a:path w="5076190" h="45719">
                  <a:moveTo>
                    <a:pt x="2839161" y="2920"/>
                  </a:moveTo>
                  <a:lnTo>
                    <a:pt x="2787472" y="2920"/>
                  </a:lnTo>
                  <a:lnTo>
                    <a:pt x="2753182" y="5968"/>
                  </a:lnTo>
                  <a:lnTo>
                    <a:pt x="2850675" y="5968"/>
                  </a:lnTo>
                  <a:lnTo>
                    <a:pt x="2839161" y="2920"/>
                  </a:lnTo>
                  <a:close/>
                </a:path>
                <a:path w="5076190" h="45719">
                  <a:moveTo>
                    <a:pt x="1428191" y="1397"/>
                  </a:moveTo>
                  <a:lnTo>
                    <a:pt x="1410919" y="2920"/>
                  </a:lnTo>
                  <a:lnTo>
                    <a:pt x="1436763" y="2920"/>
                  </a:lnTo>
                  <a:lnTo>
                    <a:pt x="1428191" y="139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7200" y="438150"/>
            <a:ext cx="8229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i="1" spc="229" dirty="0" smtClean="0">
                <a:latin typeface="Georgia"/>
                <a:cs typeface="Georgia"/>
              </a:rPr>
              <a:t>INTRODUCTION</a:t>
            </a:r>
            <a:r>
              <a:rPr lang="en-US" sz="4400" b="1" i="1" spc="229" dirty="0" smtClean="0">
                <a:latin typeface="Georgia"/>
                <a:cs typeface="Georgia"/>
              </a:rPr>
              <a:t> To AOA</a:t>
            </a:r>
            <a:endParaRPr sz="4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56023" y="116966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min</a:t>
            </a:r>
            <a:r>
              <a:rPr sz="16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114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30" dirty="0">
                <a:solidFill>
                  <a:srgbClr val="FF0000"/>
                </a:solidFill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6513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3868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27</a:t>
            </a:r>
            <a:r>
              <a:rPr sz="2000" b="1" i="1" spc="-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1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3397" y="614453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8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6513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3868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35"/>
              </a:spcBef>
            </a:pPr>
            <a:r>
              <a:rPr sz="2000" b="1" i="1" dirty="0">
                <a:latin typeface="Georgia"/>
                <a:cs typeface="Georgia"/>
              </a:rPr>
              <a:t>27</a:t>
            </a:r>
            <a:r>
              <a:rPr sz="2000" b="1" i="1" spc="-15" dirty="0">
                <a:latin typeface="Georgia"/>
                <a:cs typeface="Georgia"/>
              </a:rPr>
              <a:t> </a:t>
            </a:r>
            <a:r>
              <a:rPr sz="2000" b="1" i="1" dirty="0">
                <a:latin typeface="Georgia"/>
                <a:cs typeface="Georgia"/>
              </a:rPr>
              <a:t>&lt;</a:t>
            </a:r>
            <a:r>
              <a:rPr sz="2000" b="1" i="1" spc="-10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33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71398" y="713984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19568" y="198653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7664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71398" y="76834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1956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7664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14&lt;</a:t>
            </a:r>
            <a:r>
              <a:rPr sz="2000" b="1" i="1" spc="-7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540323" y="550318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10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20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min</a:t>
            </a:r>
            <a:r>
              <a:rPr sz="18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114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130" dirty="0">
                <a:solidFill>
                  <a:srgbClr val="FF0000"/>
                </a:solidFill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1956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7664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14&lt;</a:t>
            </a:r>
            <a:r>
              <a:rPr sz="2000" b="1" i="1" spc="-7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25106" y="704206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19568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17664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35"/>
              </a:spcBef>
            </a:pPr>
            <a:r>
              <a:rPr sz="2000" b="1" i="1" spc="-20" dirty="0">
                <a:latin typeface="Georgia"/>
                <a:cs typeface="Georgia"/>
              </a:rPr>
              <a:t>14&lt;</a:t>
            </a:r>
            <a:r>
              <a:rPr sz="2000" b="1" i="1" spc="-70" dirty="0">
                <a:latin typeface="Georgia"/>
                <a:cs typeface="Georgia"/>
              </a:rPr>
              <a:t> </a:t>
            </a:r>
            <a:r>
              <a:rPr sz="2000" b="1" i="1" spc="-3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47291" y="687823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90509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8223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8224" y="713984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90509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8223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</a:pPr>
            <a:r>
              <a:rPr sz="2000" b="1" i="1" spc="-90" dirty="0">
                <a:latin typeface="Georgia"/>
                <a:cs typeface="Georgia"/>
              </a:rPr>
              <a:t>35&lt;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8224" y="76834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90509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8223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</a:pPr>
            <a:r>
              <a:rPr sz="2000" b="1" i="1" spc="-90" dirty="0">
                <a:latin typeface="Georgia"/>
                <a:cs typeface="Georgia"/>
              </a:rPr>
              <a:t>35&lt;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19289" y="76834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601582" y="1976120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993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42135"/>
            <a:ext cx="8305801" cy="4401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3335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Rounded MT Bold" panose="020F0704030504030204" pitchFamily="34" charset="0"/>
              </a:rPr>
              <a:t>CO1- Apply algorithmic fundamentals to perceive various algorithmic approaches.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84533" y="-264795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85800" y="548566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  <a:r>
              <a:rPr sz="1600" b="1" spc="15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A[j]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&lt;</a:t>
            </a:r>
            <a:r>
              <a:rPr sz="1600" b="1" spc="16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A[min]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601582" y="1976120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993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35"/>
              </a:spcBef>
            </a:pPr>
            <a:r>
              <a:rPr sz="2000" b="1" i="1" spc="-45" dirty="0">
                <a:latin typeface="Georgia"/>
                <a:cs typeface="Georgia"/>
              </a:rPr>
              <a:t>19&lt;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525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1029906" y="703952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3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601582" y="1976120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993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35"/>
              </a:spcBef>
            </a:pPr>
            <a:r>
              <a:rPr sz="2000" b="1" i="1" spc="-45" dirty="0">
                <a:latin typeface="Georgia"/>
                <a:cs typeface="Georgia"/>
              </a:rPr>
              <a:t>19&lt;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14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62941" y="857729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end</a:t>
            </a:r>
            <a:r>
              <a:rPr sz="1600" b="1" spc="12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601582" y="1976120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993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62000" y="768341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swap</a:t>
            </a:r>
            <a:r>
              <a:rPr sz="1600" b="1" spc="1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(A[min],</a:t>
            </a:r>
            <a:r>
              <a:rPr sz="1600" b="1" spc="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601582" y="1976120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993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62584" y="700117"/>
            <a:ext cx="5797296" cy="288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Georgia" panose="02040502050405020303" pitchFamily="18" charset="0"/>
              </a:rPr>
              <a:t>Algorithm</a:t>
            </a:r>
            <a:r>
              <a:rPr sz="1400" b="1" spc="26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SELECTION</a:t>
            </a:r>
            <a:r>
              <a:rPr sz="1400" b="1" spc="23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SORT</a:t>
            </a:r>
            <a:r>
              <a:rPr sz="1400" b="1" spc="250" dirty="0">
                <a:latin typeface="Georgia" panose="02040502050405020303" pitchFamily="18" charset="0"/>
              </a:rPr>
              <a:t> </a:t>
            </a:r>
            <a:r>
              <a:rPr sz="14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400" b="1" spc="105" dirty="0">
                <a:latin typeface="Georgia" panose="02040502050405020303" pitchFamily="18" charset="0"/>
              </a:rPr>
              <a:t>//</a:t>
            </a:r>
            <a:r>
              <a:rPr sz="1400" b="1" spc="150" dirty="0">
                <a:latin typeface="Georgia" panose="02040502050405020303" pitchFamily="18" charset="0"/>
              </a:rPr>
              <a:t> </a:t>
            </a:r>
            <a:r>
              <a:rPr sz="1400" b="1" spc="380" dirty="0">
                <a:latin typeface="Georgia" panose="02040502050405020303" pitchFamily="18" charset="0"/>
              </a:rPr>
              <a:t>A</a:t>
            </a:r>
            <a:r>
              <a:rPr sz="1400" b="1" spc="16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is</a:t>
            </a:r>
            <a:r>
              <a:rPr sz="1400" b="1" spc="15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an</a:t>
            </a:r>
            <a:r>
              <a:rPr sz="1400" b="1" spc="15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array</a:t>
            </a:r>
            <a:r>
              <a:rPr sz="1400" b="1" spc="13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of</a:t>
            </a:r>
            <a:r>
              <a:rPr sz="1400" b="1" spc="16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size</a:t>
            </a:r>
            <a:r>
              <a:rPr sz="1400" b="1" spc="135" dirty="0">
                <a:latin typeface="Georgia" panose="02040502050405020303" pitchFamily="18" charset="0"/>
              </a:rPr>
              <a:t> </a:t>
            </a:r>
            <a:r>
              <a:rPr sz="14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4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400" b="1" dirty="0">
                <a:latin typeface="Georgia" panose="02040502050405020303" pitchFamily="18" charset="0"/>
              </a:rPr>
              <a:t>for</a:t>
            </a:r>
            <a:r>
              <a:rPr sz="1400" b="1" spc="6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i</a:t>
            </a:r>
            <a:r>
              <a:rPr sz="1400" b="1" spc="9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=</a:t>
            </a:r>
            <a:r>
              <a:rPr sz="1400" b="1" spc="7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1</a:t>
            </a:r>
            <a:r>
              <a:rPr sz="1400" b="1" spc="9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to</a:t>
            </a:r>
            <a:r>
              <a:rPr sz="1400" b="1" spc="7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n</a:t>
            </a:r>
            <a:r>
              <a:rPr sz="1400" b="1" spc="8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-</a:t>
            </a:r>
            <a:r>
              <a:rPr sz="1400" b="1" spc="8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1</a:t>
            </a:r>
            <a:r>
              <a:rPr sz="1400" b="1" spc="95" dirty="0">
                <a:latin typeface="Georgia" panose="02040502050405020303" pitchFamily="18" charset="0"/>
              </a:rPr>
              <a:t> </a:t>
            </a:r>
            <a:r>
              <a:rPr sz="1400" b="1" spc="-55" dirty="0">
                <a:latin typeface="Georgia" panose="02040502050405020303" pitchFamily="18" charset="0"/>
              </a:rPr>
              <a:t>do </a:t>
            </a:r>
            <a:r>
              <a:rPr sz="1400" b="1" dirty="0">
                <a:latin typeface="Georgia" panose="02040502050405020303" pitchFamily="18" charset="0"/>
              </a:rPr>
              <a:t>min</a:t>
            </a:r>
            <a:r>
              <a:rPr sz="1400" b="1" spc="10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=</a:t>
            </a:r>
            <a:r>
              <a:rPr sz="1400" b="1" spc="120" dirty="0">
                <a:latin typeface="Georgia" panose="02040502050405020303" pitchFamily="18" charset="0"/>
              </a:rPr>
              <a:t> </a:t>
            </a:r>
            <a:r>
              <a:rPr sz="14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400" b="1" dirty="0">
                <a:latin typeface="Georgia" panose="02040502050405020303" pitchFamily="18" charset="0"/>
              </a:rPr>
              <a:t>for</a:t>
            </a:r>
            <a:r>
              <a:rPr sz="1400" b="1" spc="5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j</a:t>
            </a:r>
            <a:r>
              <a:rPr sz="1400" b="1" spc="8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=</a:t>
            </a:r>
            <a:r>
              <a:rPr sz="1400" b="1" spc="75" dirty="0">
                <a:latin typeface="Georgia" panose="02040502050405020303" pitchFamily="18" charset="0"/>
              </a:rPr>
              <a:t> </a:t>
            </a:r>
            <a:r>
              <a:rPr sz="1400" b="1" spc="-10" dirty="0">
                <a:latin typeface="Georgia" panose="02040502050405020303" pitchFamily="18" charset="0"/>
              </a:rPr>
              <a:t>i+1</a:t>
            </a:r>
            <a:r>
              <a:rPr sz="1400" b="1" spc="6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to</a:t>
            </a:r>
            <a:r>
              <a:rPr sz="1400" b="1" spc="7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n</a:t>
            </a:r>
            <a:r>
              <a:rPr sz="1400" b="1" spc="70" dirty="0">
                <a:latin typeface="Georgia" panose="02040502050405020303" pitchFamily="18" charset="0"/>
              </a:rPr>
              <a:t> </a:t>
            </a:r>
            <a:r>
              <a:rPr sz="14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400" b="1" dirty="0">
                <a:latin typeface="Georgia" panose="02040502050405020303" pitchFamily="18" charset="0"/>
              </a:rPr>
              <a:t>if</a:t>
            </a:r>
            <a:r>
              <a:rPr sz="1400" b="1" spc="15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A[j]</a:t>
            </a:r>
            <a:r>
              <a:rPr sz="1400" b="1" spc="12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&lt;</a:t>
            </a:r>
            <a:r>
              <a:rPr sz="1400" b="1" spc="160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A[min]</a:t>
            </a:r>
            <a:r>
              <a:rPr sz="1400" b="1" spc="125" dirty="0">
                <a:latin typeface="Georgia" panose="02040502050405020303" pitchFamily="18" charset="0"/>
              </a:rPr>
              <a:t> </a:t>
            </a:r>
            <a:r>
              <a:rPr sz="14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Georgia" panose="02040502050405020303" pitchFamily="18" charset="0"/>
              </a:rPr>
              <a:t>min</a:t>
            </a:r>
            <a:r>
              <a:rPr sz="1400" b="1" spc="95" dirty="0">
                <a:latin typeface="Georgia" panose="02040502050405020303" pitchFamily="18" charset="0"/>
              </a:rPr>
              <a:t> </a:t>
            </a:r>
            <a:r>
              <a:rPr sz="1400" b="1" dirty="0">
                <a:latin typeface="Georgia" panose="02040502050405020303" pitchFamily="18" charset="0"/>
              </a:rPr>
              <a:t>=</a:t>
            </a:r>
            <a:r>
              <a:rPr sz="1400" b="1" spc="114" dirty="0">
                <a:latin typeface="Georgia" panose="02040502050405020303" pitchFamily="18" charset="0"/>
              </a:rPr>
              <a:t> </a:t>
            </a:r>
            <a:r>
              <a:rPr sz="1400" b="1" spc="-130" dirty="0">
                <a:latin typeface="Georgia" panose="02040502050405020303" pitchFamily="18" charset="0"/>
              </a:rPr>
              <a:t>j; </a:t>
            </a:r>
            <a:r>
              <a:rPr sz="1400" b="1" dirty="0">
                <a:latin typeface="Georgia" panose="02040502050405020303" pitchFamily="18" charset="0"/>
              </a:rPr>
              <a:t>end</a:t>
            </a:r>
            <a:r>
              <a:rPr sz="1400" b="1" spc="130" dirty="0">
                <a:latin typeface="Georgia" panose="02040502050405020303" pitchFamily="18" charset="0"/>
              </a:rPr>
              <a:t> </a:t>
            </a:r>
            <a:r>
              <a:rPr sz="14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400" b="1" dirty="0">
                <a:latin typeface="Georgia" panose="02040502050405020303" pitchFamily="18" charset="0"/>
              </a:rPr>
              <a:t>end</a:t>
            </a:r>
            <a:r>
              <a:rPr sz="1400" b="1" spc="125" dirty="0">
                <a:latin typeface="Georgia" panose="02040502050405020303" pitchFamily="18" charset="0"/>
              </a:rPr>
              <a:t> </a:t>
            </a:r>
            <a:r>
              <a:rPr sz="14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swap</a:t>
            </a:r>
            <a:r>
              <a:rPr sz="1400" b="1" spc="1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(A[min],</a:t>
            </a:r>
            <a:r>
              <a:rPr sz="1400" b="1" spc="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Georgia" panose="02040502050405020303" pitchFamily="18" charset="0"/>
              </a:rPr>
              <a:t>end</a:t>
            </a:r>
            <a:r>
              <a:rPr sz="1400" b="1" spc="130" dirty="0">
                <a:latin typeface="Georgia" panose="02040502050405020303" pitchFamily="18" charset="0"/>
              </a:rPr>
              <a:t> </a:t>
            </a:r>
            <a:r>
              <a:rPr sz="14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6534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4247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601582" y="1976120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9931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787814" y="666750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i</a:t>
            </a:r>
            <a:r>
              <a:rPr sz="1600" b="1" spc="9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1</a:t>
            </a:r>
            <a:r>
              <a:rPr sz="16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8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-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1</a:t>
            </a:r>
            <a:r>
              <a:rPr sz="1600" b="1" spc="9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55" dirty="0">
                <a:solidFill>
                  <a:srgbClr val="FF0000"/>
                </a:solidFill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j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i+1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=3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917743" y="614453"/>
            <a:ext cx="5797296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eorgia" panose="02040502050405020303" pitchFamily="18" charset="0"/>
              </a:rPr>
              <a:t>Algorithm</a:t>
            </a:r>
            <a:r>
              <a:rPr sz="1800" b="1" spc="2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SELECTION</a:t>
            </a:r>
            <a:r>
              <a:rPr sz="1800" b="1" spc="23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SORT</a:t>
            </a:r>
            <a:r>
              <a:rPr sz="1800" b="1" spc="25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800" b="1" spc="105" dirty="0">
                <a:latin typeface="Georgia" panose="02040502050405020303" pitchFamily="18" charset="0"/>
              </a:rPr>
              <a:t>//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spc="380" dirty="0">
                <a:latin typeface="Georgia" panose="02040502050405020303" pitchFamily="18" charset="0"/>
              </a:rPr>
              <a:t>A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is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an</a:t>
            </a:r>
            <a:r>
              <a:rPr sz="1800" b="1" spc="1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array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of</a:t>
            </a:r>
            <a:r>
              <a:rPr sz="1800" b="1" spc="1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size</a:t>
            </a:r>
            <a:r>
              <a:rPr sz="1800" b="1" spc="135" dirty="0">
                <a:latin typeface="Georgia" panose="02040502050405020303" pitchFamily="18" charset="0"/>
              </a:rPr>
              <a:t> </a:t>
            </a:r>
            <a:r>
              <a:rPr sz="18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i</a:t>
            </a:r>
            <a:r>
              <a:rPr sz="1800" b="1" spc="9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8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-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1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spc="-55" dirty="0">
                <a:latin typeface="Georgia" panose="02040502050405020303" pitchFamily="18" charset="0"/>
              </a:rPr>
              <a:t>do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min</a:t>
            </a:r>
            <a:r>
              <a:rPr sz="1800" b="1" spc="10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800" b="1" spc="12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for</a:t>
            </a:r>
            <a:r>
              <a:rPr sz="1800" b="1" spc="5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j</a:t>
            </a:r>
            <a:r>
              <a:rPr sz="1800" b="1" spc="8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75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i+1</a:t>
            </a:r>
            <a:r>
              <a:rPr sz="1800" b="1" spc="6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to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n</a:t>
            </a:r>
            <a:r>
              <a:rPr sz="1800" b="1" spc="7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if</a:t>
            </a:r>
            <a:r>
              <a:rPr sz="1800" b="1" spc="15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A[j]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&lt;</a:t>
            </a:r>
            <a:r>
              <a:rPr sz="1800" b="1" spc="160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A[min]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Georgia" panose="02040502050405020303" pitchFamily="18" charset="0"/>
              </a:rPr>
              <a:t>min</a:t>
            </a:r>
            <a:r>
              <a:rPr sz="1800" b="1" spc="9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=</a:t>
            </a:r>
            <a:r>
              <a:rPr sz="1800" b="1" spc="114" dirty="0">
                <a:latin typeface="Georgia" panose="02040502050405020303" pitchFamily="18" charset="0"/>
              </a:rPr>
              <a:t> </a:t>
            </a:r>
            <a:r>
              <a:rPr sz="1800" b="1" spc="-130" dirty="0">
                <a:latin typeface="Georgia" panose="02040502050405020303" pitchFamily="18" charset="0"/>
              </a:rPr>
              <a:t>j; </a:t>
            </a: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25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swap</a:t>
            </a:r>
            <a:r>
              <a:rPr sz="1800" b="1" spc="15" dirty="0">
                <a:latin typeface="Georgia" panose="02040502050405020303" pitchFamily="18" charset="0"/>
              </a:rPr>
              <a:t> </a:t>
            </a:r>
            <a:r>
              <a:rPr sz="1800" b="1" dirty="0">
                <a:latin typeface="Georgia" panose="02040502050405020303" pitchFamily="18" charset="0"/>
              </a:rPr>
              <a:t>(A[min],</a:t>
            </a:r>
            <a:r>
              <a:rPr sz="1800" b="1" spc="20" dirty="0">
                <a:latin typeface="Georgia" panose="02040502050405020303" pitchFamily="18" charset="0"/>
              </a:rPr>
              <a:t> </a:t>
            </a:r>
            <a:r>
              <a:rPr sz="18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Georgia" panose="02040502050405020303" pitchFamily="18" charset="0"/>
              </a:rPr>
              <a:t>end</a:t>
            </a:r>
            <a:r>
              <a:rPr sz="1800" b="1" spc="130" dirty="0">
                <a:latin typeface="Georgia" panose="02040502050405020303" pitchFamily="18" charset="0"/>
              </a:rPr>
              <a:t> </a:t>
            </a:r>
            <a:r>
              <a:rPr sz="18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863666" y="704206"/>
            <a:ext cx="579729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Georgia" panose="02040502050405020303" pitchFamily="18" charset="0"/>
              </a:rPr>
              <a:t>Algorithm</a:t>
            </a:r>
            <a:r>
              <a:rPr sz="1600" b="1" spc="2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SELECTION</a:t>
            </a:r>
            <a:r>
              <a:rPr sz="1600" b="1" spc="23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SORT</a:t>
            </a:r>
            <a:r>
              <a:rPr sz="1600" b="1" spc="25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(A)</a:t>
            </a:r>
          </a:p>
          <a:p>
            <a:pPr marL="12700">
              <a:lnSpc>
                <a:spcPct val="100000"/>
              </a:lnSpc>
            </a:pPr>
            <a:r>
              <a:rPr sz="1600" b="1" spc="105" dirty="0">
                <a:latin typeface="Georgia" panose="02040502050405020303" pitchFamily="18" charset="0"/>
              </a:rPr>
              <a:t>//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spc="380" dirty="0">
                <a:latin typeface="Georgia" panose="02040502050405020303" pitchFamily="18" charset="0"/>
              </a:rPr>
              <a:t>A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is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an</a:t>
            </a:r>
            <a:r>
              <a:rPr sz="1600" b="1" spc="15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array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of</a:t>
            </a:r>
            <a:r>
              <a:rPr sz="1600" b="1" spc="1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size</a:t>
            </a:r>
            <a:r>
              <a:rPr sz="1600" b="1" spc="135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600" b="1" spc="-50" dirty="0">
              <a:latin typeface="Georgia" panose="02040502050405020303" pitchFamily="18" charset="0"/>
            </a:endParaRPr>
          </a:p>
          <a:p>
            <a:pPr marL="393700" marR="1880870" indent="-3810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for</a:t>
            </a:r>
            <a:r>
              <a:rPr sz="1600" b="1" spc="6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i</a:t>
            </a:r>
            <a:r>
              <a:rPr sz="1600" b="1" spc="9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7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to</a:t>
            </a:r>
            <a:r>
              <a:rPr sz="1600" b="1" spc="7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n</a:t>
            </a:r>
            <a:r>
              <a:rPr sz="1600" b="1" spc="8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-</a:t>
            </a:r>
            <a:r>
              <a:rPr sz="1600" b="1" spc="8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1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spc="-55" dirty="0">
                <a:latin typeface="Georgia" panose="02040502050405020303" pitchFamily="18" charset="0"/>
              </a:rPr>
              <a:t>do </a:t>
            </a: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10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20" dirty="0">
                <a:latin typeface="Georgia" panose="02040502050405020303" pitchFamily="18" charset="0"/>
              </a:rPr>
              <a:t> </a:t>
            </a:r>
            <a:r>
              <a:rPr sz="1600" b="1" spc="-50" dirty="0">
                <a:latin typeface="Georgia" panose="02040502050405020303" pitchFamily="18" charset="0"/>
              </a:rPr>
              <a:t>i</a:t>
            </a:r>
          </a:p>
          <a:p>
            <a:pPr marL="39370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for</a:t>
            </a:r>
            <a:r>
              <a:rPr sz="1600" b="1" spc="5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j</a:t>
            </a:r>
            <a:r>
              <a:rPr sz="1600" b="1" spc="8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=</a:t>
            </a:r>
            <a:r>
              <a:rPr sz="1600" b="1" spc="7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Georgia" panose="02040502050405020303" pitchFamily="18" charset="0"/>
              </a:rPr>
              <a:t>i+1</a:t>
            </a:r>
            <a:r>
              <a:rPr sz="1600" b="1" spc="65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to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n</a:t>
            </a:r>
            <a:r>
              <a:rPr sz="1600" b="1" spc="7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Georgia" panose="02040502050405020303" pitchFamily="18" charset="0"/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if</a:t>
            </a:r>
            <a:r>
              <a:rPr sz="1600" b="1" spc="15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A[j]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&lt;</a:t>
            </a:r>
            <a:r>
              <a:rPr sz="1600" b="1" spc="160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A[min]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Georgia" panose="02040502050405020303" pitchFamily="18" charset="0"/>
              </a:rPr>
              <a:t>min</a:t>
            </a:r>
            <a:r>
              <a:rPr sz="1600" b="1" spc="9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=</a:t>
            </a:r>
            <a:r>
              <a:rPr sz="1600" b="1" spc="114" dirty="0">
                <a:latin typeface="Georgia" panose="02040502050405020303" pitchFamily="18" charset="0"/>
              </a:rPr>
              <a:t> </a:t>
            </a:r>
            <a:r>
              <a:rPr sz="1600" b="1" spc="-130" dirty="0">
                <a:latin typeface="Georgia" panose="02040502050405020303" pitchFamily="18" charset="0"/>
              </a:rPr>
              <a:t>j; </a:t>
            </a: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25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swap</a:t>
            </a:r>
            <a:r>
              <a:rPr sz="1600" b="1" spc="15" dirty="0">
                <a:latin typeface="Georgia" panose="02040502050405020303" pitchFamily="18" charset="0"/>
              </a:rPr>
              <a:t> </a:t>
            </a:r>
            <a:r>
              <a:rPr sz="1600" b="1" dirty="0">
                <a:latin typeface="Georgia" panose="02040502050405020303" pitchFamily="18" charset="0"/>
              </a:rPr>
              <a:t>(A[min],</a:t>
            </a:r>
            <a:r>
              <a:rPr sz="1600" b="1" spc="20" dirty="0">
                <a:latin typeface="Georgia" panose="02040502050405020303" pitchFamily="18" charset="0"/>
              </a:rPr>
              <a:t> </a:t>
            </a:r>
            <a:r>
              <a:rPr sz="1600" b="1" spc="-10" dirty="0">
                <a:latin typeface="Georgia" panose="02040502050405020303" pitchFamily="18" charset="0"/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Georgia" panose="02040502050405020303" pitchFamily="18" charset="0"/>
              </a:rPr>
              <a:t>end</a:t>
            </a:r>
            <a:r>
              <a:rPr sz="1600" b="1" spc="130" dirty="0">
                <a:latin typeface="Georgia" panose="02040502050405020303" pitchFamily="18" charset="0"/>
              </a:rPr>
              <a:t> </a:t>
            </a:r>
            <a:r>
              <a:rPr sz="1600" b="1" spc="-25" dirty="0">
                <a:latin typeface="Georgia" panose="02040502050405020303" pitchFamily="18" charset="0"/>
              </a:rPr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99121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7852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if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A[j]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&lt;</a:t>
            </a:r>
            <a:r>
              <a:rPr spc="1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A[min]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99121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7852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35"/>
              </a:spcBef>
            </a:pPr>
            <a:r>
              <a:rPr sz="2000" b="1" i="1" spc="-135" dirty="0">
                <a:latin typeface="Georgia"/>
                <a:cs typeface="Georgia"/>
              </a:rPr>
              <a:t>33&lt;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99121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7852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35"/>
              </a:spcBef>
            </a:pPr>
            <a:r>
              <a:rPr sz="2000" b="1" i="1" spc="-135" dirty="0">
                <a:latin typeface="Georgia"/>
                <a:cs typeface="Georgia"/>
              </a:rPr>
              <a:t>33&lt;</a:t>
            </a:r>
            <a:r>
              <a:rPr sz="2000" b="1" i="1" spc="1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514351"/>
            <a:ext cx="8382000" cy="30578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715" indent="-34353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buFont typeface="Wingdings"/>
              <a:buChar char=""/>
              <a:tabLst>
                <a:tab pos="355600" algn="l"/>
              </a:tabLst>
            </a:pPr>
            <a:r>
              <a:rPr lang="en-US" sz="2400" b="1" i="1" dirty="0" smtClean="0">
                <a:latin typeface="Georgia" panose="02040502050405020303" pitchFamily="18" charset="0"/>
                <a:cs typeface="Georgia"/>
              </a:rPr>
              <a:t>What is an algorithm?       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i="1" dirty="0" smtClean="0">
                <a:latin typeface="Georgia" panose="02040502050405020303" pitchFamily="18" charset="0"/>
                <a:cs typeface="Georgia"/>
              </a:rPr>
              <a:t>Algorithm is a set of steps to complete a task.  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i="1" dirty="0" smtClean="0">
                <a:latin typeface="Georgia" panose="02040502050405020303" pitchFamily="18" charset="0"/>
                <a:cs typeface="Georgia"/>
              </a:rPr>
              <a:t>  For example,           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i="1" dirty="0" smtClean="0">
                <a:latin typeface="Georgia" panose="02040502050405020303" pitchFamily="18" charset="0"/>
                <a:cs typeface="Georgia"/>
              </a:rPr>
              <a:t>Task: to make a cup of tea.      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i="1" dirty="0" smtClean="0">
                <a:latin typeface="Georgia" panose="02040502050405020303" pitchFamily="18" charset="0"/>
                <a:cs typeface="Georgia"/>
              </a:rPr>
              <a:t> </a:t>
            </a:r>
            <a:r>
              <a:rPr lang="en-US" sz="2400" b="1" i="1" dirty="0" smtClean="0">
                <a:solidFill>
                  <a:srgbClr val="FF0000"/>
                </a:solidFill>
                <a:latin typeface="Georgia" panose="02040502050405020303" pitchFamily="18" charset="0"/>
                <a:cs typeface="Georgia"/>
              </a:rPr>
              <a:t>Algorithm: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b="1" i="1" dirty="0" smtClean="0">
                <a:solidFill>
                  <a:srgbClr val="FF0000"/>
                </a:solidFill>
                <a:latin typeface="Georgia" panose="02040502050405020303" pitchFamily="18" charset="0"/>
                <a:cs typeface="Georgia"/>
              </a:rPr>
              <a:t>• </a:t>
            </a:r>
            <a:r>
              <a:rPr lang="en-US" sz="2400" b="1" i="1" dirty="0">
                <a:solidFill>
                  <a:srgbClr val="FF0000"/>
                </a:solidFill>
                <a:latin typeface="Georgia" panose="02040502050405020303" pitchFamily="18" charset="0"/>
                <a:cs typeface="Georgia"/>
              </a:rPr>
              <a:t>A</a:t>
            </a:r>
            <a:r>
              <a:rPr lang="en-US" sz="2400" b="1" i="1" dirty="0" smtClean="0">
                <a:solidFill>
                  <a:srgbClr val="FF0000"/>
                </a:solidFill>
                <a:latin typeface="Georgia" panose="02040502050405020303" pitchFamily="18" charset="0"/>
                <a:cs typeface="Georgia"/>
              </a:rPr>
              <a:t>dd water and milk to the kettle, 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b="1" i="1" dirty="0" smtClean="0">
                <a:solidFill>
                  <a:srgbClr val="FF0000"/>
                </a:solidFill>
                <a:latin typeface="Georgia" panose="02040502050405020303" pitchFamily="18" charset="0"/>
                <a:cs typeface="Georgia"/>
              </a:rPr>
              <a:t>• Boil it, add tea leaves, </a:t>
            </a:r>
          </a:p>
          <a:p>
            <a:pPr marL="12065" marR="5715" algn="just">
              <a:lnSpc>
                <a:spcPct val="100000"/>
              </a:lnSpc>
              <a:spcBef>
                <a:spcPts val="105"/>
              </a:spcBef>
              <a:buClr>
                <a:srgbClr val="009EA1"/>
              </a:buClr>
              <a:buSzPct val="70000"/>
              <a:tabLst>
                <a:tab pos="355600" algn="l"/>
              </a:tabLst>
            </a:pPr>
            <a:r>
              <a:rPr lang="en-US" sz="2400" b="1" i="1" dirty="0" smtClean="0">
                <a:solidFill>
                  <a:srgbClr val="FF0000"/>
                </a:solidFill>
                <a:latin typeface="Georgia" panose="02040502050405020303" pitchFamily="18" charset="0"/>
                <a:cs typeface="Georgia"/>
              </a:rPr>
              <a:t>• Add sugar, and then serve it in cup. </a:t>
            </a:r>
            <a:endParaRPr sz="2400" b="1" i="1" dirty="0">
              <a:solidFill>
                <a:srgbClr val="FF0000"/>
              </a:solidFill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95690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j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i+1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7273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71459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if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A[j]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&lt;</a:t>
            </a:r>
            <a:r>
              <a:rPr spc="1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A[min]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7273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71459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35"/>
              </a:spcBef>
            </a:pPr>
            <a:r>
              <a:rPr sz="2000" b="1" i="1" spc="-90" dirty="0">
                <a:latin typeface="Georgia"/>
                <a:cs typeface="Georgia"/>
              </a:rPr>
              <a:t>35&lt;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72730" y="1959991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71459" y="1636014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35"/>
              </a:spcBef>
            </a:pPr>
            <a:r>
              <a:rPr sz="2000" b="1" i="1" spc="-90" dirty="0">
                <a:latin typeface="Georgia"/>
                <a:cs typeface="Georgia"/>
              </a:rPr>
              <a:t>35&lt;</a:t>
            </a:r>
            <a:r>
              <a:rPr sz="2000" b="1" i="1" spc="-3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for</a:t>
            </a:r>
            <a:r>
              <a:rPr spc="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j</a:t>
            </a:r>
            <a:r>
              <a:rPr spc="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7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i+1</a:t>
            </a:r>
            <a:r>
              <a:rPr spc="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n</a:t>
            </a:r>
            <a:r>
              <a:rPr spc="7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if</a:t>
            </a:r>
            <a:r>
              <a:rPr spc="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A[j]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&lt;</a:t>
            </a:r>
            <a:r>
              <a:rPr spc="1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A[min]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=2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</a:pPr>
            <a:r>
              <a:rPr sz="2000" b="1" i="1" spc="-45" dirty="0">
                <a:latin typeface="Georgia"/>
                <a:cs typeface="Georgia"/>
              </a:rPr>
              <a:t>19&lt;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0000"/>
                </a:solidFill>
              </a:rPr>
              <a:t>min</a:t>
            </a:r>
            <a:r>
              <a:rPr spc="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=</a:t>
            </a:r>
            <a:r>
              <a:rPr spc="114" dirty="0">
                <a:solidFill>
                  <a:srgbClr val="FF0000"/>
                </a:solidFill>
              </a:rPr>
              <a:t> </a:t>
            </a:r>
            <a:r>
              <a:rPr spc="-130" dirty="0">
                <a:solidFill>
                  <a:srgbClr val="FF0000"/>
                </a:solidFill>
              </a:rPr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</a:pPr>
            <a:r>
              <a:rPr sz="2000" b="1" i="1" spc="-45" dirty="0">
                <a:latin typeface="Georgia"/>
                <a:cs typeface="Georgia"/>
              </a:rPr>
              <a:t>19&lt;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>
                <a:solidFill>
                  <a:srgbClr val="FF0000"/>
                </a:solidFill>
              </a:rPr>
              <a:t>end</a:t>
            </a:r>
            <a:r>
              <a:rPr spc="130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2464" y="3066288"/>
            <a:ext cx="1247140" cy="3994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</a:pPr>
            <a:r>
              <a:rPr sz="2000" b="1" i="1" spc="-45" dirty="0">
                <a:latin typeface="Georgia"/>
                <a:cs typeface="Georgia"/>
              </a:rPr>
              <a:t>19&lt;</a:t>
            </a:r>
            <a:r>
              <a:rPr sz="2000" b="1" i="1" spc="-85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27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end</a:t>
            </a:r>
            <a:r>
              <a:rPr spc="125" dirty="0">
                <a:solidFill>
                  <a:srgbClr val="FF0000"/>
                </a:solidFill>
              </a:rPr>
              <a:t> </a:t>
            </a:r>
            <a:r>
              <a:rPr spc="-25" dirty="0">
                <a:solidFill>
                  <a:srgbClr val="FF0000"/>
                </a:solidFill>
              </a:rPr>
              <a:t>for</a:t>
            </a:r>
          </a:p>
          <a:p>
            <a:pPr marL="318770">
              <a:lnSpc>
                <a:spcPct val="100000"/>
              </a:lnSpc>
            </a:pPr>
            <a:r>
              <a:rPr dirty="0"/>
              <a:t>swap</a:t>
            </a:r>
            <a:r>
              <a:rPr spc="15" dirty="0"/>
              <a:t> </a:t>
            </a:r>
            <a:r>
              <a:rPr dirty="0"/>
              <a:t>(A[min],</a:t>
            </a:r>
            <a:r>
              <a:rPr spc="20" dirty="0"/>
              <a:t> </a:t>
            </a:r>
            <a:r>
              <a:rPr spc="-10" dirty="0"/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swap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(A[min],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BE9000"/>
                </a:solidFill>
              </a:rPr>
              <a:t>Analysis</a:t>
            </a:r>
            <a:r>
              <a:rPr spc="185" dirty="0">
                <a:solidFill>
                  <a:srgbClr val="BE9000"/>
                </a:solidFill>
              </a:rPr>
              <a:t> </a:t>
            </a:r>
            <a:r>
              <a:rPr dirty="0">
                <a:solidFill>
                  <a:srgbClr val="BE9000"/>
                </a:solidFill>
              </a:rPr>
              <a:t>of</a:t>
            </a:r>
            <a:r>
              <a:rPr spc="215" dirty="0">
                <a:solidFill>
                  <a:srgbClr val="BE9000"/>
                </a:solidFill>
              </a:rPr>
              <a:t> </a:t>
            </a:r>
            <a:r>
              <a:rPr spc="-10" dirty="0">
                <a:solidFill>
                  <a:srgbClr val="BE9000"/>
                </a:solidFill>
              </a:rPr>
              <a:t>Selection</a:t>
            </a:r>
            <a:r>
              <a:rPr spc="180" dirty="0">
                <a:solidFill>
                  <a:srgbClr val="BE9000"/>
                </a:solidFill>
              </a:rPr>
              <a:t> </a:t>
            </a:r>
            <a:r>
              <a:rPr spc="-20" dirty="0">
                <a:solidFill>
                  <a:srgbClr val="BE9000"/>
                </a:solidFill>
              </a:rPr>
              <a:t>sort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Algorithm</a:t>
            </a:r>
            <a:r>
              <a:rPr spc="260" dirty="0"/>
              <a:t> </a:t>
            </a:r>
            <a:r>
              <a:rPr dirty="0"/>
              <a:t>SELECTION</a:t>
            </a:r>
            <a:r>
              <a:rPr spc="235" dirty="0"/>
              <a:t> </a:t>
            </a:r>
            <a:r>
              <a:rPr dirty="0"/>
              <a:t>SORT</a:t>
            </a:r>
            <a:r>
              <a:rPr spc="250" dirty="0"/>
              <a:t> </a:t>
            </a:r>
            <a:r>
              <a:rPr spc="-25" dirty="0"/>
              <a:t>(A)</a:t>
            </a:r>
          </a:p>
          <a:p>
            <a:pPr marL="12700">
              <a:lnSpc>
                <a:spcPct val="100000"/>
              </a:lnSpc>
            </a:pPr>
            <a:r>
              <a:rPr spc="105" dirty="0"/>
              <a:t>//</a:t>
            </a:r>
            <a:r>
              <a:rPr spc="150" dirty="0"/>
              <a:t> </a:t>
            </a:r>
            <a:r>
              <a:rPr spc="380" dirty="0"/>
              <a:t>A</a:t>
            </a:r>
            <a:r>
              <a:rPr spc="16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an</a:t>
            </a:r>
            <a:r>
              <a:rPr spc="155" dirty="0"/>
              <a:t> </a:t>
            </a:r>
            <a:r>
              <a:rPr dirty="0"/>
              <a:t>array</a:t>
            </a:r>
            <a:r>
              <a:rPr spc="130" dirty="0"/>
              <a:t> </a:t>
            </a:r>
            <a:r>
              <a:rPr dirty="0"/>
              <a:t>of</a:t>
            </a:r>
            <a:r>
              <a:rPr spc="165" dirty="0"/>
              <a:t> </a:t>
            </a:r>
            <a:r>
              <a:rPr dirty="0"/>
              <a:t>size</a:t>
            </a:r>
            <a:r>
              <a:rPr spc="135" dirty="0"/>
              <a:t> </a:t>
            </a:r>
            <a:r>
              <a:rPr spc="-50" dirty="0"/>
              <a:t>n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-50" dirty="0"/>
          </a:p>
          <a:p>
            <a:pPr marL="393700" marR="1880870" indent="-381000">
              <a:lnSpc>
                <a:spcPct val="100000"/>
              </a:lnSpc>
            </a:pPr>
            <a:r>
              <a:rPr dirty="0"/>
              <a:t>for</a:t>
            </a:r>
            <a:r>
              <a:rPr spc="65" dirty="0"/>
              <a:t> </a:t>
            </a:r>
            <a:r>
              <a:rPr dirty="0"/>
              <a:t>i</a:t>
            </a:r>
            <a:r>
              <a:rPr spc="90" dirty="0"/>
              <a:t> </a:t>
            </a:r>
            <a:r>
              <a:rPr dirty="0"/>
              <a:t>=</a:t>
            </a:r>
            <a:r>
              <a:rPr spc="7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n</a:t>
            </a:r>
            <a:r>
              <a:rPr spc="85" dirty="0"/>
              <a:t> </a:t>
            </a:r>
            <a:r>
              <a:rPr dirty="0"/>
              <a:t>-</a:t>
            </a:r>
            <a:r>
              <a:rPr spc="80" dirty="0"/>
              <a:t> </a:t>
            </a:r>
            <a:r>
              <a:rPr dirty="0"/>
              <a:t>1</a:t>
            </a:r>
            <a:r>
              <a:rPr spc="95" dirty="0"/>
              <a:t> </a:t>
            </a:r>
            <a:r>
              <a:rPr spc="-55" dirty="0"/>
              <a:t>do </a:t>
            </a:r>
            <a:r>
              <a:rPr dirty="0"/>
              <a:t>min</a:t>
            </a:r>
            <a:r>
              <a:rPr spc="105" dirty="0"/>
              <a:t> </a:t>
            </a:r>
            <a:r>
              <a:rPr dirty="0"/>
              <a:t>=</a:t>
            </a:r>
            <a:r>
              <a:rPr spc="120" dirty="0"/>
              <a:t> </a:t>
            </a:r>
            <a:r>
              <a:rPr spc="-50" dirty="0"/>
              <a:t>i</a:t>
            </a:r>
          </a:p>
          <a:p>
            <a:pPr marL="393700">
              <a:lnSpc>
                <a:spcPct val="100000"/>
              </a:lnSpc>
            </a:pPr>
            <a:r>
              <a:rPr dirty="0"/>
              <a:t>for</a:t>
            </a:r>
            <a:r>
              <a:rPr spc="55" dirty="0"/>
              <a:t> </a:t>
            </a:r>
            <a:r>
              <a:rPr dirty="0"/>
              <a:t>j</a:t>
            </a:r>
            <a:r>
              <a:rPr spc="80" dirty="0"/>
              <a:t> </a:t>
            </a:r>
            <a:r>
              <a:rPr dirty="0"/>
              <a:t>=</a:t>
            </a:r>
            <a:r>
              <a:rPr spc="75" dirty="0"/>
              <a:t> </a:t>
            </a:r>
            <a:r>
              <a:rPr spc="-10" dirty="0"/>
              <a:t>i+1</a:t>
            </a:r>
            <a:r>
              <a:rPr spc="65" dirty="0"/>
              <a:t> </a:t>
            </a:r>
            <a:r>
              <a:rPr dirty="0"/>
              <a:t>to</a:t>
            </a:r>
            <a:r>
              <a:rPr spc="70" dirty="0"/>
              <a:t> </a:t>
            </a:r>
            <a:r>
              <a:rPr dirty="0"/>
              <a:t>n</a:t>
            </a:r>
            <a:r>
              <a:rPr spc="70" dirty="0"/>
              <a:t> </a:t>
            </a:r>
            <a:r>
              <a:rPr spc="-25" dirty="0"/>
              <a:t>do</a:t>
            </a:r>
          </a:p>
          <a:p>
            <a:pPr marL="546100">
              <a:lnSpc>
                <a:spcPct val="100000"/>
              </a:lnSpc>
            </a:pPr>
            <a:r>
              <a:rPr dirty="0"/>
              <a:t>if</a:t>
            </a:r>
            <a:r>
              <a:rPr spc="150" dirty="0"/>
              <a:t> </a:t>
            </a:r>
            <a:r>
              <a:rPr dirty="0"/>
              <a:t>A[j]</a:t>
            </a:r>
            <a:r>
              <a:rPr spc="125" dirty="0"/>
              <a:t> </a:t>
            </a:r>
            <a:r>
              <a:rPr dirty="0"/>
              <a:t>&lt;</a:t>
            </a:r>
            <a:r>
              <a:rPr spc="160" dirty="0"/>
              <a:t> </a:t>
            </a:r>
            <a:r>
              <a:rPr dirty="0"/>
              <a:t>A[min]</a:t>
            </a:r>
            <a:r>
              <a:rPr spc="125" dirty="0"/>
              <a:t> </a:t>
            </a:r>
            <a:r>
              <a:rPr spc="-25" dirty="0"/>
              <a:t>do</a:t>
            </a:r>
          </a:p>
          <a:p>
            <a:pPr marL="546100" marR="2354580" indent="229870">
              <a:lnSpc>
                <a:spcPct val="100000"/>
              </a:lnSpc>
              <a:spcBef>
                <a:spcPts val="5"/>
              </a:spcBef>
            </a:pPr>
            <a:r>
              <a:rPr dirty="0"/>
              <a:t>min</a:t>
            </a:r>
            <a:r>
              <a:rPr spc="95" dirty="0"/>
              <a:t> </a:t>
            </a:r>
            <a:r>
              <a:rPr dirty="0"/>
              <a:t>=</a:t>
            </a:r>
            <a:r>
              <a:rPr spc="114" dirty="0"/>
              <a:t> </a:t>
            </a:r>
            <a:r>
              <a:rPr spc="-130" dirty="0"/>
              <a:t>j; </a:t>
            </a: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if</a:t>
            </a:r>
          </a:p>
          <a:p>
            <a:pPr marL="318770">
              <a:lnSpc>
                <a:spcPct val="100000"/>
              </a:lnSpc>
            </a:pPr>
            <a:r>
              <a:rPr dirty="0"/>
              <a:t>end</a:t>
            </a:r>
            <a:r>
              <a:rPr spc="125" dirty="0"/>
              <a:t> </a:t>
            </a:r>
            <a:r>
              <a:rPr spc="-25" dirty="0"/>
              <a:t>for</a:t>
            </a:r>
          </a:p>
          <a:p>
            <a:pPr marL="31877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swap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(A[min],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A[i]);</a:t>
            </a:r>
          </a:p>
          <a:p>
            <a:pPr marL="12700">
              <a:lnSpc>
                <a:spcPct val="100000"/>
              </a:lnSpc>
            </a:pPr>
            <a:r>
              <a:rPr dirty="0"/>
              <a:t>end</a:t>
            </a:r>
            <a:r>
              <a:rPr spc="130" dirty="0"/>
              <a:t> </a:t>
            </a:r>
            <a:r>
              <a:rPr spc="-25" dirty="0"/>
              <a:t>for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5138" y="1986152"/>
            <a:ext cx="121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i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3868" y="1663445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4"/>
                </a:lnTo>
                <a:lnTo>
                  <a:pt x="76200" y="319404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14080" y="1976374"/>
            <a:ext cx="109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50" dirty="0">
                <a:latin typeface="Georgia"/>
                <a:cs typeface="Georgia"/>
              </a:rPr>
              <a:t>j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1540" y="1652777"/>
            <a:ext cx="114300" cy="319405"/>
          </a:xfrm>
          <a:custGeom>
            <a:avLst/>
            <a:gdLst/>
            <a:ahLst/>
            <a:cxnLst/>
            <a:rect l="l" t="t" r="r" b="b"/>
            <a:pathLst>
              <a:path w="114300" h="319405">
                <a:moveTo>
                  <a:pt x="76200" y="95250"/>
                </a:moveTo>
                <a:lnTo>
                  <a:pt x="38100" y="95250"/>
                </a:lnTo>
                <a:lnTo>
                  <a:pt x="38100" y="319405"/>
                </a:lnTo>
                <a:lnTo>
                  <a:pt x="76200" y="319405"/>
                </a:lnTo>
                <a:lnTo>
                  <a:pt x="76200" y="95250"/>
                </a:lnTo>
                <a:close/>
              </a:path>
              <a:path w="114300" h="31940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940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22464" y="2371344"/>
            <a:ext cx="1247140" cy="40132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45"/>
              </a:spcBef>
            </a:pPr>
            <a:r>
              <a:rPr sz="2000" b="1" i="1" dirty="0">
                <a:latin typeface="Georgia"/>
                <a:cs typeface="Georgia"/>
              </a:rPr>
              <a:t>min</a:t>
            </a:r>
            <a:r>
              <a:rPr sz="2000" b="1" i="1" spc="229" dirty="0">
                <a:latin typeface="Georgia"/>
                <a:cs typeface="Georgia"/>
              </a:rPr>
              <a:t> </a:t>
            </a:r>
            <a:r>
              <a:rPr sz="2000" b="1" i="1" spc="-25" dirty="0">
                <a:latin typeface="Georgia"/>
                <a:cs typeface="Georgia"/>
              </a:rPr>
              <a:t>=5</a:t>
            </a:r>
            <a:endParaRPr sz="2000" dirty="0">
              <a:latin typeface="Georgia"/>
              <a:cs typeface="Georgi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33239" y="880660"/>
          <a:ext cx="4126228" cy="78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0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2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3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4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b="1" i="1" spc="-50" dirty="0">
                          <a:latin typeface="Georgia"/>
                          <a:cs typeface="Georgia"/>
                        </a:rPr>
                        <a:t>5</a:t>
                      </a:r>
                      <a:endParaRPr sz="1600" dirty="0">
                        <a:latin typeface="Georgia"/>
                        <a:cs typeface="Georgia"/>
                      </a:endParaRPr>
                    </a:p>
                  </a:txBody>
                  <a:tcPr marL="0" marR="0" marT="635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10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14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19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33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35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b="1" i="1" spc="-25" dirty="0">
                          <a:latin typeface="Georgia"/>
                          <a:cs typeface="Georgia"/>
                        </a:rPr>
                        <a:t>27</a:t>
                      </a:r>
                      <a:endParaRPr sz="2000" dirty="0">
                        <a:latin typeface="Georgia"/>
                        <a:cs typeface="Georgi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840985" y="2882645"/>
            <a:ext cx="1290955" cy="368935"/>
          </a:xfrm>
          <a:prstGeom prst="rect">
            <a:avLst/>
          </a:prstGeom>
          <a:ln w="28575">
            <a:solidFill>
              <a:srgbClr val="BE9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55"/>
              </a:spcBef>
            </a:pPr>
            <a:r>
              <a:rPr sz="1800" i="1" spc="75" dirty="0">
                <a:latin typeface="Georgia"/>
                <a:cs typeface="Georgia"/>
              </a:rPr>
              <a:t>Pass-</a:t>
            </a:r>
            <a:r>
              <a:rPr sz="1800" i="1" spc="-50" dirty="0">
                <a:latin typeface="Georgia"/>
                <a:cs typeface="Georgia"/>
              </a:rPr>
              <a:t>3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7746</TotalTime>
  <Words>21871</Words>
  <Application>Microsoft Office PowerPoint</Application>
  <PresentationFormat>On-screen Show (16:9)</PresentationFormat>
  <Paragraphs>7743</Paragraphs>
  <Slides>374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374</vt:i4>
      </vt:variant>
    </vt:vector>
  </HeadingPairs>
  <TitlesOfParts>
    <vt:vector size="388" baseType="lpstr">
      <vt:lpstr>Agency FB</vt:lpstr>
      <vt:lpstr>Algerian</vt:lpstr>
      <vt:lpstr>Arial</vt:lpstr>
      <vt:lpstr>Arial MT</vt:lpstr>
      <vt:lpstr>Arial Rounded MT Bold</vt:lpstr>
      <vt:lpstr>Bahnschrift</vt:lpstr>
      <vt:lpstr>Cambria</vt:lpstr>
      <vt:lpstr>Cambria Math</vt:lpstr>
      <vt:lpstr>Georgia</vt:lpstr>
      <vt:lpstr>Gill Sans MT</vt:lpstr>
      <vt:lpstr>Tahoma</vt:lpstr>
      <vt:lpstr>Times New Roman</vt:lpstr>
      <vt:lpstr>Wingdings</vt:lpstr>
      <vt:lpstr>Parcel</vt:lpstr>
      <vt:lpstr>WELCOME To Second Year Sem- IV</vt:lpstr>
      <vt:lpstr>PowerPoint Presentation</vt:lpstr>
      <vt:lpstr>PowerPoint Presentation</vt:lpstr>
      <vt:lpstr>AOA (Analysis of Algorithm)</vt:lpstr>
      <vt:lpstr>PowerPoint Presentation</vt:lpstr>
      <vt:lpstr>COURSE OUTCOMES</vt:lpstr>
      <vt:lpstr>Chapter-1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PowerPoint Presentation</vt:lpstr>
      <vt:lpstr>Mathematical Background for Algorithm Analysis</vt:lpstr>
      <vt:lpstr>PowerPoint Presentation</vt:lpstr>
      <vt:lpstr>Complexity class</vt:lpstr>
      <vt:lpstr>P Class </vt:lpstr>
      <vt:lpstr>  NP Class  </vt:lpstr>
      <vt:lpstr>  NP-Hard Class  </vt:lpstr>
      <vt:lpstr>PowerPoint Presentation</vt:lpstr>
      <vt:lpstr>Analysis of Algorithm</vt:lpstr>
      <vt:lpstr>Analysis of Algorithm</vt:lpstr>
      <vt:lpstr>Analysis of Iterative Algorithm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PowerPoint Presentation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Selection sort</vt:lpstr>
      <vt:lpstr>Analysis of Insertion Sort</vt:lpstr>
      <vt:lpstr>Analysis of Insertion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Analysis of Insertion Sort</vt:lpstr>
      <vt:lpstr> Question on Insertion Sort</vt:lpstr>
      <vt:lpstr>PowerPoint Presentation</vt:lpstr>
      <vt:lpstr>Topics to be covered</vt:lpstr>
      <vt:lpstr>Topics to be covered</vt:lpstr>
      <vt:lpstr>Recurrences</vt:lpstr>
      <vt:lpstr>Recurrences</vt:lpstr>
      <vt:lpstr>PowerPoint Presentation</vt:lpstr>
      <vt:lpstr>Recurrences</vt:lpstr>
      <vt:lpstr>Recurrences</vt:lpstr>
      <vt:lpstr>Recurrences</vt:lpstr>
      <vt:lpstr>Recurrences</vt:lpstr>
      <vt:lpstr>Recurrences</vt:lpstr>
      <vt:lpstr>Topics to be covered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Substitution Method</vt:lpstr>
      <vt:lpstr>Topics to be covered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Topics to be covered</vt:lpstr>
      <vt:lpstr>Topics to be covered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PowerPoint Presentation</vt:lpstr>
      <vt:lpstr>PowerPoint Presentation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  <vt:lpstr>Master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Kavita</dc:creator>
  <cp:lastModifiedBy>Admin</cp:lastModifiedBy>
  <cp:revision>78</cp:revision>
  <dcterms:created xsi:type="dcterms:W3CDTF">2025-01-09T08:05:47Z</dcterms:created>
  <dcterms:modified xsi:type="dcterms:W3CDTF">2025-01-24T10:44:51Z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2025-01-09T00:00:00Z</vt:filetime>
  </property>
  <property fmtid="{D5CDD505-2E9C-101B-9397-08002B2CF9AE}" pid="5" name="Producer">
    <vt:lpwstr>Microsoft® PowerPoint® 2019</vt:lpwstr>
  </property>
</Properties>
</file>